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60" r:id="rId2"/>
    <p:sldId id="276" r:id="rId3"/>
    <p:sldId id="294" r:id="rId4"/>
    <p:sldId id="277" r:id="rId5"/>
    <p:sldId id="278" r:id="rId6"/>
    <p:sldId id="282" r:id="rId7"/>
    <p:sldId id="310" r:id="rId8"/>
    <p:sldId id="288" r:id="rId9"/>
    <p:sldId id="311" r:id="rId10"/>
    <p:sldId id="302" r:id="rId11"/>
    <p:sldId id="309" r:id="rId12"/>
    <p:sldId id="289" r:id="rId13"/>
    <p:sldId id="301" r:id="rId14"/>
    <p:sldId id="300" r:id="rId15"/>
    <p:sldId id="312" r:id="rId16"/>
    <p:sldId id="304" r:id="rId17"/>
    <p:sldId id="313" r:id="rId18"/>
    <p:sldId id="314" r:id="rId19"/>
    <p:sldId id="295" r:id="rId20"/>
    <p:sldId id="305" r:id="rId21"/>
    <p:sldId id="308" r:id="rId22"/>
    <p:sldId id="306" r:id="rId23"/>
    <p:sldId id="307" r:id="rId24"/>
    <p:sldId id="297" r:id="rId25"/>
    <p:sldId id="298" r:id="rId26"/>
  </p:sldIdLst>
  <p:sldSz cx="9906000" cy="6858000" type="A4"/>
  <p:notesSz cx="6858000" cy="9144000"/>
  <p:embeddedFontLst>
    <p:embeddedFont>
      <p:font typeface="맑은 고딕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C5D3"/>
    <a:srgbClr val="4D4D4D"/>
    <a:srgbClr val="2B3F57"/>
    <a:srgbClr val="4656B8"/>
    <a:srgbClr val="EEEEEE"/>
    <a:srgbClr val="3E7CA5"/>
    <a:srgbClr val="888888"/>
    <a:srgbClr val="8AA4C4"/>
    <a:srgbClr val="1A2634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3" autoAdjust="0"/>
    <p:restoredTop sz="82895" autoAdjust="0"/>
  </p:normalViewPr>
  <p:slideViewPr>
    <p:cSldViewPr>
      <p:cViewPr>
        <p:scale>
          <a:sx n="75" d="100"/>
          <a:sy n="75" d="100"/>
        </p:scale>
        <p:origin x="-1938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F0215-E4F4-472E-8D8B-F5FD6EFDC5C3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BDB8D-B86A-4CA1-8F9A-67ECE2561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06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81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03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23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57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18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57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57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1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01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62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53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579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DB8D-B86A-4CA1-8F9A-67ECE2561F6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21569" y="723573"/>
            <a:ext cx="7462862" cy="545187"/>
          </a:xfrm>
        </p:spPr>
        <p:txBody>
          <a:bodyPr>
            <a:normAutofit/>
          </a:bodyPr>
          <a:lstStyle>
            <a:lvl1pPr algn="ctr">
              <a:defRPr sz="2400" baseline="0">
                <a:solidFill>
                  <a:schemeClr val="bg1"/>
                </a:solidFill>
                <a:latin typeface="Noto Sans CJK KR Bold"/>
                <a:ea typeface="Noto Sans CJK KR Bold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V="1">
            <a:off x="495300" y="6327965"/>
            <a:ext cx="8742392" cy="37286"/>
          </a:xfrm>
          <a:prstGeom prst="line">
            <a:avLst/>
          </a:prstGeom>
          <a:ln w="1270">
            <a:solidFill>
              <a:srgbClr val="ADA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4"/>
          </p:nvPr>
        </p:nvSpPr>
        <p:spPr>
          <a:xfrm>
            <a:off x="3710796" y="6356351"/>
            <a:ext cx="23114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 err="1" smtClean="0"/>
              <a:t>팀프로젝트</a:t>
            </a:r>
            <a:r>
              <a:rPr lang="ko-KR" altLang="en-US" dirty="0" smtClean="0"/>
              <a:t> 목적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6926292" y="6356351"/>
            <a:ext cx="2311400" cy="365125"/>
          </a:xfrm>
        </p:spPr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04" y="-255538"/>
            <a:ext cx="88392" cy="801626"/>
          </a:xfrm>
          <a:prstGeom prst="rect">
            <a:avLst/>
          </a:prstGeom>
        </p:spPr>
      </p:pic>
      <p:sp>
        <p:nvSpPr>
          <p:cNvPr id="21" name="날짜 개체 틀 7"/>
          <p:cNvSpPr txBox="1">
            <a:spLocks/>
          </p:cNvSpPr>
          <p:nvPr userDrawn="1"/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/>
              <a:t>TEAM GIFT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634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TEAM GIFT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0649-6BE7-440F-938E-468BA9F6B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eamgift.cafe24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yuuthod.cafe24.com/%EC%B5%9C%EC%A2%85.jp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23"/>
          <a:stretch>
            <a:fillRect/>
          </a:stretch>
        </p:blipFill>
        <p:spPr>
          <a:xfrm>
            <a:off x="2219157" y="4610108"/>
            <a:ext cx="5467686" cy="8004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1" r="36745" b="64061"/>
          <a:stretch>
            <a:fillRect/>
          </a:stretch>
        </p:blipFill>
        <p:spPr>
          <a:xfrm>
            <a:off x="4452934" y="1466836"/>
            <a:ext cx="1143008" cy="1000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9794" y="2681282"/>
            <a:ext cx="5429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선물거래시스템</a:t>
            </a:r>
            <a:endParaRPr lang="en-US" altLang="ko-KR" sz="5400" dirty="0" smtClean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프로젝트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하이차트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smtClean="0"/>
              <a:t>팀프로젝트 목적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3649" y="1357298"/>
            <a:ext cx="4638702" cy="477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2628884" y="3273424"/>
            <a:ext cx="4643470" cy="1571636"/>
          </a:xfrm>
          <a:prstGeom prst="rect">
            <a:avLst/>
          </a:prstGeom>
          <a:noFill/>
          <a:ln w="57150">
            <a:solidFill>
              <a:srgbClr val="465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하이차트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smtClean="0"/>
              <a:t>팀프로젝트 목적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538" y="1643050"/>
            <a:ext cx="81629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7667644" y="3429000"/>
            <a:ext cx="785818" cy="642942"/>
          </a:xfrm>
          <a:prstGeom prst="rect">
            <a:avLst/>
          </a:prstGeom>
          <a:noFill/>
          <a:ln w="57150">
            <a:solidFill>
              <a:srgbClr val="2FC5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78" y="3731129"/>
            <a:ext cx="88392" cy="8016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주요기능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구매자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/>
              <a:t>주요기능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809728" y="2676837"/>
            <a:ext cx="1537080" cy="153708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70080" y="3067549"/>
            <a:ext cx="1439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구매자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회원가입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5" t="39583" r="-1104" b="42248"/>
          <a:stretch>
            <a:fillRect/>
          </a:stretch>
        </p:blipFill>
        <p:spPr>
          <a:xfrm>
            <a:off x="3524240" y="3231063"/>
            <a:ext cx="428628" cy="428628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4106830" y="2676837"/>
            <a:ext cx="1537080" cy="153708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155447" y="3238975"/>
            <a:ext cx="1439846" cy="41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로그인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5" t="39583" r="-1104" b="42248"/>
          <a:stretch>
            <a:fillRect/>
          </a:stretch>
        </p:blipFill>
        <p:spPr>
          <a:xfrm>
            <a:off x="5821342" y="3231063"/>
            <a:ext cx="428628" cy="428628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6453198" y="2676837"/>
            <a:ext cx="1537080" cy="1537080"/>
          </a:xfrm>
          <a:prstGeom prst="ellipse">
            <a:avLst/>
          </a:prstGeom>
          <a:solidFill>
            <a:srgbClr val="4656B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19738" y="2743377"/>
            <a:ext cx="1404000" cy="140400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01815" y="3238975"/>
            <a:ext cx="1439846" cy="41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계좌인증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88084" y="4659823"/>
            <a:ext cx="2045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개설한 통장이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있는지 인증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1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r="1375"/>
          <a:stretch>
            <a:fillRect/>
          </a:stretch>
        </p:blipFill>
        <p:spPr bwMode="auto">
          <a:xfrm>
            <a:off x="952471" y="1714488"/>
            <a:ext cx="771530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C:\Users\smart-202-5\Desktop\계좌인증~!.png"/>
          <p:cNvPicPr>
            <a:picLocks noChangeAspect="1" noChangeArrowheads="1"/>
          </p:cNvPicPr>
          <p:nvPr/>
        </p:nvPicPr>
        <p:blipFill>
          <a:blip r:embed="rId4"/>
          <a:srcRect l="760"/>
          <a:stretch>
            <a:fillRect/>
          </a:stretch>
        </p:blipFill>
        <p:spPr bwMode="auto">
          <a:xfrm>
            <a:off x="973110" y="1727188"/>
            <a:ext cx="7673726" cy="384913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주요기능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구매자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/>
              <a:t>주요기능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5" t="39583" r="-1104" b="42248"/>
          <a:stretch>
            <a:fillRect/>
          </a:stretch>
        </p:blipFill>
        <p:spPr>
          <a:xfrm>
            <a:off x="4310058" y="3252392"/>
            <a:ext cx="428628" cy="4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7135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주요기능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구매자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/>
              <a:t>주요기능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2FC5D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70" y="3571876"/>
            <a:ext cx="88392" cy="8016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588004" y="4500570"/>
            <a:ext cx="2143140" cy="1089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Medium" pitchFamily="34" charset="-127"/>
                <a:ea typeface="Noto Sans CJK KR Medium" pitchFamily="34" charset="-127"/>
              </a:rPr>
              <a:t>가격우선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Medium" pitchFamily="34" charset="-127"/>
                <a:ea typeface="Noto Sans CJK KR Medium" pitchFamily="34" charset="-127"/>
              </a:rPr>
              <a:t>시간우선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</a:p>
          <a:p>
            <a:pPr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Medium" pitchFamily="34" charset="-127"/>
                <a:ea typeface="Noto Sans CJK KR Medium" pitchFamily="34" charset="-127"/>
              </a:rPr>
              <a:t>수량우선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C5D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76" y="3571876"/>
            <a:ext cx="88392" cy="80162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95282" y="4500570"/>
            <a:ext cx="204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수량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가격에 따라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총 주문금액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,</a:t>
            </a:r>
          </a:p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수수료 계산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040671" y="2500306"/>
            <a:ext cx="1537080" cy="153708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101023" y="2891018"/>
            <a:ext cx="1439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주문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목록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5" t="39583" r="-1104" b="42248"/>
          <a:stretch>
            <a:fillRect/>
          </a:stretch>
        </p:blipFill>
        <p:spPr>
          <a:xfrm>
            <a:off x="4717083" y="3054532"/>
            <a:ext cx="428628" cy="428628"/>
          </a:xfrm>
          <a:prstGeom prst="rect">
            <a:avLst/>
          </a:prstGeom>
        </p:spPr>
      </p:pic>
      <p:sp>
        <p:nvSpPr>
          <p:cNvPr id="43" name="타원 42"/>
          <p:cNvSpPr/>
          <p:nvPr/>
        </p:nvSpPr>
        <p:spPr>
          <a:xfrm>
            <a:off x="826093" y="2500306"/>
            <a:ext cx="1537080" cy="1537080"/>
          </a:xfrm>
          <a:prstGeom prst="ellipse">
            <a:avLst/>
          </a:prstGeom>
          <a:solidFill>
            <a:srgbClr val="4656B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892633" y="2566846"/>
            <a:ext cx="1404000" cy="140400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74710" y="3062444"/>
            <a:ext cx="1439846" cy="41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주문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5" t="39583" r="-1104" b="42248"/>
          <a:stretch>
            <a:fillRect/>
          </a:stretch>
        </p:blipFill>
        <p:spPr>
          <a:xfrm>
            <a:off x="2497742" y="3054532"/>
            <a:ext cx="428628" cy="428628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7596206" y="2500306"/>
            <a:ext cx="1537080" cy="153708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656558" y="2891018"/>
            <a:ext cx="1439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체결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목록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381628" y="2500306"/>
            <a:ext cx="1537080" cy="1537080"/>
          </a:xfrm>
          <a:prstGeom prst="ellipse">
            <a:avLst/>
          </a:prstGeom>
          <a:solidFill>
            <a:srgbClr val="2FC5D3"/>
          </a:solidFill>
          <a:ln w="6350">
            <a:noFill/>
          </a:ln>
          <a:effectLst>
            <a:glow rad="228600">
              <a:srgbClr val="2FC5D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448168" y="2566846"/>
            <a:ext cx="1404000" cy="1404000"/>
          </a:xfrm>
          <a:prstGeom prst="ellipse">
            <a:avLst/>
          </a:prstGeom>
          <a:noFill/>
          <a:ln w="6350">
            <a:solidFill>
              <a:srgbClr val="2B3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30245" y="3062444"/>
            <a:ext cx="1439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3F57"/>
                </a:solidFill>
                <a:latin typeface="Noto Sans CJK KR Bold" pitchFamily="34" charset="-127"/>
                <a:ea typeface="Noto Sans CJK KR Bold" pitchFamily="34" charset="-127"/>
              </a:rPr>
              <a:t>자동체결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3F57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5" t="39583" r="-1104" b="42248"/>
          <a:stretch>
            <a:fillRect/>
          </a:stretch>
        </p:blipFill>
        <p:spPr>
          <a:xfrm>
            <a:off x="7053277" y="3054532"/>
            <a:ext cx="428628" cy="4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7135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주요기능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구매자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smtClean="0"/>
              <a:t>팀프로젝트 목적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1228"/>
          <a:stretch>
            <a:fillRect/>
          </a:stretch>
        </p:blipFill>
        <p:spPr bwMode="auto">
          <a:xfrm>
            <a:off x="1119160" y="1724014"/>
            <a:ext cx="7667732" cy="3828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rgbClr val="2FC5D3">
                <a:alpha val="40000"/>
              </a:srgbClr>
            </a:glow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78" y="3731129"/>
            <a:ext cx="88392" cy="8016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주요기능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판매자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/>
              <a:t>주요기능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809728" y="2676837"/>
            <a:ext cx="1537080" cy="153708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70080" y="3067549"/>
            <a:ext cx="1439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구매자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회원가입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5" t="39583" r="-1104" b="42248"/>
          <a:stretch>
            <a:fillRect/>
          </a:stretch>
        </p:blipFill>
        <p:spPr>
          <a:xfrm>
            <a:off x="3524240" y="3231063"/>
            <a:ext cx="428628" cy="428628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4106830" y="2676837"/>
            <a:ext cx="1537080" cy="153708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155447" y="3238975"/>
            <a:ext cx="1439846" cy="41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로그인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5" t="39583" r="-1104" b="42248"/>
          <a:stretch>
            <a:fillRect/>
          </a:stretch>
        </p:blipFill>
        <p:spPr>
          <a:xfrm>
            <a:off x="5821342" y="3231063"/>
            <a:ext cx="428628" cy="428628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6453198" y="2676837"/>
            <a:ext cx="1537080" cy="1537080"/>
          </a:xfrm>
          <a:prstGeom prst="ellipse">
            <a:avLst/>
          </a:prstGeom>
          <a:solidFill>
            <a:srgbClr val="4656B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19738" y="2743377"/>
            <a:ext cx="1404000" cy="140400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01815" y="3238975"/>
            <a:ext cx="1439846" cy="41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서류인증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88084" y="4659823"/>
            <a:ext cx="204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본인이 판매할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상품에 대한 인증절차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1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2FC5D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70" y="3571876"/>
            <a:ext cx="88392" cy="80162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588004" y="4500570"/>
            <a:ext cx="2143140" cy="1089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Medium" pitchFamily="34" charset="-127"/>
                <a:ea typeface="Noto Sans CJK KR Medium" pitchFamily="34" charset="-127"/>
              </a:rPr>
              <a:t>가격우선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Medium" pitchFamily="34" charset="-127"/>
                <a:ea typeface="Noto Sans CJK KR Medium" pitchFamily="34" charset="-127"/>
              </a:rPr>
              <a:t>시간우선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</a:p>
          <a:p>
            <a:pPr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Medium" pitchFamily="34" charset="-127"/>
                <a:ea typeface="Noto Sans CJK KR Medium" pitchFamily="34" charset="-127"/>
              </a:rPr>
              <a:t>수량우선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C5D3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76" y="3571876"/>
            <a:ext cx="88392" cy="80162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95282" y="4500570"/>
            <a:ext cx="204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수량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가격에 따라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총 주문금액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,</a:t>
            </a:r>
          </a:p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수수료 계산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주요기능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판매자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/>
              <a:t>주요기능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40671" y="2500306"/>
            <a:ext cx="1537080" cy="153708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01023" y="2891018"/>
            <a:ext cx="1439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주문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목록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5" t="39583" r="-1104" b="42248"/>
          <a:stretch>
            <a:fillRect/>
          </a:stretch>
        </p:blipFill>
        <p:spPr>
          <a:xfrm>
            <a:off x="4717083" y="3054532"/>
            <a:ext cx="428628" cy="428628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826093" y="2500306"/>
            <a:ext cx="1537080" cy="1537080"/>
          </a:xfrm>
          <a:prstGeom prst="ellipse">
            <a:avLst/>
          </a:prstGeom>
          <a:solidFill>
            <a:srgbClr val="4656B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92633" y="2566846"/>
            <a:ext cx="1404000" cy="140400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4710" y="3062444"/>
            <a:ext cx="1439846" cy="41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주문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5" t="39583" r="-1104" b="42248"/>
          <a:stretch>
            <a:fillRect/>
          </a:stretch>
        </p:blipFill>
        <p:spPr>
          <a:xfrm>
            <a:off x="2497742" y="3054532"/>
            <a:ext cx="428628" cy="428628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7596206" y="2500306"/>
            <a:ext cx="1537080" cy="153708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656558" y="2891018"/>
            <a:ext cx="1439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체결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목록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381628" y="2500306"/>
            <a:ext cx="1537080" cy="1537080"/>
          </a:xfrm>
          <a:prstGeom prst="ellipse">
            <a:avLst/>
          </a:prstGeom>
          <a:solidFill>
            <a:srgbClr val="2FC5D3"/>
          </a:solidFill>
          <a:ln w="6350">
            <a:noFill/>
          </a:ln>
          <a:effectLst>
            <a:glow rad="228600">
              <a:srgbClr val="2FC5D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448168" y="2566846"/>
            <a:ext cx="1404000" cy="1404000"/>
          </a:xfrm>
          <a:prstGeom prst="ellipse">
            <a:avLst/>
          </a:prstGeom>
          <a:noFill/>
          <a:ln w="6350">
            <a:solidFill>
              <a:srgbClr val="2B3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30245" y="3062444"/>
            <a:ext cx="1439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3F57"/>
                </a:solidFill>
                <a:latin typeface="Noto Sans CJK KR Bold" pitchFamily="34" charset="-127"/>
                <a:ea typeface="Noto Sans CJK KR Bold" pitchFamily="34" charset="-127"/>
              </a:rPr>
              <a:t>자동체결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3F57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5" t="39583" r="-1104" b="42248"/>
          <a:stretch>
            <a:fillRect/>
          </a:stretch>
        </p:blipFill>
        <p:spPr>
          <a:xfrm>
            <a:off x="7053277" y="3054532"/>
            <a:ext cx="428628" cy="4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7135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smtClean="0"/>
              <a:t>팀프로젝트 목적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5343" y="2428868"/>
            <a:ext cx="8375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구매자 회원가입  →   로그인   →   계좌인증  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→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주문   →   주문리스트 확인   → 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판매자 회원가입   →   로그인   →   서류업로드   →   주문   →   주문리스트 확인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→   체결리스트 확인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2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8943" y="2285992"/>
            <a:ext cx="3188114" cy="318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/>
        </p:nvSpPr>
        <p:spPr>
          <a:xfrm>
            <a:off x="2881298" y="5572140"/>
            <a:ext cx="4152979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QR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코드를 찍으면 홈페이지로 바로 이동이 가능합니다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.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24240" y="1571612"/>
            <a:ext cx="2792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teamgift.cafe24.com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3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548" y="638156"/>
            <a:ext cx="8136904" cy="54107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ctr">
              <a:lnSpc>
                <a:spcPct val="180000"/>
              </a:lnSpc>
              <a:spcBef>
                <a:spcPct val="0"/>
              </a:spcBef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j-cs"/>
              </a:rPr>
              <a:t>팀 </a:t>
            </a:r>
            <a:r>
              <a:rPr lang="ko-KR" altLang="en-US" sz="240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j-cs"/>
              </a:rPr>
              <a:t>프로젝트 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j-cs"/>
              </a:rPr>
              <a:t>소개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j-cs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j-cs"/>
              </a:rPr>
              <a:t>기획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j-cs"/>
              </a:rPr>
              <a:t>)</a:t>
            </a:r>
          </a:p>
          <a:p>
            <a:pPr marL="457200" indent="-457200" algn="ctr">
              <a:lnSpc>
                <a:spcPct val="180000"/>
              </a:lnSpc>
              <a:spcBef>
                <a:spcPct val="0"/>
              </a:spcBef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j-cs"/>
              </a:rPr>
              <a:t>주제 선정 이유</a:t>
            </a:r>
            <a:endParaRPr lang="en-US" altLang="ko-KR" sz="2400" dirty="0" smtClean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  <a:cs typeface="+mj-cs"/>
            </a:endParaRPr>
          </a:p>
          <a:p>
            <a:pPr marL="457200" indent="-457200" algn="ctr">
              <a:lnSpc>
                <a:spcPct val="180000"/>
              </a:lnSpc>
              <a:spcBef>
                <a:spcPct val="0"/>
              </a:spcBef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시스템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&amp;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기술</a:t>
            </a:r>
            <a:endParaRPr lang="en-US" altLang="ko-KR" sz="2400" dirty="0" smtClean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  <a:cs typeface="+mj-cs"/>
            </a:endParaRPr>
          </a:p>
          <a:p>
            <a:pPr marL="457200" indent="-457200" algn="ctr">
              <a:lnSpc>
                <a:spcPct val="180000"/>
              </a:lnSpc>
              <a:spcBef>
                <a:spcPct val="0"/>
              </a:spcBef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j-cs"/>
              </a:rPr>
              <a:t>설계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j-cs"/>
              </a:rPr>
              <a:t>(ERD)</a:t>
            </a:r>
          </a:p>
          <a:p>
            <a:pPr marL="457200" indent="-457200" algn="ctr">
              <a:lnSpc>
                <a:spcPct val="180000"/>
              </a:lnSpc>
              <a:spcBef>
                <a:spcPct val="0"/>
              </a:spcBef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j-cs"/>
              </a:rPr>
              <a:t>주요기능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j-cs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j-cs"/>
              </a:rPr>
              <a:t>구현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j-cs"/>
              </a:rPr>
              <a:t>)</a:t>
            </a:r>
          </a:p>
          <a:p>
            <a:pPr marL="457200" indent="-457200" algn="ctr">
              <a:lnSpc>
                <a:spcPct val="180000"/>
              </a:lnSpc>
              <a:spcBef>
                <a:spcPct val="0"/>
              </a:spcBef>
              <a:buFontTx/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시연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테스트</a:t>
            </a:r>
            <a:r>
              <a:rPr lang="en-US" altLang="ko-KR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)</a:t>
            </a:r>
            <a:endParaRPr lang="en-US" altLang="ko-KR" sz="2400" dirty="0" smtClean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  <a:cs typeface="+mj-cs"/>
            </a:endParaRPr>
          </a:p>
          <a:p>
            <a:pPr marL="457200" indent="-457200" algn="ctr">
              <a:lnSpc>
                <a:spcPct val="180000"/>
              </a:lnSpc>
              <a:spcBef>
                <a:spcPct val="0"/>
              </a:spcBef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j-cs"/>
              </a:rPr>
              <a:t>팀원 별 역할</a:t>
            </a:r>
            <a:endParaRPr lang="en-US" altLang="ko-KR" sz="2400" dirty="0" smtClean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  <a:cs typeface="+mj-cs"/>
            </a:endParaRPr>
          </a:p>
          <a:p>
            <a:pPr marL="457200" indent="-457200" algn="ctr">
              <a:lnSpc>
                <a:spcPct val="180000"/>
              </a:lnSpc>
              <a:spcBef>
                <a:spcPct val="0"/>
              </a:spcBef>
              <a:buAutoNum type="arabicPeriod"/>
            </a:pPr>
            <a:r>
              <a:rPr lang="en-US" altLang="ko-KR" sz="24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j-cs"/>
              </a:rPr>
              <a:t>Q&amp;A</a:t>
            </a:r>
            <a:endParaRPr lang="ko-KR" altLang="en-US" sz="24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698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별 역할 분담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 smtClean="0"/>
              <a:t>팀원 별 역할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97358" y="2071678"/>
            <a:ext cx="1439846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공통 작업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5514" y="2786058"/>
            <a:ext cx="5168106" cy="2388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70000"/>
              </a:lnSpc>
              <a:buAutoNum type="arabicPeriod"/>
            </a:pP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Highchart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라이브러리를 이용한 차트구현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 algn="ctr">
              <a:lnSpc>
                <a:spcPct val="170000"/>
              </a:lnSpc>
              <a:buAutoNum type="arabicPeriod"/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가격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시간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수량 조건에 따른 체결시스템 구현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 algn="ctr">
              <a:lnSpc>
                <a:spcPct val="170000"/>
              </a:lnSpc>
              <a:buAutoNum type="arabicPeriod"/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멀티파일 업로드와 다운로드 구현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 algn="ctr">
              <a:lnSpc>
                <a:spcPct val="170000"/>
              </a:lnSpc>
              <a:buAutoNum type="arabicPeriod"/>
            </a:pP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페이징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분리해서 구현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342900" indent="-342900" algn="ctr">
              <a:lnSpc>
                <a:spcPct val="170000"/>
              </a:lnSpc>
              <a:buAutoNum type="arabicPeriod"/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Ajax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로 검색시스템 구현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09662" y="2571744"/>
            <a:ext cx="7056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309662" y="1928802"/>
            <a:ext cx="7056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309662" y="5572140"/>
            <a:ext cx="7056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01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1595414" y="4786322"/>
            <a:ext cx="692948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별 역할 분담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/>
              <a:t>팀원 별 역할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85914" y="2928934"/>
            <a:ext cx="2667019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이유림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lvl="0"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Lee Yu Rim</a:t>
            </a:r>
          </a:p>
          <a:p>
            <a:pPr lvl="0">
              <a:lnSpc>
                <a:spcPct val="130000"/>
              </a:lnSpc>
            </a:pP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Thin" pitchFamily="34" charset="-127"/>
              <a:ea typeface="Noto Sans CJK KR Thin" pitchFamily="34" charset="-127"/>
            </a:endParaRPr>
          </a:p>
          <a:p>
            <a:pPr lvl="0"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Thin" pitchFamily="34" charset="-127"/>
                <a:ea typeface="Noto Sans CJK KR Thin" pitchFamily="34" charset="-127"/>
              </a:rPr>
              <a:t>github.com/</a:t>
            </a:r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Thin" pitchFamily="34" charset="-127"/>
                <a:ea typeface="Noto Sans CJK KR Thin" pitchFamily="34" charset="-127"/>
              </a:rPr>
              <a:t>yuuthod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C5D3"/>
              </a:solidFill>
              <a:latin typeface="Noto Sans CJK KR Thin" pitchFamily="34" charset="-127"/>
              <a:ea typeface="Noto Sans CJK KR Thin" pitchFamily="34" charset="-127"/>
            </a:endParaRPr>
          </a:p>
          <a:p>
            <a:pPr lvl="0"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Thin" pitchFamily="34" charset="-127"/>
                <a:ea typeface="Noto Sans CJK KR Thin" pitchFamily="34" charset="-127"/>
              </a:rPr>
              <a:t>yuuthod@gmail.com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C5D3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595414" y="2714620"/>
            <a:ext cx="6929486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24372" y="2838446"/>
            <a:ext cx="4429156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7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프로젝트 전체 레이아웃 구성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266700" indent="-266700">
              <a:lnSpc>
                <a:spcPct val="17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전반적인 디자인 작업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266700" indent="-266700">
              <a:lnSpc>
                <a:spcPct val="17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구매자 회원관리 시스템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266700" indent="-266700">
              <a:lnSpc>
                <a:spcPct val="17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구매자 주문관리 시스템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2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1595414" y="5357826"/>
            <a:ext cx="692948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별 역할 분담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/>
              <a:t>팀원 별 역할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85914" y="2214554"/>
            <a:ext cx="1952639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양진선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lvl="0"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Yang Jin </a:t>
            </a:r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Seon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Thin" pitchFamily="34" charset="-127"/>
              <a:ea typeface="Noto Sans CJK KR Thin" pitchFamily="34" charset="-127"/>
            </a:endParaRPr>
          </a:p>
          <a:p>
            <a:pPr lvl="0">
              <a:lnSpc>
                <a:spcPct val="130000"/>
              </a:lnSpc>
            </a:pP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Thin" pitchFamily="34" charset="-127"/>
              <a:ea typeface="Noto Sans CJK KR Thin" pitchFamily="34" charset="-127"/>
            </a:endParaRPr>
          </a:p>
          <a:p>
            <a:pPr lvl="0"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Thin" pitchFamily="34" charset="-127"/>
                <a:ea typeface="Noto Sans CJK KR Thin" pitchFamily="34" charset="-127"/>
              </a:rPr>
              <a:t>github.com/</a:t>
            </a:r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Thin" pitchFamily="34" charset="-127"/>
                <a:ea typeface="Noto Sans CJK KR Thin" pitchFamily="34" charset="-127"/>
              </a:rPr>
              <a:t>jsyangdev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C5D3"/>
              </a:solidFill>
              <a:latin typeface="Noto Sans CJK KR Thin" pitchFamily="34" charset="-127"/>
              <a:ea typeface="Noto Sans CJK KR Thin" pitchFamily="34" charset="-127"/>
            </a:endParaRPr>
          </a:p>
          <a:p>
            <a:pPr lvl="0"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Thin" pitchFamily="34" charset="-127"/>
                <a:ea typeface="Noto Sans CJK KR Thin" pitchFamily="34" charset="-127"/>
              </a:rPr>
              <a:t>jsyoung.dev@gmail.com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C5D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85915" y="3887558"/>
            <a:ext cx="1700722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박혜란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lvl="0"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Park </a:t>
            </a:r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Hye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 Ran</a:t>
            </a:r>
          </a:p>
          <a:p>
            <a:pPr lvl="0">
              <a:lnSpc>
                <a:spcPct val="130000"/>
              </a:lnSpc>
            </a:pP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Thin" pitchFamily="34" charset="-127"/>
              <a:ea typeface="Noto Sans CJK KR Thin" pitchFamily="34" charset="-127"/>
            </a:endParaRPr>
          </a:p>
          <a:p>
            <a:pPr lvl="0"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Thin" pitchFamily="34" charset="-127"/>
                <a:ea typeface="Noto Sans CJK KR Thin" pitchFamily="34" charset="-127"/>
              </a:rPr>
              <a:t>github.com/</a:t>
            </a:r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Thin" pitchFamily="34" charset="-127"/>
                <a:ea typeface="Noto Sans CJK KR Thin" pitchFamily="34" charset="-127"/>
              </a:rPr>
              <a:t>varHyeran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C5D3"/>
              </a:solidFill>
              <a:latin typeface="Noto Sans CJK KR Thin" pitchFamily="34" charset="-127"/>
              <a:ea typeface="Noto Sans CJK KR Thin" pitchFamily="34" charset="-127"/>
            </a:endParaRPr>
          </a:p>
          <a:p>
            <a:pPr lvl="0"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Thin" pitchFamily="34" charset="-127"/>
                <a:ea typeface="Noto Sans CJK KR Thin" pitchFamily="34" charset="-127"/>
              </a:rPr>
              <a:t>varhyeran@gmail.com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595414" y="2000240"/>
            <a:ext cx="6929486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595414" y="3686177"/>
            <a:ext cx="24120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24372" y="2162166"/>
            <a:ext cx="4429156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7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구매자 회원가입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266700" indent="-266700">
              <a:lnSpc>
                <a:spcPct val="17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구매자 계좌인증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266700" indent="-266700">
              <a:lnSpc>
                <a:spcPct val="17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판매자 회원관리 시스템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266700" indent="-266700">
              <a:lnSpc>
                <a:spcPct val="17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관리자 관리시스템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266700" indent="-266700">
              <a:lnSpc>
                <a:spcPct val="17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체결목록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266700" indent="-266700">
              <a:lnSpc>
                <a:spcPct val="17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구매자 자산현황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266700" indent="-266700">
              <a:lnSpc>
                <a:spcPct val="17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수익관리 시스템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2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1595414" y="5357826"/>
            <a:ext cx="692948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별 역할 분담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/>
              <a:t>팀원 별 역할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85914" y="2214554"/>
            <a:ext cx="2667019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방혜원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lvl="0"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Bang </a:t>
            </a:r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Hye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 Won</a:t>
            </a:r>
          </a:p>
          <a:p>
            <a:pPr lvl="0">
              <a:lnSpc>
                <a:spcPct val="130000"/>
              </a:lnSpc>
            </a:pP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Thin" pitchFamily="34" charset="-127"/>
              <a:ea typeface="Noto Sans CJK KR Thin" pitchFamily="34" charset="-127"/>
            </a:endParaRPr>
          </a:p>
          <a:p>
            <a:pPr lvl="0"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Thin" pitchFamily="34" charset="-127"/>
                <a:ea typeface="Noto Sans CJK KR Thin" pitchFamily="34" charset="-127"/>
              </a:rPr>
              <a:t>github.com/</a:t>
            </a:r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Thin" pitchFamily="34" charset="-127"/>
                <a:ea typeface="Noto Sans CJK KR Thin" pitchFamily="34" charset="-127"/>
              </a:rPr>
              <a:t>devwondev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C5D3"/>
              </a:solidFill>
              <a:latin typeface="Noto Sans CJK KR Thin" pitchFamily="34" charset="-127"/>
              <a:ea typeface="Noto Sans CJK KR Thin" pitchFamily="34" charset="-127"/>
            </a:endParaRPr>
          </a:p>
          <a:p>
            <a:pPr lvl="0"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Thin" pitchFamily="34" charset="-127"/>
                <a:ea typeface="Noto Sans CJK KR Thin" pitchFamily="34" charset="-127"/>
              </a:rPr>
              <a:t>devwondev@gmail.com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C5D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85915" y="3887558"/>
            <a:ext cx="1695977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정진우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lvl="0">
              <a:lnSpc>
                <a:spcPct val="130000"/>
              </a:lnSpc>
            </a:pPr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Jeong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Thin" pitchFamily="34" charset="-127"/>
                <a:ea typeface="Noto Sans CJK KR Thin" pitchFamily="34" charset="-127"/>
              </a:rPr>
              <a:t> Jin Woo</a:t>
            </a:r>
          </a:p>
          <a:p>
            <a:pPr lvl="0">
              <a:lnSpc>
                <a:spcPct val="130000"/>
              </a:lnSpc>
            </a:pP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Thin" pitchFamily="34" charset="-127"/>
              <a:ea typeface="Noto Sans CJK KR Thin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Thin" pitchFamily="34" charset="-127"/>
                <a:ea typeface="Noto Sans CJK KR Thin" pitchFamily="34" charset="-127"/>
              </a:rPr>
              <a:t>github.com/</a:t>
            </a:r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Thin" pitchFamily="34" charset="-127"/>
                <a:ea typeface="Noto Sans CJK KR Thin" pitchFamily="34" charset="-127"/>
              </a:rPr>
              <a:t>ndwlswjd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C5D3"/>
              </a:solidFill>
              <a:latin typeface="Noto Sans CJK KR Thin" pitchFamily="34" charset="-127"/>
              <a:ea typeface="Noto Sans CJK KR Thin" pitchFamily="34" charset="-127"/>
            </a:endParaRPr>
          </a:p>
          <a:p>
            <a:pPr lvl="0"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Thin" pitchFamily="34" charset="-127"/>
                <a:ea typeface="Noto Sans CJK KR Thin" pitchFamily="34" charset="-127"/>
              </a:rPr>
              <a:t>ndwlswjd@gmail.com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595414" y="2000240"/>
            <a:ext cx="6929486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595414" y="3686177"/>
            <a:ext cx="24120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24372" y="2162166"/>
            <a:ext cx="4429156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7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권한별 로그인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266700" indent="-266700">
              <a:lnSpc>
                <a:spcPct val="17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구매자 리스트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계좌정보조회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266700" indent="-266700">
              <a:lnSpc>
                <a:spcPct val="17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판매자 리스트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266700" indent="-266700">
              <a:lnSpc>
                <a:spcPct val="17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판매자 서류다운로드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승인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266700" indent="-266700">
              <a:lnSpc>
                <a:spcPct val="17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구매자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판매자 주문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266700" indent="-266700">
              <a:lnSpc>
                <a:spcPct val="17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판매자 회원가입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계좌등록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266700" indent="-266700">
              <a:lnSpc>
                <a:spcPct val="17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판매자 주문리스트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Noto Sans CJK KR Medium" pitchFamily="34" charset="-127"/>
                <a:ea typeface="Noto Sans CJK KR Medium" pitchFamily="34" charset="-127"/>
              </a:rPr>
              <a:t>체결리스트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2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59695" y="2921169"/>
            <a:ext cx="6786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Q&amp;A</a:t>
            </a:r>
            <a:endParaRPr lang="ko-KR" altLang="en-US" sz="6000" dirty="0" smtClean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8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59695" y="2921169"/>
            <a:ext cx="6786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감사합니다 </a:t>
            </a:r>
            <a:r>
              <a:rPr lang="en-US" altLang="ko-KR" sz="60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sym typeface="Wingdings" pitchFamily="2" charset="2"/>
              </a:rPr>
              <a:t></a:t>
            </a:r>
            <a:endParaRPr lang="ko-KR" altLang="en-US" sz="6000" dirty="0" smtClean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72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356" y="2708920"/>
            <a:ext cx="480728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7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선물거래란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/>
              <a:t>팀 프로젝트 소개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4548" y="2500306"/>
            <a:ext cx="813690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Noto Sans Mono CJK KR Bold" pitchFamily="34" charset="-127"/>
                <a:ea typeface="Noto Sans Mono CJK KR Bold" pitchFamily="34" charset="-127"/>
                <a:cs typeface="+mj-cs"/>
              </a:rPr>
              <a:t>현재시점에 미리 결정된 가격으로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sz="2800" dirty="0">
                <a:solidFill>
                  <a:schemeClr val="bg1"/>
                </a:solidFill>
                <a:latin typeface="Noto Sans Mono CJK KR Bold" pitchFamily="34" charset="-127"/>
                <a:ea typeface="Noto Sans Mono CJK KR Bold" pitchFamily="34" charset="-127"/>
                <a:cs typeface="+mj-cs"/>
              </a:rPr>
              <a:t>미래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Noto Sans Mono CJK KR Bold" pitchFamily="34" charset="-127"/>
                <a:ea typeface="Noto Sans Mono CJK KR Bold" pitchFamily="34" charset="-127"/>
                <a:cs typeface="+mj-cs"/>
              </a:rPr>
              <a:t>일정시점에 상품을 </a:t>
            </a:r>
            <a:r>
              <a:rPr lang="ko-KR" altLang="en-US" sz="2800" dirty="0">
                <a:solidFill>
                  <a:schemeClr val="bg1"/>
                </a:solidFill>
                <a:latin typeface="Noto Sans Mono CJK KR Bold" pitchFamily="34" charset="-127"/>
                <a:ea typeface="Noto Sans Mono CJK KR Bold" pitchFamily="34" charset="-127"/>
                <a:cs typeface="+mj-cs"/>
              </a:rPr>
              <a:t>매매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Noto Sans Mono CJK KR Bold" pitchFamily="34" charset="-127"/>
                <a:ea typeface="Noto Sans Mono CJK KR Bold" pitchFamily="34" charset="-127"/>
                <a:cs typeface="+mj-cs"/>
              </a:rPr>
              <a:t>하겠다고 약속한 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Noto Sans Mono CJK KR Bold" pitchFamily="34" charset="-127"/>
                <a:ea typeface="Noto Sans Mono CJK KR Bold" pitchFamily="34" charset="-127"/>
                <a:cs typeface="+mj-cs"/>
              </a:rPr>
              <a:t>거래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latin typeface="Noto Sans Mono CJK KR Bold" pitchFamily="34" charset="-127"/>
              <a:ea typeface="Noto Sans Mono CJK KR Bold" pitchFamily="3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757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선물거래란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/>
              <a:t>팀 프로젝트 소개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88904" y="137121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Noto Sans CJK KR DemiLight" pitchFamily="34" charset="-127"/>
                <a:ea typeface="Noto Sans CJK KR DemiLight" pitchFamily="34" charset="-127"/>
                <a:cs typeface="+mj-cs"/>
              </a:rPr>
              <a:t>예시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719046" y="1344324"/>
            <a:ext cx="5040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738290" y="2285992"/>
            <a:ext cx="2571768" cy="2571768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54152" y="2714620"/>
            <a:ext cx="2714644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구매자</a:t>
            </a:r>
            <a:endParaRPr lang="en-US" altLang="ko-KR" sz="1600" dirty="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>
              <a:lnSpc>
                <a:spcPct val="110000"/>
              </a:lnSpc>
            </a:pPr>
            <a:endParaRPr lang="en-US" altLang="ko-KR" sz="1600" dirty="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김치사업가</a:t>
            </a:r>
            <a:endParaRPr lang="en-US" altLang="ko-KR" sz="2800" dirty="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영희</a:t>
            </a:r>
          </a:p>
          <a:p>
            <a:pPr algn="ctr">
              <a:lnSpc>
                <a:spcPct val="110000"/>
              </a:lnSpc>
            </a:pPr>
            <a:endParaRPr lang="en-US" altLang="ko-KR" sz="1600" dirty="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697146" y="3038472"/>
            <a:ext cx="612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595942" y="2285992"/>
            <a:ext cx="2571768" cy="2571768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11804" y="2714620"/>
            <a:ext cx="2714644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판매자</a:t>
            </a:r>
            <a:endParaRPr lang="en-US" altLang="ko-KR" sz="1600" dirty="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>
              <a:lnSpc>
                <a:spcPct val="110000"/>
              </a:lnSpc>
            </a:pPr>
            <a:endParaRPr lang="en-US" altLang="ko-KR" sz="1600" dirty="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배추농사꾼</a:t>
            </a:r>
            <a:endParaRPr lang="en-US" altLang="ko-KR" sz="2800" dirty="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철수</a:t>
            </a:r>
          </a:p>
          <a:p>
            <a:pPr algn="ctr">
              <a:lnSpc>
                <a:spcPct val="110000"/>
              </a:lnSpc>
            </a:pPr>
            <a:endParaRPr lang="en-US" altLang="ko-KR" sz="1600" dirty="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554798" y="3038472"/>
            <a:ext cx="612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776536" y="3143248"/>
            <a:ext cx="8280920" cy="904525"/>
            <a:chOff x="776536" y="3155575"/>
            <a:chExt cx="8280920" cy="904525"/>
          </a:xfrm>
        </p:grpSpPr>
        <p:grpSp>
          <p:nvGrpSpPr>
            <p:cNvPr id="36" name="그룹 6"/>
            <p:cNvGrpSpPr/>
            <p:nvPr/>
          </p:nvGrpSpPr>
          <p:grpSpPr>
            <a:xfrm>
              <a:off x="776536" y="3155575"/>
              <a:ext cx="8280920" cy="904525"/>
              <a:chOff x="776536" y="3155575"/>
              <a:chExt cx="8280920" cy="904525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776536" y="3155575"/>
                <a:ext cx="8280920" cy="904525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136353" y="3377005"/>
                <a:ext cx="32287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dirty="0">
                    <a:solidFill>
                      <a:srgbClr val="2B3F57"/>
                    </a:solidFill>
                    <a:latin typeface="Noto Sans CJK KR Bold" pitchFamily="34" charset="-127"/>
                    <a:ea typeface="Noto Sans CJK KR Bold" pitchFamily="34" charset="-127"/>
                    <a:cs typeface="+mj-cs"/>
                  </a:rPr>
                  <a:t>가격 변동에 대한 불안감</a:t>
                </a:r>
                <a:endParaRPr lang="ko-KR" altLang="en-US" dirty="0">
                  <a:solidFill>
                    <a:srgbClr val="2B3F57"/>
                  </a:solidFill>
                  <a:latin typeface="Noto Sans CJK KR Bold" pitchFamily="34" charset="-127"/>
                  <a:ea typeface="Noto Sans CJK KR Bold" pitchFamily="34" charset="-127"/>
                </a:endParaRPr>
              </a:p>
            </p:txBody>
          </p:sp>
        </p:grpSp>
        <p:sp>
          <p:nvSpPr>
            <p:cNvPr id="37" name="아래쪽 화살표 36"/>
            <p:cNvSpPr/>
            <p:nvPr/>
          </p:nvSpPr>
          <p:spPr>
            <a:xfrm rot="10800000">
              <a:off x="6356157" y="3393139"/>
              <a:ext cx="341482" cy="360000"/>
            </a:xfrm>
            <a:prstGeom prst="downArrow">
              <a:avLst>
                <a:gd name="adj1" fmla="val 45020"/>
                <a:gd name="adj2" fmla="val 64939"/>
              </a:avLst>
            </a:prstGeom>
            <a:solidFill>
              <a:srgbClr val="2B3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80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/>
              <a:t>팀 프로젝트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41975" y="1287956"/>
            <a:ext cx="3622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j-cs"/>
              </a:rPr>
              <a:t>손실의 최소화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5" t="39583" r="-1104" b="42248"/>
          <a:stretch>
            <a:fillRect/>
          </a:stretch>
        </p:blipFill>
        <p:spPr>
          <a:xfrm>
            <a:off x="3309926" y="3714752"/>
            <a:ext cx="428628" cy="4286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3062562"/>
            <a:ext cx="457201" cy="47853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52" y="4402370"/>
            <a:ext cx="1511811" cy="85344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039" y="4355063"/>
            <a:ext cx="865634" cy="86563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56" y="2875110"/>
            <a:ext cx="984506" cy="853442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3863915" y="3960506"/>
            <a:ext cx="4896544" cy="1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999249" y="2685198"/>
            <a:ext cx="1008112" cy="1008112"/>
          </a:xfrm>
          <a:prstGeom prst="ellipse">
            <a:avLst/>
          </a:prstGeom>
          <a:noFill/>
          <a:ln w="57150">
            <a:solidFill>
              <a:srgbClr val="2FC5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5282" y="2643182"/>
            <a:ext cx="2571768" cy="2571768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1144" y="3071810"/>
            <a:ext cx="2714644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판매자</a:t>
            </a:r>
            <a:endParaRPr lang="en-US" altLang="ko-KR" sz="1600" dirty="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>
              <a:lnSpc>
                <a:spcPct val="110000"/>
              </a:lnSpc>
            </a:pPr>
            <a:endParaRPr lang="en-US" altLang="ko-KR" sz="1600" dirty="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rPr>
              <a:t>배추농사꾼</a:t>
            </a:r>
            <a:endParaRPr lang="en-US" altLang="ko-KR" sz="2800" dirty="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철수</a:t>
            </a:r>
          </a:p>
          <a:p>
            <a:pPr algn="ctr">
              <a:lnSpc>
                <a:spcPct val="110000"/>
              </a:lnSpc>
            </a:pPr>
            <a:endParaRPr lang="en-US" altLang="ko-KR" sz="1600" dirty="0" smtClean="0">
              <a:solidFill>
                <a:schemeClr val="bg1"/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4" y="3214686"/>
            <a:ext cx="9491491" cy="16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5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선정의 이유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 smtClean="0"/>
              <a:t>주제 선정 이유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88837" y="2645158"/>
            <a:ext cx="5410455" cy="1518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Mono CJK KR Bold" pitchFamily="34" charset="-127"/>
                <a:ea typeface="Noto Sans Mono CJK KR Bold" pitchFamily="34" charset="-127"/>
              </a:rPr>
              <a:t>복잡한 업무 프로세스를</a:t>
            </a:r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C5D3"/>
              </a:solidFill>
              <a:latin typeface="Noto Sans Mono CJK KR Bold" pitchFamily="34" charset="-127"/>
              <a:ea typeface="Noto Sans Mono CJK KR Bold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4000" u="sng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Mono CJK KR Bold" pitchFamily="34" charset="-127"/>
                <a:ea typeface="Noto Sans Mono CJK KR Bold" pitchFamily="34" charset="-127"/>
              </a:rPr>
              <a:t>분석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Mono CJK KR Bold" pitchFamily="34" charset="-127"/>
                <a:ea typeface="Noto Sans Mono CJK KR Bold" pitchFamily="34" charset="-127"/>
              </a:rPr>
              <a:t>하고 </a:t>
            </a:r>
            <a:r>
              <a:rPr lang="ko-KR" altLang="en-US" sz="4000" u="sng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Mono CJK KR Bold" pitchFamily="34" charset="-127"/>
                <a:ea typeface="Noto Sans Mono CJK KR Bold" pitchFamily="34" charset="-127"/>
              </a:rPr>
              <a:t>경험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Mono CJK KR Bold" pitchFamily="34" charset="-127"/>
                <a:ea typeface="Noto Sans Mono CJK KR Bold" pitchFamily="34" charset="-127"/>
              </a:rPr>
              <a:t> 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C5D3"/>
              </a:solidFill>
              <a:latin typeface="Noto Sans Mono CJK KR Bold" pitchFamily="34" charset="-127"/>
              <a:ea typeface="Noto Sans Mono CJK KR 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1093" y="1857364"/>
            <a:ext cx="5693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Medium" pitchFamily="34" charset="-127"/>
                <a:ea typeface="Noto Sans CJK KR Bold"/>
              </a:rPr>
              <a:t>“</a:t>
            </a:r>
            <a:endParaRPr lang="ko-KR" altLang="en-US" sz="6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C5D3"/>
              </a:solidFill>
              <a:latin typeface="Noto Sans CJK KR Medium" pitchFamily="34" charset="-127"/>
              <a:ea typeface="Noto Sans CJK KR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1093" y="4240218"/>
            <a:ext cx="5693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C5D3"/>
                </a:solidFill>
                <a:latin typeface="Noto Sans CJK KR Medium" pitchFamily="34" charset="-127"/>
                <a:ea typeface="Noto Sans CJK KR Bold"/>
              </a:rPr>
              <a:t>”</a:t>
            </a:r>
            <a:endParaRPr lang="ko-KR" altLang="en-US" sz="6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C5D3"/>
              </a:solidFill>
              <a:latin typeface="Noto Sans CJK KR Medium" pitchFamily="34" charset="-127"/>
              <a:ea typeface="Noto Sans CJK KR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</a:t>
            </a:r>
            <a:r>
              <a:rPr lang="en-US" altLang="ko-KR" dirty="0"/>
              <a:t>&amp;</a:t>
            </a:r>
            <a:r>
              <a:rPr lang="ko-KR" altLang="en-US" dirty="0"/>
              <a:t>기술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dirty="0"/>
              <a:t>시스템</a:t>
            </a:r>
            <a:r>
              <a:rPr lang="en-US" altLang="ko-KR" dirty="0"/>
              <a:t>&amp;</a:t>
            </a:r>
            <a:r>
              <a:rPr lang="ko-KR" altLang="en-US" dirty="0"/>
              <a:t>기술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8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937008" y="1785926"/>
            <a:ext cx="8031985" cy="1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937008" y="5927742"/>
            <a:ext cx="8031985" cy="1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2845579" y="3893347"/>
            <a:ext cx="421484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5" t="39583" r="-1104" b="42248"/>
          <a:stretch>
            <a:fillRect/>
          </a:stretch>
        </p:blipFill>
        <p:spPr>
          <a:xfrm>
            <a:off x="5238752" y="3143248"/>
            <a:ext cx="857256" cy="8572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5" t="39583" r="-1104" b="42248"/>
          <a:stretch>
            <a:fillRect/>
          </a:stretch>
        </p:blipFill>
        <p:spPr>
          <a:xfrm rot="10800000">
            <a:off x="3809992" y="3286124"/>
            <a:ext cx="857256" cy="85725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7872" y="1809740"/>
            <a:ext cx="2996882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  <a:cs typeface="+mj-cs"/>
              </a:rPr>
              <a:t>프론트앤드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Noto Sans CJK KR Bold" pitchFamily="34" charset="-127"/>
              <a:ea typeface="Noto Sans CJK KR Bold" pitchFamily="34" charset="-127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53132" y="1809740"/>
            <a:ext cx="2996882" cy="4638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  <a:cs typeface="+mj-cs"/>
              </a:rPr>
              <a:t>백앤드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Noto Sans CJK KR Bold" pitchFamily="34" charset="-127"/>
              <a:ea typeface="Noto Sans CJK KR Bold" pitchFamily="34" charset="-127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636" y="2596458"/>
            <a:ext cx="1285884" cy="32995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  <a:cs typeface="+mj-cs"/>
              </a:rPr>
              <a:t>개발언어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JAVA 1.8.0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1000" dirty="0" smtClean="0">
              <a:solidFill>
                <a:schemeClr val="bg1">
                  <a:lumMod val="75000"/>
                </a:schemeClr>
              </a:solidFill>
              <a:latin typeface="Noto Sans CJK KR Thin" pitchFamily="34" charset="-127"/>
              <a:ea typeface="Noto Sans CJK KR Thin" pitchFamily="34" charset="-127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  <a:cs typeface="+mj-cs"/>
              </a:rPr>
              <a:t>DBMS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err="1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MariaDB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 2.3.0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err="1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WorkBench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 8.0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1000" dirty="0" smtClean="0">
              <a:solidFill>
                <a:schemeClr val="bg1">
                  <a:lumMod val="75000"/>
                </a:schemeClr>
              </a:solidFill>
              <a:latin typeface="Noto Sans CJK KR Thin" pitchFamily="34" charset="-127"/>
              <a:ea typeface="Noto Sans CJK KR Thin" pitchFamily="34" charset="-127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  <a:cs typeface="+mj-cs"/>
              </a:rPr>
              <a:t>API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JDBC 2.1.1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1000" dirty="0" smtClean="0">
              <a:solidFill>
                <a:schemeClr val="bg1">
                  <a:lumMod val="75000"/>
                </a:schemeClr>
              </a:solidFill>
              <a:latin typeface="Noto Sans CJK KR Thin" pitchFamily="34" charset="-127"/>
              <a:ea typeface="Noto Sans CJK KR Thin" pitchFamily="34" charset="-127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  <a:cs typeface="+mj-cs"/>
              </a:rPr>
              <a:t>LIBRARY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err="1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devtools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 2.1.1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1000" dirty="0" smtClean="0">
              <a:solidFill>
                <a:schemeClr val="bg1">
                  <a:lumMod val="75000"/>
                </a:schemeClr>
              </a:solidFill>
              <a:latin typeface="Noto Sans CJK KR Thin" pitchFamily="34" charset="-127"/>
              <a:ea typeface="Noto Sans CJK KR Thin" pitchFamily="34" charset="-127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Noto Sans CJK KR Thin" pitchFamily="34" charset="-127"/>
              <a:ea typeface="Noto Sans CJK KR Thin" pitchFamily="34" charset="-127"/>
              <a:cs typeface="+mj-cs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310058" y="3000372"/>
            <a:ext cx="1285884" cy="1285884"/>
          </a:xfrm>
          <a:prstGeom prst="ellipse">
            <a:avLst/>
          </a:prstGeom>
          <a:solidFill>
            <a:srgbClr val="2B3F57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457696" y="3360102"/>
            <a:ext cx="1003304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Noto Sans CJK KR DemiLight" pitchFamily="34" charset="-127"/>
                <a:ea typeface="Noto Sans CJK KR DemiLight" pitchFamily="34" charset="-127"/>
                <a:cs typeface="+mj-cs"/>
              </a:rPr>
              <a:t>웹서버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Noto Sans CJK KR DemiLight" pitchFamily="34" charset="-127"/>
              <a:ea typeface="Noto Sans CJK KR DemiLight" pitchFamily="34" charset="-127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5348" y="2596458"/>
            <a:ext cx="2996882" cy="30687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  <a:cs typeface="+mj-cs"/>
              </a:rPr>
              <a:t>개발언어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HTML5/CSS/</a:t>
            </a:r>
            <a:r>
              <a:rPr lang="en-US" altLang="ko-KR" sz="1000" dirty="0" err="1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Javascript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  <a:latin typeface="Noto Sans CJK KR Thin" pitchFamily="34" charset="-127"/>
              <a:ea typeface="Noto Sans CJK KR Thin" pitchFamily="34" charset="-127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1000" dirty="0" smtClean="0">
              <a:solidFill>
                <a:schemeClr val="bg1">
                  <a:lumMod val="75000"/>
                </a:schemeClr>
              </a:solidFill>
              <a:latin typeface="Noto Sans CJK KR Thin" pitchFamily="34" charset="-127"/>
              <a:ea typeface="Noto Sans CJK KR Thin" pitchFamily="34" charset="-127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  <a:cs typeface="+mj-cs"/>
              </a:rPr>
              <a:t>API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Highchart6.2.0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공공데이터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API(</a:t>
            </a:r>
            <a:r>
              <a:rPr lang="en-US" altLang="ko-KR" sz="1000" dirty="0" err="1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Daum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1000" dirty="0" smtClean="0">
              <a:solidFill>
                <a:schemeClr val="bg1">
                  <a:lumMod val="75000"/>
                </a:schemeClr>
              </a:solidFill>
              <a:latin typeface="Noto Sans CJK KR Thin" pitchFamily="34" charset="-127"/>
              <a:ea typeface="Noto Sans CJK KR Thin" pitchFamily="34" charset="-127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  <a:cs typeface="+mj-cs"/>
              </a:rPr>
              <a:t>Tools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err="1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Thymeleaf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 2.1.1</a:t>
            </a:r>
            <a:b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</a:br>
            <a:endParaRPr lang="en-US" altLang="ko-KR" sz="1000" dirty="0" smtClean="0">
              <a:solidFill>
                <a:schemeClr val="bg1">
                  <a:lumMod val="75000"/>
                </a:schemeClr>
              </a:solidFill>
              <a:latin typeface="Noto Sans CJK KR Thin" pitchFamily="34" charset="-127"/>
              <a:ea typeface="Noto Sans CJK KR Thin" pitchFamily="34" charset="-127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  <a:cs typeface="+mj-cs"/>
              </a:rPr>
              <a:t>LIBRARY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err="1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jQuery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 3.3.1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Bootstrap 4.1.3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Noto Sans CJK KR Thin" pitchFamily="34" charset="-127"/>
              <a:ea typeface="Noto Sans CJK KR Thin" pitchFamily="34" charset="-127"/>
              <a:cs typeface="+mj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67644" y="2596458"/>
            <a:ext cx="1285884" cy="2145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  <a:cs typeface="+mj-cs"/>
              </a:rPr>
              <a:t> TOOLS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Maven 3.5.3/1.9.1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err="1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eXerd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 2.5.3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en-US" altLang="ko-KR" sz="1000" dirty="0" smtClean="0">
              <a:solidFill>
                <a:schemeClr val="bg1">
                  <a:lumMod val="75000"/>
                </a:schemeClr>
              </a:solidFill>
              <a:latin typeface="Noto Sans CJK KR Thin" pitchFamily="34" charset="-127"/>
              <a:ea typeface="Noto Sans CJK KR Thin" pitchFamily="34" charset="-127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  <a:cs typeface="+mj-cs"/>
              </a:rPr>
              <a:t>프레임워크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Spring Boot 2.1.1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Spring MVC 5.13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err="1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Mybatis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 1.3.2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Noto Sans CJK KR Thin" pitchFamily="34" charset="-127"/>
                <a:ea typeface="Noto Sans CJK KR Thin" pitchFamily="34" charset="-127"/>
                <a:cs typeface="+mj-cs"/>
              </a:rPr>
              <a:t>Spring Scheduler</a:t>
            </a:r>
          </a:p>
        </p:txBody>
      </p:sp>
    </p:spTree>
    <p:extLst>
      <p:ext uri="{BB962C8B-B14F-4D97-AF65-F5344CB8AC3E}">
        <p14:creationId xmlns:p14="http://schemas.microsoft.com/office/powerpoint/2010/main" val="277494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ko-KR" altLang="en-US" smtClean="0"/>
              <a:t>팀프로젝트 목적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D60649-6BE7-440F-938E-468BA9F6BDD6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26" name="Picture 2" descr="D:\memo\++팀프로젝트\최종\ERD최종\최종_용량낮춤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406" y="2214554"/>
            <a:ext cx="8998704" cy="2267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6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433</Words>
  <Application>Microsoft Office PowerPoint</Application>
  <PresentationFormat>A4 용지(210x297mm)</PresentationFormat>
  <Paragraphs>241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굴림</vt:lpstr>
      <vt:lpstr>Arial</vt:lpstr>
      <vt:lpstr>Noto Sans CJK KR Bold</vt:lpstr>
      <vt:lpstr>맑은 고딕</vt:lpstr>
      <vt:lpstr>Wingdings</vt:lpstr>
      <vt:lpstr>Noto Sans Mono CJK KR Bold</vt:lpstr>
      <vt:lpstr>Noto Sans CJK KR Thin</vt:lpstr>
      <vt:lpstr>Noto Sans CJK KR DemiLight</vt:lpstr>
      <vt:lpstr>Noto Sans CJK KR Light</vt:lpstr>
      <vt:lpstr>Noto Sans CJK KR Medium</vt:lpstr>
      <vt:lpstr>Office 테마</vt:lpstr>
      <vt:lpstr>PowerPoint 프레젠테이션</vt:lpstr>
      <vt:lpstr>PowerPoint 프레젠테이션</vt:lpstr>
      <vt:lpstr>PowerPoint 프레젠테이션</vt:lpstr>
      <vt:lpstr>선물거래란</vt:lpstr>
      <vt:lpstr>선물거래란</vt:lpstr>
      <vt:lpstr>기대효과</vt:lpstr>
      <vt:lpstr>주제 선정의 이유</vt:lpstr>
      <vt:lpstr>시스템&amp;기술</vt:lpstr>
      <vt:lpstr>ERD 설계</vt:lpstr>
      <vt:lpstr>하이차트</vt:lpstr>
      <vt:lpstr>하이차트</vt:lpstr>
      <vt:lpstr>주요기능 구매자</vt:lpstr>
      <vt:lpstr>주요기능 구매자</vt:lpstr>
      <vt:lpstr>주요기능 구매자</vt:lpstr>
      <vt:lpstr>주요기능 구매자</vt:lpstr>
      <vt:lpstr>주요기능 판매자</vt:lpstr>
      <vt:lpstr>주요기능 판매자</vt:lpstr>
      <vt:lpstr>시연</vt:lpstr>
      <vt:lpstr>시연</vt:lpstr>
      <vt:lpstr>팀원 별 역할 분담</vt:lpstr>
      <vt:lpstr>팀원 별 역할 분담</vt:lpstr>
      <vt:lpstr>팀원 별 역할 분담</vt:lpstr>
      <vt:lpstr>팀원 별 역할 분담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smart-202-5</dc:creator>
  <cp:lastModifiedBy>Registered User</cp:lastModifiedBy>
  <cp:revision>130</cp:revision>
  <dcterms:created xsi:type="dcterms:W3CDTF">2019-01-03T00:32:04Z</dcterms:created>
  <dcterms:modified xsi:type="dcterms:W3CDTF">2019-01-11T07:55:23Z</dcterms:modified>
</cp:coreProperties>
</file>