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C7C3-349C-4954-94FA-B208D8FF15A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7B3F-51E8-4C54-A019-A0F5720BC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29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C7C3-349C-4954-94FA-B208D8FF15A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7B3F-51E8-4C54-A019-A0F5720BC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07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C7C3-349C-4954-94FA-B208D8FF15A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7B3F-51E8-4C54-A019-A0F5720BCEE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6851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C7C3-349C-4954-94FA-B208D8FF15A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7B3F-51E8-4C54-A019-A0F5720BC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768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C7C3-349C-4954-94FA-B208D8FF15A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7B3F-51E8-4C54-A019-A0F5720BCEE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7863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C7C3-349C-4954-94FA-B208D8FF15A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7B3F-51E8-4C54-A019-A0F5720BC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896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C7C3-349C-4954-94FA-B208D8FF15A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7B3F-51E8-4C54-A019-A0F5720BC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326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C7C3-349C-4954-94FA-B208D8FF15A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7B3F-51E8-4C54-A019-A0F5720BC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56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C7C3-349C-4954-94FA-B208D8FF15A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7B3F-51E8-4C54-A019-A0F5720BC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78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C7C3-349C-4954-94FA-B208D8FF15A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7B3F-51E8-4C54-A019-A0F5720BC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146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C7C3-349C-4954-94FA-B208D8FF15A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7B3F-51E8-4C54-A019-A0F5720BC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06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C7C3-349C-4954-94FA-B208D8FF15A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7B3F-51E8-4C54-A019-A0F5720BC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5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C7C3-349C-4954-94FA-B208D8FF15A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7B3F-51E8-4C54-A019-A0F5720BC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64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C7C3-349C-4954-94FA-B208D8FF15A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7B3F-51E8-4C54-A019-A0F5720BC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19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C7C3-349C-4954-94FA-B208D8FF15A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7B3F-51E8-4C54-A019-A0F5720BC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6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C7C3-349C-4954-94FA-B208D8FF15A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7B3F-51E8-4C54-A019-A0F5720BC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76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AC7C3-349C-4954-94FA-B208D8FF15A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73C7B3F-51E8-4C54-A019-A0F5720BC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64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46C9-30D3-8727-A7C2-A020B4F27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1302"/>
            <a:ext cx="8560981" cy="2466754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Automated Stock Price Prediction Using Machine Learning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52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AB7E-B530-6D78-BE86-25C10104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769935"/>
          </a:xfrm>
        </p:spPr>
        <p:txBody>
          <a:bodyPr/>
          <a:lstStyle/>
          <a:p>
            <a:r>
              <a:rPr lang="en-IN" sz="2800" dirty="0">
                <a:solidFill>
                  <a:schemeClr val="accent6"/>
                </a:solidFill>
              </a:rPr>
              <a:t>Conclusion &amp; Future Work</a:t>
            </a:r>
            <a:br>
              <a:rPr lang="en-IN" sz="2800" dirty="0">
                <a:solidFill>
                  <a:schemeClr val="accent6"/>
                </a:solidFill>
              </a:rPr>
            </a:br>
            <a:br>
              <a:rPr lang="en-IN" sz="2800" dirty="0">
                <a:solidFill>
                  <a:schemeClr val="accent6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• News sentiment plays major role in stock price prediction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• SVM outperformed other ML/DL models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• Contributions: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   - Identified best sentiment alignment method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   - Achieved &gt;75% accuracy consistently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• Future Work: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   - Add more indicators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   - Test different time frames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   - Improve exact price prediction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   - Apply risk strategies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22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7019-CE14-7DC2-CC8E-DD455C71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19060"/>
          </a:xfrm>
        </p:spPr>
        <p:txBody>
          <a:bodyPr>
            <a:normAutofit/>
          </a:bodyPr>
          <a:lstStyle/>
          <a:p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CONTENT</a:t>
            </a:r>
            <a:br>
              <a:rPr lang="en-US" dirty="0">
                <a:solidFill>
                  <a:schemeClr val="accent6"/>
                </a:solidFill>
              </a:rPr>
            </a:br>
            <a:br>
              <a:rPr lang="en-US" dirty="0">
                <a:solidFill>
                  <a:schemeClr val="accent6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1.Abstract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2.Introdution</a:t>
            </a: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3.</a:t>
            </a:r>
            <a:r>
              <a:rPr lang="en-IN" sz="2800" dirty="0"/>
              <a:t> </a:t>
            </a:r>
            <a:r>
              <a:rPr lang="en-IN" sz="2800" dirty="0">
                <a:solidFill>
                  <a:schemeClr val="tx1"/>
                </a:solidFill>
              </a:rPr>
              <a:t>Related Work</a:t>
            </a:r>
            <a:br>
              <a:rPr lang="en-IN" sz="2800" dirty="0">
                <a:solidFill>
                  <a:schemeClr val="tx1"/>
                </a:solidFill>
              </a:rPr>
            </a:br>
            <a:r>
              <a:rPr lang="en-IN" sz="2800" dirty="0">
                <a:solidFill>
                  <a:schemeClr val="tx1"/>
                </a:solidFill>
              </a:rPr>
              <a:t>4.</a:t>
            </a:r>
            <a:r>
              <a:rPr lang="en-IN" sz="2800" dirty="0"/>
              <a:t> </a:t>
            </a:r>
            <a:r>
              <a:rPr lang="en-IN" sz="2800" dirty="0">
                <a:solidFill>
                  <a:schemeClr val="tx1"/>
                </a:solidFill>
              </a:rPr>
              <a:t>Proposed Method</a:t>
            </a:r>
            <a:br>
              <a:rPr lang="en-IN" sz="2800" dirty="0">
                <a:solidFill>
                  <a:schemeClr val="tx1"/>
                </a:solidFill>
              </a:rPr>
            </a:br>
            <a:r>
              <a:rPr lang="en-IN" sz="2800" dirty="0">
                <a:solidFill>
                  <a:schemeClr val="tx1"/>
                </a:solidFill>
              </a:rPr>
              <a:t>5. Models Tested</a:t>
            </a:r>
            <a:br>
              <a:rPr lang="en-IN" sz="2800" dirty="0">
                <a:solidFill>
                  <a:schemeClr val="tx1"/>
                </a:solidFill>
              </a:rPr>
            </a:br>
            <a:r>
              <a:rPr lang="en-IN" sz="2800" dirty="0">
                <a:solidFill>
                  <a:schemeClr val="tx1"/>
                </a:solidFill>
              </a:rPr>
              <a:t>6.Data processing</a:t>
            </a:r>
            <a:br>
              <a:rPr lang="en-IN" sz="2800" dirty="0">
                <a:solidFill>
                  <a:schemeClr val="tx1"/>
                </a:solidFill>
              </a:rPr>
            </a:br>
            <a:r>
              <a:rPr lang="en-IN" sz="2800" dirty="0">
                <a:solidFill>
                  <a:schemeClr val="tx1"/>
                </a:solidFill>
              </a:rPr>
              <a:t>7.Result</a:t>
            </a:r>
            <a:br>
              <a:rPr lang="en-IN" sz="2800" dirty="0">
                <a:solidFill>
                  <a:schemeClr val="tx1"/>
                </a:solidFill>
              </a:rPr>
            </a:br>
            <a:r>
              <a:rPr lang="en-IN" sz="2800" dirty="0">
                <a:solidFill>
                  <a:schemeClr val="tx1"/>
                </a:solidFill>
              </a:rPr>
              <a:t>8.</a:t>
            </a:r>
            <a:r>
              <a:rPr lang="en-IN" sz="2800" dirty="0"/>
              <a:t> </a:t>
            </a:r>
            <a:r>
              <a:rPr lang="en-IN" sz="2800" dirty="0">
                <a:solidFill>
                  <a:schemeClr val="tx1"/>
                </a:solidFill>
              </a:rPr>
              <a:t>Conclusion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212675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6E49-A577-8D9A-E6B0-1459F0012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31980" cy="10559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Abstract</a:t>
            </a:r>
            <a:br>
              <a:rPr lang="en-US" dirty="0">
                <a:solidFill>
                  <a:schemeClr val="accent6"/>
                </a:solidFill>
              </a:rPr>
            </a:br>
            <a:br>
              <a:rPr lang="en-US" dirty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tx1"/>
                </a:solidFill>
              </a:rPr>
              <a:t>• Stock prices influenced by technical indicators, history, and news</a:t>
            </a:r>
            <a:br>
              <a:rPr lang="en-US" sz="2700" dirty="0">
                <a:solidFill>
                  <a:schemeClr val="tx1"/>
                </a:solidFill>
              </a:rPr>
            </a:br>
            <a:r>
              <a:rPr lang="en-US" sz="2700" dirty="0">
                <a:solidFill>
                  <a:schemeClr val="tx1"/>
                </a:solidFill>
              </a:rPr>
              <a:t>• Previous studies focused on either news or prices, not both</a:t>
            </a:r>
            <a:br>
              <a:rPr lang="en-US" sz="2700" dirty="0">
                <a:solidFill>
                  <a:schemeClr val="tx1"/>
                </a:solidFill>
              </a:rPr>
            </a:br>
            <a:r>
              <a:rPr lang="en-US" sz="2700" dirty="0">
                <a:solidFill>
                  <a:schemeClr val="tx1"/>
                </a:solidFill>
              </a:rPr>
              <a:t>• Proposed system integrates Machine Learning + News Sentiment</a:t>
            </a:r>
            <a:br>
              <a:rPr lang="en-US" sz="2700" dirty="0">
                <a:solidFill>
                  <a:schemeClr val="tx1"/>
                </a:solidFill>
              </a:rPr>
            </a:br>
            <a:r>
              <a:rPr lang="en-US" sz="2700" dirty="0">
                <a:solidFill>
                  <a:schemeClr val="tx1"/>
                </a:solidFill>
              </a:rPr>
              <a:t>• Goal: Predict end-of-day price using first few trading hours</a:t>
            </a:r>
            <a:br>
              <a:rPr lang="en-US" sz="2700" dirty="0">
                <a:solidFill>
                  <a:schemeClr val="tx1"/>
                </a:solidFill>
              </a:rPr>
            </a:br>
            <a:r>
              <a:rPr lang="en-US" sz="2700" dirty="0">
                <a:solidFill>
                  <a:schemeClr val="tx1"/>
                </a:solidFill>
              </a:rPr>
              <a:t>• Best accuracy: 82.91% (SVM for AAPL stock)</a:t>
            </a:r>
            <a:br>
              <a:rPr lang="en-US" sz="2700" dirty="0">
                <a:solidFill>
                  <a:schemeClr val="tx1"/>
                </a:solidFill>
              </a:rPr>
            </a:br>
            <a:r>
              <a:rPr lang="en-US" sz="2700" dirty="0">
                <a:solidFill>
                  <a:schemeClr val="tx1"/>
                </a:solidFill>
              </a:rPr>
              <a:t>•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This work proposes an </a:t>
            </a:r>
            <a:r>
              <a:rPr lang="en-US" sz="2800" b="1" dirty="0">
                <a:solidFill>
                  <a:schemeClr val="tx1"/>
                </a:solidFill>
              </a:rPr>
              <a:t>automated trading system</a:t>
            </a:r>
            <a:r>
              <a:rPr lang="en-US" sz="2800" dirty="0">
                <a:solidFill>
                  <a:schemeClr val="tx1"/>
                </a:solidFill>
              </a:rPr>
              <a:t> that integrates: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•</a:t>
            </a:r>
            <a:r>
              <a:rPr lang="en-US" sz="32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Mathematical functions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•</a:t>
            </a:r>
            <a:r>
              <a:rPr lang="en-US" sz="32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Machine Learning models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•</a:t>
            </a:r>
            <a:r>
              <a:rPr lang="en-US" sz="32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News sentiment analysis</a:t>
            </a:r>
            <a:br>
              <a:rPr lang="en-US" sz="2800" dirty="0"/>
            </a:br>
            <a:br>
              <a:rPr lang="en-US" sz="2700" dirty="0">
                <a:solidFill>
                  <a:schemeClr val="tx1"/>
                </a:solidFill>
              </a:rPr>
            </a:br>
            <a:br>
              <a:rPr lang="en-US" dirty="0"/>
            </a:br>
            <a:br>
              <a:rPr lang="en-US" dirty="0"/>
            </a:br>
            <a:endParaRPr lang="en-I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64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B080-8117-3D66-43D2-A2F09D81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148229" cy="90022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Introduction</a:t>
            </a:r>
            <a:br>
              <a:rPr lang="en-US" dirty="0">
                <a:solidFill>
                  <a:srgbClr val="7030A0"/>
                </a:solidFill>
              </a:rPr>
            </a:br>
            <a:br>
              <a:rPr lang="en-US" dirty="0">
                <a:solidFill>
                  <a:srgbClr val="7030A0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• Stock markets highly volatile, influenced by many external factors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• Automated Trading Systems (ATS) outperform humans in speed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• Challenge: Complex, uncertain market behavior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• Importance of combining market data with sentiment analysis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• Stock markets are highly volatile, affected by </a:t>
            </a:r>
            <a:r>
              <a:rPr lang="en-US" sz="2800" b="1" dirty="0">
                <a:solidFill>
                  <a:schemeClr val="tx1"/>
                </a:solidFill>
              </a:rPr>
              <a:t>supply/demand, news, global economy, EPS, inflation/deflation, disasters, social media, etc.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65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235A-A041-684C-DF00-2D08580A3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73803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7030A0"/>
                </a:solidFill>
              </a:rPr>
              <a:t>Related Work</a:t>
            </a:r>
            <a:br>
              <a:rPr lang="en-IN" dirty="0">
                <a:solidFill>
                  <a:srgbClr val="7030A0"/>
                </a:solidFill>
              </a:rPr>
            </a:br>
            <a:br>
              <a:rPr lang="en-IN" dirty="0">
                <a:solidFill>
                  <a:srgbClr val="7030A0"/>
                </a:solidFill>
              </a:rPr>
            </a:br>
            <a:r>
              <a:rPr lang="en-IN" sz="2800" dirty="0">
                <a:solidFill>
                  <a:schemeClr val="tx1"/>
                </a:solidFill>
              </a:rPr>
              <a:t>• Efficient Market Hypothesis (Fama, 1970) – prices reflect all info</a:t>
            </a:r>
            <a:br>
              <a:rPr lang="en-IN" sz="2800" dirty="0">
                <a:solidFill>
                  <a:schemeClr val="tx1"/>
                </a:solidFill>
              </a:rPr>
            </a:br>
            <a:r>
              <a:rPr lang="en-IN" sz="2800" dirty="0">
                <a:solidFill>
                  <a:schemeClr val="tx1"/>
                </a:solidFill>
              </a:rPr>
              <a:t>• Random Walk Theory (Horne &amp; Parker, 1967) – unpredictable moves</a:t>
            </a:r>
            <a:br>
              <a:rPr lang="en-IN" sz="2800" dirty="0">
                <a:solidFill>
                  <a:schemeClr val="tx1"/>
                </a:solidFill>
              </a:rPr>
            </a:br>
            <a:r>
              <a:rPr lang="en-IN" sz="2800" dirty="0">
                <a:solidFill>
                  <a:schemeClr val="tx1"/>
                </a:solidFill>
              </a:rPr>
              <a:t>• Past studies: ML improved prediction using external data sources</a:t>
            </a:r>
            <a:br>
              <a:rPr lang="en-IN" sz="2800" dirty="0">
                <a:solidFill>
                  <a:schemeClr val="tx1"/>
                </a:solidFill>
              </a:rPr>
            </a:br>
            <a:r>
              <a:rPr lang="en-IN" sz="2800" dirty="0">
                <a:solidFill>
                  <a:schemeClr val="tx1"/>
                </a:solidFill>
              </a:rPr>
              <a:t>• Prior accuracies: 60%–71%</a:t>
            </a:r>
            <a:br>
              <a:rPr lang="en-IN" sz="2800" dirty="0">
                <a:solidFill>
                  <a:schemeClr val="tx1"/>
                </a:solidFill>
              </a:rPr>
            </a:br>
            <a:r>
              <a:rPr lang="en-IN" sz="2800" dirty="0">
                <a:solidFill>
                  <a:schemeClr val="tx1"/>
                </a:solidFill>
              </a:rPr>
              <a:t>• </a:t>
            </a:r>
            <a:r>
              <a:rPr lang="en-US" sz="2700" dirty="0">
                <a:solidFill>
                  <a:schemeClr val="tx1"/>
                </a:solidFill>
              </a:rPr>
              <a:t>Many studies showed otherwise — combining </a:t>
            </a:r>
            <a:r>
              <a:rPr lang="en-US" sz="2700" b="1" dirty="0">
                <a:solidFill>
                  <a:schemeClr val="tx1"/>
                </a:solidFill>
              </a:rPr>
              <a:t>technical indicators + external data (news, tweets, Google/Wikipedia trends)</a:t>
            </a:r>
            <a:r>
              <a:rPr lang="en-US" sz="2700" dirty="0">
                <a:solidFill>
                  <a:schemeClr val="tx1"/>
                </a:solidFill>
              </a:rPr>
              <a:t> can improve prediction.</a:t>
            </a:r>
            <a:endParaRPr lang="en-IN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570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A6F3-C533-3283-8574-96E51C12D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6776089" cy="910856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6"/>
                </a:solidFill>
              </a:rPr>
              <a:t>Proposed Method</a:t>
            </a:r>
            <a:br>
              <a:rPr lang="en-IN" dirty="0">
                <a:solidFill>
                  <a:schemeClr val="accent6"/>
                </a:solidFill>
              </a:rPr>
            </a:br>
            <a:br>
              <a:rPr lang="en-IN" dirty="0">
                <a:solidFill>
                  <a:schemeClr val="accent6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• Data Sources:</a:t>
            </a: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   - Reuters tick data (2008–2017)</a:t>
            </a: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   - News sentiment data</a:t>
            </a: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• Data Processing:</a:t>
            </a: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   - Cleaned, normalized, grouped hourly</a:t>
            </a: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   - News aligned with tick data</a:t>
            </a: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• Features:</a:t>
            </a: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   - Max, Min, Avg, </a:t>
            </a:r>
            <a:r>
              <a:rPr lang="en-US" sz="3100" dirty="0" err="1">
                <a:solidFill>
                  <a:schemeClr val="tx1"/>
                </a:solidFill>
              </a:rPr>
              <a:t>StdDev</a:t>
            </a:r>
            <a:r>
              <a:rPr lang="en-US" sz="3100" dirty="0">
                <a:solidFill>
                  <a:schemeClr val="tx1"/>
                </a:solidFill>
              </a:rPr>
              <a:t>, Log Return, Trend, Last Price, Sentiment</a:t>
            </a: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endParaRPr lang="en-IN" sz="3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945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966D-00A4-4483-9A20-4AC14A41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91200"/>
          </a:xfrm>
        </p:spPr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Models Tested</a:t>
            </a:r>
            <a:br>
              <a:rPr lang="en-IN" dirty="0">
                <a:solidFill>
                  <a:srgbClr val="7030A0"/>
                </a:solidFill>
              </a:rPr>
            </a:br>
            <a:br>
              <a:rPr lang="en-IN" dirty="0">
                <a:solidFill>
                  <a:srgbClr val="7030A0"/>
                </a:solidFill>
              </a:rPr>
            </a:br>
            <a:br>
              <a:rPr lang="en-IN" dirty="0">
                <a:solidFill>
                  <a:srgbClr val="7030A0"/>
                </a:solidFill>
              </a:rPr>
            </a:br>
            <a:r>
              <a:rPr lang="en-IN" sz="2800" dirty="0">
                <a:solidFill>
                  <a:schemeClr val="tx1"/>
                </a:solidFill>
              </a:rPr>
              <a:t>• Feed Forward Neural Network (FFNN)</a:t>
            </a:r>
            <a:br>
              <a:rPr lang="en-IN" sz="2800" dirty="0">
                <a:solidFill>
                  <a:schemeClr val="tx1"/>
                </a:solidFill>
              </a:rPr>
            </a:br>
            <a:r>
              <a:rPr lang="en-IN" sz="2800" dirty="0">
                <a:solidFill>
                  <a:schemeClr val="tx1"/>
                </a:solidFill>
              </a:rPr>
              <a:t>• Recurrent Neural Network (RNN – Vanilla, LSTM, GRU)</a:t>
            </a:r>
            <a:br>
              <a:rPr lang="en-IN" sz="2800" dirty="0">
                <a:solidFill>
                  <a:schemeClr val="tx1"/>
                </a:solidFill>
              </a:rPr>
            </a:br>
            <a:r>
              <a:rPr lang="en-IN" sz="2800" dirty="0">
                <a:solidFill>
                  <a:schemeClr val="tx1"/>
                </a:solidFill>
              </a:rPr>
              <a:t>• Support Vector Machine (SVM)</a:t>
            </a:r>
            <a:br>
              <a:rPr lang="en-IN" sz="2800" dirty="0">
                <a:solidFill>
                  <a:schemeClr val="tx1"/>
                </a:solidFill>
              </a:rPr>
            </a:br>
            <a:r>
              <a:rPr lang="en-IN" sz="2800" dirty="0">
                <a:solidFill>
                  <a:schemeClr val="tx1"/>
                </a:solidFill>
              </a:rPr>
              <a:t>• Support Vector Regression (SVR)</a:t>
            </a:r>
            <a:br>
              <a:rPr lang="en-IN" sz="2800" dirty="0">
                <a:solidFill>
                  <a:schemeClr val="tx1"/>
                </a:solidFill>
              </a:rPr>
            </a:b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152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D41A-6A13-DB3D-A943-D6F4D557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6326"/>
            <a:ext cx="8094526" cy="675167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Data processing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IN" sz="3100" dirty="0">
                <a:solidFill>
                  <a:schemeClr val="tx1"/>
                </a:solidFill>
              </a:rPr>
              <a:t>Tick data cleaned, missing values filled.</a:t>
            </a:r>
            <a:br>
              <a:rPr lang="en-IN" sz="3100" dirty="0">
                <a:solidFill>
                  <a:schemeClr val="tx1"/>
                </a:solidFill>
              </a:rPr>
            </a:br>
            <a:r>
              <a:rPr lang="en-IN" sz="3100" dirty="0">
                <a:solidFill>
                  <a:schemeClr val="tx1"/>
                </a:solidFill>
              </a:rPr>
              <a:t>Grouped into </a:t>
            </a:r>
            <a:r>
              <a:rPr lang="en-IN" sz="3100" b="1" dirty="0">
                <a:solidFill>
                  <a:schemeClr val="tx1"/>
                </a:solidFill>
              </a:rPr>
              <a:t>hourly intervals</a:t>
            </a:r>
            <a:r>
              <a:rPr lang="en-IN" sz="3100" dirty="0">
                <a:solidFill>
                  <a:schemeClr val="tx1"/>
                </a:solidFill>
              </a:rPr>
              <a:t>.</a:t>
            </a:r>
            <a:br>
              <a:rPr lang="en-IN" sz="3100" dirty="0">
                <a:solidFill>
                  <a:schemeClr val="tx1"/>
                </a:solidFill>
              </a:rPr>
            </a:br>
            <a:r>
              <a:rPr lang="en-IN" sz="3100" dirty="0">
                <a:solidFill>
                  <a:schemeClr val="tx1"/>
                </a:solidFill>
              </a:rPr>
              <a:t>News aligned with price data using 3 scenarios (last sentiment, last interval sentiment, or daily average).</a:t>
            </a:r>
            <a:br>
              <a:rPr lang="en-IN" sz="3100" dirty="0">
                <a:solidFill>
                  <a:schemeClr val="tx1"/>
                </a:solidFill>
              </a:rPr>
            </a:br>
            <a:r>
              <a:rPr lang="en-IN" sz="3100" b="1" dirty="0">
                <a:solidFill>
                  <a:schemeClr val="tx1"/>
                </a:solidFill>
              </a:rPr>
              <a:t>Feature Generation (8 total):</a:t>
            </a:r>
            <a:br>
              <a:rPr lang="en-IN" sz="3100" dirty="0">
                <a:solidFill>
                  <a:schemeClr val="tx1"/>
                </a:solidFill>
              </a:rPr>
            </a:br>
            <a:r>
              <a:rPr lang="en-IN" sz="3100" dirty="0">
                <a:solidFill>
                  <a:schemeClr val="tx1"/>
                </a:solidFill>
              </a:rPr>
              <a:t>1.Max price per hour</a:t>
            </a:r>
            <a:br>
              <a:rPr lang="en-IN" sz="3100" dirty="0">
                <a:solidFill>
                  <a:schemeClr val="tx1"/>
                </a:solidFill>
              </a:rPr>
            </a:br>
            <a:r>
              <a:rPr lang="en-IN" sz="3100" dirty="0">
                <a:solidFill>
                  <a:schemeClr val="tx1"/>
                </a:solidFill>
              </a:rPr>
              <a:t>2.Min price per hour</a:t>
            </a:r>
            <a:br>
              <a:rPr lang="en-IN" sz="3100" dirty="0">
                <a:solidFill>
                  <a:schemeClr val="tx1"/>
                </a:solidFill>
              </a:rPr>
            </a:br>
            <a:r>
              <a:rPr lang="en-IN" sz="3100" dirty="0">
                <a:solidFill>
                  <a:schemeClr val="tx1"/>
                </a:solidFill>
              </a:rPr>
              <a:t>3.Avg price</a:t>
            </a:r>
            <a:br>
              <a:rPr lang="en-IN" sz="3100" dirty="0">
                <a:solidFill>
                  <a:schemeClr val="tx1"/>
                </a:solidFill>
              </a:rPr>
            </a:br>
            <a:r>
              <a:rPr lang="en-IN" sz="3100" dirty="0">
                <a:solidFill>
                  <a:schemeClr val="tx1"/>
                </a:solidFill>
              </a:rPr>
              <a:t>4.Std deviation</a:t>
            </a:r>
            <a:br>
              <a:rPr lang="en-IN" sz="3100" dirty="0">
                <a:solidFill>
                  <a:schemeClr val="tx1"/>
                </a:solidFill>
              </a:rPr>
            </a:br>
            <a:r>
              <a:rPr lang="en-IN" sz="3100" dirty="0">
                <a:solidFill>
                  <a:schemeClr val="tx1"/>
                </a:solidFill>
              </a:rPr>
              <a:t>5.</a:t>
            </a:r>
            <a:r>
              <a:rPr lang="en-US" sz="3100" dirty="0">
                <a:solidFill>
                  <a:schemeClr val="tx1"/>
                </a:solidFill>
              </a:rPr>
              <a:t>Pseudo-log return</a:t>
            </a: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6.Trend indicator (slope)</a:t>
            </a: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7.Last price of hour</a:t>
            </a:r>
            <a:br>
              <a:rPr lang="en-US" sz="3100" dirty="0">
                <a:solidFill>
                  <a:schemeClr val="tx1"/>
                </a:solidFill>
              </a:rPr>
            </a:br>
            <a:r>
              <a:rPr lang="en-US" sz="3100" dirty="0">
                <a:solidFill>
                  <a:schemeClr val="tx1"/>
                </a:solidFill>
              </a:rPr>
              <a:t>8.Sentiment score</a:t>
            </a: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br>
              <a:rPr lang="en-IN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endParaRPr lang="en-IN" sz="3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40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8F33-8FAD-DC73-8575-33101103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37" y="1024270"/>
            <a:ext cx="8030733" cy="502565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    RESULTS</a:t>
            </a:r>
            <a:br>
              <a:rPr lang="en-US" dirty="0">
                <a:solidFill>
                  <a:schemeClr val="accent6"/>
                </a:solidFill>
              </a:rPr>
            </a:br>
            <a:br>
              <a:rPr lang="en-US" dirty="0">
                <a:solidFill>
                  <a:schemeClr val="accent6"/>
                </a:solidFill>
              </a:rPr>
            </a:br>
            <a:r>
              <a:rPr lang="en-IN" sz="3100" dirty="0">
                <a:solidFill>
                  <a:schemeClr val="tx1"/>
                </a:solidFill>
              </a:rPr>
              <a:t>• Evaluation Metrics: Directional Accuracy, Precision, Recall, F-measure</a:t>
            </a:r>
            <a:br>
              <a:rPr lang="en-IN" sz="3100" dirty="0">
                <a:solidFill>
                  <a:schemeClr val="tx1"/>
                </a:solidFill>
              </a:rPr>
            </a:br>
            <a:r>
              <a:rPr lang="en-IN" sz="3100" dirty="0">
                <a:solidFill>
                  <a:schemeClr val="tx1"/>
                </a:solidFill>
              </a:rPr>
              <a:t>• SVM performed best overall</a:t>
            </a:r>
            <a:br>
              <a:rPr lang="en-IN" sz="3100" dirty="0">
                <a:solidFill>
                  <a:schemeClr val="tx1"/>
                </a:solidFill>
              </a:rPr>
            </a:br>
            <a:r>
              <a:rPr lang="en-IN" sz="3100" dirty="0">
                <a:solidFill>
                  <a:schemeClr val="tx1"/>
                </a:solidFill>
              </a:rPr>
              <a:t>• Accuracy:</a:t>
            </a:r>
            <a:br>
              <a:rPr lang="en-IN" sz="3100" dirty="0">
                <a:solidFill>
                  <a:schemeClr val="tx1"/>
                </a:solidFill>
              </a:rPr>
            </a:br>
            <a:r>
              <a:rPr lang="en-IN" sz="3100" dirty="0">
                <a:solidFill>
                  <a:schemeClr val="tx1"/>
                </a:solidFill>
              </a:rPr>
              <a:t>   - AAPL → 82.91%</a:t>
            </a:r>
            <a:br>
              <a:rPr lang="en-IN" sz="3100" dirty="0">
                <a:solidFill>
                  <a:schemeClr val="tx1"/>
                </a:solidFill>
              </a:rPr>
            </a:br>
            <a:r>
              <a:rPr lang="en-IN" sz="3100" dirty="0">
                <a:solidFill>
                  <a:schemeClr val="tx1"/>
                </a:solidFill>
              </a:rPr>
              <a:t>   - GOOGL → ~80%</a:t>
            </a:r>
            <a:br>
              <a:rPr lang="en-IN" sz="3100" dirty="0">
                <a:solidFill>
                  <a:schemeClr val="tx1"/>
                </a:solidFill>
              </a:rPr>
            </a:br>
            <a:r>
              <a:rPr lang="en-IN" sz="3100" dirty="0">
                <a:solidFill>
                  <a:schemeClr val="tx1"/>
                </a:solidFill>
              </a:rPr>
              <a:t>   - AMZN → ~75%</a:t>
            </a:r>
            <a:br>
              <a:rPr lang="en-IN" sz="3100" dirty="0">
                <a:solidFill>
                  <a:schemeClr val="tx1"/>
                </a:solidFill>
              </a:rPr>
            </a:br>
            <a:r>
              <a:rPr lang="en-IN" sz="3100" dirty="0">
                <a:solidFill>
                  <a:schemeClr val="tx1"/>
                </a:solidFill>
              </a:rPr>
              <a:t>   - FB → ~75%</a:t>
            </a:r>
            <a:br>
              <a:rPr lang="en-IN" sz="3100" dirty="0">
                <a:solidFill>
                  <a:schemeClr val="tx1"/>
                </a:solidFill>
              </a:rPr>
            </a:br>
            <a:r>
              <a:rPr lang="en-IN" sz="3100" dirty="0">
                <a:solidFill>
                  <a:schemeClr val="tx1"/>
                </a:solidFill>
              </a:rPr>
              <a:t>• Outperformed prior studies (60%71%)</a:t>
            </a:r>
            <a:br>
              <a:rPr lang="en-IN" sz="3100" dirty="0">
                <a:solidFill>
                  <a:schemeClr val="tx1"/>
                </a:solidFill>
              </a:rPr>
            </a:br>
            <a:br>
              <a:rPr lang="en-US" sz="3100" dirty="0">
                <a:solidFill>
                  <a:schemeClr val="tx1"/>
                </a:solidFill>
              </a:rPr>
            </a:br>
            <a:endParaRPr lang="en-IN" sz="3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3433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658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Automated Stock Price Prediction Using Machine Learning</vt:lpstr>
      <vt:lpstr> CONTENT  1.Abstract 2.Introdution 3. Related Work 4. Proposed Method 5. Models Tested 6.Data processing 7.Result 8. Conclusion &amp; Future Work</vt:lpstr>
      <vt:lpstr>Abstract  • Stock prices influenced by technical indicators, history, and news • Previous studies focused on either news or prices, not both • Proposed system integrates Machine Learning + News Sentiment • Goal: Predict end-of-day price using first few trading hours • Best accuracy: 82.91% (SVM for AAPL stock) • This work proposes an automated trading system that integrates: • Mathematical functions • Machine Learning models • News sentiment analysis    </vt:lpstr>
      <vt:lpstr>Introduction  • Stock markets highly volatile, influenced by many external factors • Automated Trading Systems (ATS) outperform humans in speed • Challenge: Complex, uncertain market behavior • Importance of combining market data with sentiment analysis • Stock markets are highly volatile, affected by supply/demand, news, global economy, EPS, inflation/deflation, disasters, social media, etc.</vt:lpstr>
      <vt:lpstr>Related Work  • Efficient Market Hypothesis (Fama, 1970) – prices reflect all info • Random Walk Theory (Horne &amp; Parker, 1967) – unpredictable moves • Past studies: ML improved prediction using external data sources • Prior accuracies: 60%–71% • Many studies showed otherwise — combining technical indicators + external data (news, tweets, Google/Wikipedia trends) can improve prediction.</vt:lpstr>
      <vt:lpstr>Proposed Method  • Data Sources:    - Reuters tick data (2008–2017)    - News sentiment data • Data Processing:    - Cleaned, normalized, grouped hourly    - News aligned with tick data • Features:    - Max, Min, Avg, StdDev, Log Return, Trend, Last Price, Sentiment  </vt:lpstr>
      <vt:lpstr>Models Tested   • Feed Forward Neural Network (FFNN) • Recurrent Neural Network (RNN – Vanilla, LSTM, GRU) • Support Vector Machine (SVM) • Support Vector Regression (SVR) </vt:lpstr>
      <vt:lpstr>Data processing Tick data cleaned, missing values filled. Grouped into hourly intervals. News aligned with price data using 3 scenarios (last sentiment, last interval sentiment, or daily average). Feature Generation (8 total): 1.Max price per hour 2.Min price per hour 3.Avg price 4.Std deviation 5.Pseudo-log return 6.Trend indicator (slope) 7.Last price of hour 8.Sentiment score     </vt:lpstr>
      <vt:lpstr>    RESULTS  • Evaluation Metrics: Directional Accuracy, Precision, Recall, F-measure • SVM performed best overall • Accuracy:    - AAPL → 82.91%    - GOOGL → ~80%    - AMZN → ~75%    - FB → ~75% • Outperformed prior studies (60%71%)  </vt:lpstr>
      <vt:lpstr>Conclusion &amp; Future Work  • News sentiment plays major role in stock price prediction • SVM outperformed other ML/DL models • Contributions:    - Identified best sentiment alignment method    - Achieved &gt;75% accuracy consistently • Future Work:    - Add more indicators    - Test different time frames    - Improve exact price prediction    - Apply risk strategies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singiri varalakshmi</dc:creator>
  <cp:lastModifiedBy>singiri varalakshmi</cp:lastModifiedBy>
  <cp:revision>1</cp:revision>
  <dcterms:created xsi:type="dcterms:W3CDTF">2025-08-22T14:03:46Z</dcterms:created>
  <dcterms:modified xsi:type="dcterms:W3CDTF">2025-08-22T14:58:21Z</dcterms:modified>
</cp:coreProperties>
</file>