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 (MS) Bold" panose="020B0604020202020204" charset="0"/>
      <p:regular r:id="rId5"/>
    </p:embeddedFont>
    <p:embeddedFont>
      <p:font typeface="Inter Bold" panose="020B0604020202020204" charset="0"/>
      <p:regular r:id="rId6"/>
    </p:embeddedFont>
    <p:embeddedFont>
      <p:font typeface="Open Sans Bold" panose="020B0604020202020204" charset="0"/>
      <p:regular r:id="rId7"/>
    </p:embeddedFont>
    <p:embeddedFont>
      <p:font typeface="Roboto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-a-thon-2025.vercel.ap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-a-thon-2025.vercel.ap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-a-thon-2025.vercel.ap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BEBEB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358450" y="9361884"/>
            <a:ext cx="2868747" cy="29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9"/>
              </a:lnSpc>
            </a:pPr>
            <a:endParaRPr/>
          </a:p>
        </p:txBody>
      </p:sp>
      <p:grpSp>
        <p:nvGrpSpPr>
          <p:cNvPr id="6" name="Group 6"/>
          <p:cNvGrpSpPr/>
          <p:nvPr/>
        </p:nvGrpSpPr>
        <p:grpSpPr>
          <a:xfrm>
            <a:off x="0" y="9580224"/>
            <a:ext cx="18288000" cy="574832"/>
            <a:chOff x="0" y="25400"/>
            <a:chExt cx="24384000" cy="766443"/>
          </a:xfrm>
        </p:grpSpPr>
        <p:sp>
          <p:nvSpPr>
            <p:cNvPr id="7" name="AutoShape 7"/>
            <p:cNvSpPr/>
            <p:nvPr/>
          </p:nvSpPr>
          <p:spPr>
            <a:xfrm>
              <a:off x="0" y="25400"/>
              <a:ext cx="24384000" cy="0"/>
            </a:xfrm>
            <a:prstGeom prst="line">
              <a:avLst/>
            </a:prstGeom>
            <a:ln w="50800" cap="flat">
              <a:solidFill>
                <a:srgbClr val="5E17E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1432877" y="276881"/>
              <a:ext cx="4182709" cy="478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100"/>
                </a:lnSpc>
              </a:pPr>
              <a:r>
                <a:rPr lang="en-US" sz="2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CSI CATT DMCE 2024-25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781197" y="323001"/>
              <a:ext cx="2169926" cy="468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099"/>
                </a:lnSpc>
              </a:pPr>
              <a:r>
                <a:rPr lang="en-US" sz="1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March 2025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147039" y="274001"/>
              <a:ext cx="7733084" cy="485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100"/>
                </a:lnSpc>
              </a:pPr>
              <a:r>
                <a:rPr lang="en-US" sz="2000" b="1" u="sng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  <a:hlinkClick r:id="rId2" tooltip="https://code-a-thon-2025.vercel.app"/>
                </a:rPr>
                <a:t>https://code-a-thon-2025.vercel.app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0" y="262761"/>
            <a:ext cx="3661578" cy="2068792"/>
          </a:xfrm>
          <a:custGeom>
            <a:avLst/>
            <a:gdLst/>
            <a:ahLst/>
            <a:cxnLst/>
            <a:rect l="l" t="t" r="r" b="b"/>
            <a:pathLst>
              <a:path w="3661578" h="2068792">
                <a:moveTo>
                  <a:pt x="0" y="0"/>
                </a:moveTo>
                <a:lnTo>
                  <a:pt x="3661578" y="0"/>
                </a:lnTo>
                <a:lnTo>
                  <a:pt x="3661578" y="2068792"/>
                </a:lnTo>
                <a:lnTo>
                  <a:pt x="0" y="20687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1035907" y="4907993"/>
          <a:ext cx="13210682" cy="3990109"/>
        </p:xfrm>
        <a:graphic>
          <a:graphicData uri="http://schemas.openxmlformats.org/drawingml/2006/table">
            <a:tbl>
              <a:tblPr/>
              <a:tblGrid>
                <a:gridCol w="88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4969"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 dirty="0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Name of the leader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9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9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Branch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066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 dirty="0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Team Member 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Year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Branch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37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Team Member 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Branch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37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Team Member 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Branch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16127505" y="262761"/>
            <a:ext cx="1903430" cy="1903430"/>
          </a:xfrm>
          <a:custGeom>
            <a:avLst/>
            <a:gdLst/>
            <a:ahLst/>
            <a:cxnLst/>
            <a:rect l="l" t="t" r="r" b="b"/>
            <a:pathLst>
              <a:path w="1903430" h="1903430">
                <a:moveTo>
                  <a:pt x="0" y="0"/>
                </a:moveTo>
                <a:lnTo>
                  <a:pt x="1903430" y="0"/>
                </a:lnTo>
                <a:lnTo>
                  <a:pt x="1903430" y="1903430"/>
                </a:lnTo>
                <a:lnTo>
                  <a:pt x="0" y="1903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2671311"/>
            <a:ext cx="9592105" cy="1826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10"/>
              </a:lnSpc>
            </a:pPr>
            <a:r>
              <a:rPr lang="en-US" sz="10578" b="1" dirty="0">
                <a:solidFill>
                  <a:srgbClr val="5725C3"/>
                </a:solidFill>
                <a:latin typeface="Roboto Bold"/>
                <a:ea typeface="Roboto Bold"/>
                <a:cs typeface="Roboto Bold"/>
                <a:sym typeface="Roboto Bold"/>
              </a:rPr>
              <a:t>Team Name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979804" y="514362"/>
            <a:ext cx="6328391" cy="1257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66"/>
              </a:lnSpc>
              <a:spcBef>
                <a:spcPct val="0"/>
              </a:spcBef>
            </a:pPr>
            <a:r>
              <a:rPr lang="en-US" sz="7333" b="1" u="none" strike="noStrike">
                <a:solidFill>
                  <a:srgbClr val="3300A3"/>
                </a:solidFill>
                <a:latin typeface="Roboto Bold"/>
                <a:ea typeface="Roboto Bold"/>
                <a:cs typeface="Roboto Bold"/>
                <a:sym typeface="Roboto Bold"/>
              </a:rPr>
              <a:t>CODE-A-THON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8288000" cy="1047750"/>
            <a:chOff x="0" y="0"/>
            <a:chExt cx="4816593" cy="2759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5951"/>
            </a:xfrm>
            <a:custGeom>
              <a:avLst/>
              <a:gdLst/>
              <a:ahLst/>
              <a:cxnLst/>
              <a:rect l="l" t="t" r="r" b="b"/>
              <a:pathLst>
                <a:path w="4816592" h="275951">
                  <a:moveTo>
                    <a:pt x="0" y="0"/>
                  </a:moveTo>
                  <a:lnTo>
                    <a:pt x="4816592" y="0"/>
                  </a:lnTo>
                  <a:lnTo>
                    <a:pt x="4816592" y="275951"/>
                  </a:lnTo>
                  <a:lnTo>
                    <a:pt x="0" y="275951"/>
                  </a:lnTo>
                  <a:close/>
                </a:path>
              </a:pathLst>
            </a:custGeom>
            <a:gradFill rotWithShape="1">
              <a:gsLst>
                <a:gs pos="0">
                  <a:srgbClr val="E1B7FF">
                    <a:alpha val="100000"/>
                  </a:srgbClr>
                </a:gs>
                <a:gs pos="100000">
                  <a:srgbClr val="6600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323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712168"/>
            <a:ext cx="18288000" cy="499868"/>
            <a:chOff x="0" y="25400"/>
            <a:chExt cx="24384000" cy="666490"/>
          </a:xfrm>
        </p:grpSpPr>
        <p:sp>
          <p:nvSpPr>
            <p:cNvPr id="6" name="AutoShape 6"/>
            <p:cNvSpPr/>
            <p:nvPr/>
          </p:nvSpPr>
          <p:spPr>
            <a:xfrm>
              <a:off x="0" y="25400"/>
              <a:ext cx="24384000" cy="0"/>
            </a:xfrm>
            <a:prstGeom prst="line">
              <a:avLst/>
            </a:prstGeom>
            <a:ln w="50800" cap="flat">
              <a:solidFill>
                <a:srgbClr val="8C52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624701" y="213523"/>
              <a:ext cx="4182709" cy="478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100"/>
                </a:lnSpc>
              </a:pPr>
              <a:r>
                <a:rPr lang="en-US" sz="2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CSI CATT DMCE 2024-25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0722201" y="140205"/>
              <a:ext cx="2169927" cy="468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099"/>
                </a:lnSpc>
              </a:pPr>
              <a:r>
                <a:rPr lang="en-US" sz="1999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March 2025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302352" y="124532"/>
              <a:ext cx="7733084" cy="485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100"/>
                </a:lnSpc>
              </a:pPr>
              <a:r>
                <a:rPr lang="en-US" sz="2000" b="1" u="sng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  <a:hlinkClick r:id="rId2" tooltip="https://code-a-thon-2025.vercel.app"/>
                </a:rPr>
                <a:t>https://code-a-thon-2025.vercel.app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18526" y="1379743"/>
            <a:ext cx="16793334" cy="673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446"/>
              </a:lnSpc>
              <a:buFont typeface="Arial" panose="020B0604020202020204" pitchFamily="34" charset="0"/>
              <a:buChar char="•"/>
            </a:pPr>
            <a:r>
              <a:rPr lang="en-US" sz="3890" b="1" dirty="0">
                <a:solidFill>
                  <a:srgbClr val="000000"/>
                </a:solidFill>
                <a:latin typeface="Calibri (MS) Bold" panose="020B0604020202020204" charset="0"/>
                <a:ea typeface="Calibri (MS) Bold"/>
                <a:cs typeface="Calibri (MS) Bold" panose="020B0604020202020204" charset="0"/>
                <a:sym typeface="Calibri (MS) Bold"/>
              </a:rPr>
              <a:t>Your Problem </a:t>
            </a:r>
            <a:r>
              <a:rPr lang="en-US" sz="4000" b="1" dirty="0">
                <a:solidFill>
                  <a:srgbClr val="000000"/>
                </a:solidFill>
                <a:latin typeface="Calibri (MS) Bold" panose="020B0604020202020204" charset="0"/>
                <a:ea typeface="Calibri (MS) Bold"/>
                <a:cs typeface="Calibri (MS) Bold" panose="020B0604020202020204" charset="0"/>
                <a:sym typeface="Calibri (MS) Bold"/>
              </a:rPr>
              <a:t>Statement</a:t>
            </a:r>
            <a:r>
              <a:rPr lang="en-US" sz="3890" b="1" dirty="0">
                <a:solidFill>
                  <a:srgbClr val="000000"/>
                </a:solidFill>
                <a:latin typeface="Calibri (MS) Bold" panose="020B0604020202020204" charset="0"/>
                <a:ea typeface="Calibri (MS) Bold"/>
                <a:cs typeface="Calibri (MS) Bold" panose="020B0604020202020204" charset="0"/>
                <a:sym typeface="Calibri (MS) Bold"/>
              </a:rPr>
              <a:t> Related To Our </a:t>
            </a:r>
            <a:r>
              <a:rPr lang="en-US" sz="3890" b="1" i="1" u="sng" dirty="0">
                <a:solidFill>
                  <a:srgbClr val="FF0000"/>
                </a:solidFill>
                <a:latin typeface="Calibri (MS) Bold" panose="020B0604020202020204" charset="0"/>
                <a:ea typeface="Calibri (MS) Bold"/>
                <a:cs typeface="Calibri (MS) Bold" panose="020B0604020202020204" charset="0"/>
                <a:sym typeface="Calibri (MS) Bold"/>
              </a:rPr>
              <a:t>Theme </a:t>
            </a:r>
            <a:r>
              <a:rPr lang="en-US" sz="3890" b="1" i="1" dirty="0">
                <a:latin typeface="Calibri (MS) Bold" panose="020B0604020202020204" charset="0"/>
                <a:ea typeface="Calibri (MS) Bold"/>
                <a:cs typeface="Calibri (MS) Bold" panose="020B0604020202020204" charset="0"/>
                <a:sym typeface="Calibri (MS) Bold"/>
              </a:rPr>
              <a:t>- </a:t>
            </a:r>
            <a:r>
              <a:rPr lang="en-IN" sz="4000" b="0" i="0" dirty="0">
                <a:solidFill>
                  <a:srgbClr val="1F1F1F"/>
                </a:solidFill>
                <a:effectLst/>
                <a:latin typeface="Calibri (MS) Bold" panose="020B0604020202020204" charset="0"/>
                <a:cs typeface="Calibri (MS) Bold" panose="020B0604020202020204" charset="0"/>
              </a:rPr>
              <a:t>local beyond limits</a:t>
            </a:r>
            <a:endParaRPr lang="en-US" sz="3890" b="1" i="1" u="sng" dirty="0">
              <a:solidFill>
                <a:srgbClr val="FF0000"/>
              </a:solidFill>
              <a:latin typeface="Calibri (MS) Bold" panose="020B0604020202020204" charset="0"/>
              <a:ea typeface="Calibri (MS) Bold"/>
              <a:cs typeface="Calibri (MS) Bold" panose="020B0604020202020204" charset="0"/>
              <a:sym typeface="Calibri (MS)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38270" y="261938"/>
            <a:ext cx="2896032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999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SOLUTION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835847" y="188913"/>
            <a:ext cx="317601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CODE-A-THON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C74D4-78D9-1FCF-CAB2-D6F3F074AD1E}"/>
              </a:ext>
            </a:extLst>
          </p:cNvPr>
          <p:cNvSpPr txBox="1"/>
          <p:nvPr/>
        </p:nvSpPr>
        <p:spPr>
          <a:xfrm>
            <a:off x="1218526" y="2381862"/>
            <a:ext cx="9265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Description Of Your Problem Statement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8288000" cy="1047750"/>
            <a:chOff x="0" y="0"/>
            <a:chExt cx="4816593" cy="2759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5951"/>
            </a:xfrm>
            <a:custGeom>
              <a:avLst/>
              <a:gdLst/>
              <a:ahLst/>
              <a:cxnLst/>
              <a:rect l="l" t="t" r="r" b="b"/>
              <a:pathLst>
                <a:path w="4816592" h="275951">
                  <a:moveTo>
                    <a:pt x="0" y="0"/>
                  </a:moveTo>
                  <a:lnTo>
                    <a:pt x="4816592" y="0"/>
                  </a:lnTo>
                  <a:lnTo>
                    <a:pt x="4816592" y="275951"/>
                  </a:lnTo>
                  <a:lnTo>
                    <a:pt x="0" y="275951"/>
                  </a:lnTo>
                  <a:close/>
                </a:path>
              </a:pathLst>
            </a:custGeom>
            <a:gradFill rotWithShape="1">
              <a:gsLst>
                <a:gs pos="0">
                  <a:srgbClr val="E1B7FF">
                    <a:alpha val="100000"/>
                  </a:srgbClr>
                </a:gs>
                <a:gs pos="100000">
                  <a:srgbClr val="6600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323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6188" y="261938"/>
            <a:ext cx="11116699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99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USE CASE DIAGRAM / TECHNOLOGIES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9712168"/>
            <a:ext cx="18288000" cy="574832"/>
            <a:chOff x="0" y="25400"/>
            <a:chExt cx="24384000" cy="766443"/>
          </a:xfrm>
        </p:grpSpPr>
        <p:sp>
          <p:nvSpPr>
            <p:cNvPr id="7" name="AutoShape 7"/>
            <p:cNvSpPr/>
            <p:nvPr/>
          </p:nvSpPr>
          <p:spPr>
            <a:xfrm>
              <a:off x="0" y="25400"/>
              <a:ext cx="24384000" cy="0"/>
            </a:xfrm>
            <a:prstGeom prst="line">
              <a:avLst/>
            </a:prstGeom>
            <a:ln w="50800" cap="flat">
              <a:solidFill>
                <a:srgbClr val="8C52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1432877" y="276881"/>
              <a:ext cx="4182709" cy="478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100"/>
                </a:lnSpc>
              </a:pPr>
              <a:r>
                <a:rPr lang="en-US" sz="2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CSI CATT DMCE 2024-25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781197" y="323001"/>
              <a:ext cx="2169926" cy="468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099"/>
                </a:lnSpc>
              </a:pPr>
              <a:r>
                <a:rPr lang="en-US" sz="1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March 2025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147039" y="274001"/>
              <a:ext cx="7733084" cy="485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100"/>
                </a:lnSpc>
              </a:pPr>
              <a:r>
                <a:rPr lang="en-US" sz="2000" b="1" u="sng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  <a:hlinkClick r:id="rId2" tooltip="https://code-a-thon-2025.vercel.app"/>
                </a:rPr>
                <a:t>https://code-a-thon-2025.vercel.app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07490" y="3172143"/>
            <a:ext cx="16185109" cy="3988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279"/>
              </a:lnSpc>
              <a:buFont typeface="Arial"/>
              <a:buChar char="•"/>
            </a:pPr>
            <a:r>
              <a:rPr lang="en-US" sz="4000" dirty="0">
                <a:latin typeface="Calibri (MS) Bold" panose="020B0604020202020204" charset="0"/>
                <a:cs typeface="Calibri (MS) Bold" panose="020B0604020202020204" charset="0"/>
              </a:rPr>
              <a:t>Methodology and process for implementation (Flow Charts/Images/ working prototype)</a:t>
            </a:r>
          </a:p>
          <a:p>
            <a:pPr marL="863599" lvl="1" indent="-431800" algn="l">
              <a:lnSpc>
                <a:spcPts val="4279"/>
              </a:lnSpc>
              <a:buFont typeface="Arial"/>
              <a:buChar char="•"/>
            </a:pPr>
            <a:endParaRPr lang="en-US" sz="3999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marL="863599" lvl="1" indent="-431800">
              <a:lnSpc>
                <a:spcPts val="4279"/>
              </a:lnSpc>
              <a:buFont typeface="Arial"/>
              <a:buChar char="•"/>
            </a:pPr>
            <a:r>
              <a:rPr lang="en-US" sz="4000" dirty="0">
                <a:latin typeface="Calibri (MS) Bold" panose="020B0604020202020204" charset="0"/>
                <a:cs typeface="Calibri (MS) Bold" panose="020B0604020202020204" charset="0"/>
              </a:rPr>
              <a:t>Technologies to be used (e.g. programming languages, frameworks, hardware)</a:t>
            </a:r>
          </a:p>
          <a:p>
            <a:pPr algn="l">
              <a:lnSpc>
                <a:spcPts val="4279"/>
              </a:lnSpc>
            </a:pPr>
            <a:endParaRPr lang="en-US" sz="3999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marL="863599" lvl="1" indent="-431800" algn="l">
              <a:lnSpc>
                <a:spcPts val="4279"/>
              </a:lnSpc>
              <a:buFont typeface="Arial"/>
              <a:buChar char="•"/>
            </a:pPr>
            <a:r>
              <a:rPr lang="en-US" sz="3999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User Interface (optional)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720349" y="153988"/>
            <a:ext cx="3176013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CODE-A-THON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122</Words>
  <Application>Microsoft Office PowerPoint</Application>
  <PresentationFormat>Custom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 (MS) Bold</vt:lpstr>
      <vt:lpstr>Inter Bold</vt:lpstr>
      <vt:lpstr>Arial</vt:lpstr>
      <vt:lpstr>Open Sans Bold</vt:lpstr>
      <vt:lpstr>Calibri</vt:lpstr>
      <vt:lpstr>Roboto 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Code-a-thon 2025</dc:title>
  <cp:lastModifiedBy>Varad Dhumale</cp:lastModifiedBy>
  <cp:revision>2</cp:revision>
  <dcterms:created xsi:type="dcterms:W3CDTF">2006-08-16T00:00:00Z</dcterms:created>
  <dcterms:modified xsi:type="dcterms:W3CDTF">2025-03-16T18:51:13Z</dcterms:modified>
  <dc:identifier>DAGhtB8m5l0</dc:identifier>
</cp:coreProperties>
</file>