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83" r:id="rId5"/>
    <p:sldId id="259" r:id="rId6"/>
    <p:sldId id="271" r:id="rId7"/>
    <p:sldId id="272" r:id="rId8"/>
    <p:sldId id="261" r:id="rId9"/>
    <p:sldId id="273" r:id="rId10"/>
    <p:sldId id="274" r:id="rId11"/>
    <p:sldId id="275" r:id="rId12"/>
    <p:sldId id="276" r:id="rId13"/>
    <p:sldId id="262" r:id="rId14"/>
    <p:sldId id="263" r:id="rId15"/>
    <p:sldId id="264" r:id="rId16"/>
    <p:sldId id="265" r:id="rId17"/>
    <p:sldId id="266" r:id="rId18"/>
    <p:sldId id="267" r:id="rId19"/>
    <p:sldId id="278" r:id="rId20"/>
    <p:sldId id="280" r:id="rId21"/>
    <p:sldId id="281" r:id="rId22"/>
    <p:sldId id="284" r:id="rId23"/>
    <p:sldId id="268" r:id="rId24"/>
    <p:sldId id="282" r:id="rId25"/>
    <p:sldId id="287" r:id="rId26"/>
    <p:sldId id="269" r:id="rId27"/>
    <p:sldId id="270" r:id="rId28"/>
    <p:sldId id="288"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4" d="100"/>
          <a:sy n="94" d="100"/>
        </p:scale>
        <p:origin x="-684" y="10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73D23EB7-52AD-4E66-A58C-FE3EA6D60D71}" type="datetimeFigureOut">
              <a:rPr lang="en-US" smtClean="0"/>
              <a:pPr/>
              <a:t>9/11/2018</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EDA4351-34E7-436B-B62A-B3DD7510257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D23EB7-52AD-4E66-A58C-FE3EA6D60D71}" type="datetimeFigureOut">
              <a:rPr lang="en-US" smtClean="0"/>
              <a:pPr/>
              <a:t>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D23EB7-52AD-4E66-A58C-FE3EA6D60D71}" type="datetimeFigureOut">
              <a:rPr lang="en-US" smtClean="0"/>
              <a:pPr/>
              <a:t>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3D23EB7-52AD-4E66-A58C-FE3EA6D60D71}" type="datetimeFigureOut">
              <a:rPr lang="en-US" smtClean="0"/>
              <a:pPr/>
              <a:t>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3D23EB7-52AD-4E66-A58C-FE3EA6D60D71}" type="datetimeFigureOut">
              <a:rPr lang="en-US" smtClean="0"/>
              <a:pPr/>
              <a:t>9/11/2018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D23EB7-52AD-4E66-A58C-FE3EA6D60D71}" type="datetimeFigureOut">
              <a:rPr lang="en-US" smtClean="0"/>
              <a:pPr/>
              <a:t>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73D23EB7-52AD-4E66-A58C-FE3EA6D60D71}" type="datetimeFigureOut">
              <a:rPr lang="en-US" smtClean="0"/>
              <a:pPr/>
              <a:t>9/11/2018</a:t>
            </a:fld>
            <a:endParaRPr lang="en-IN"/>
          </a:p>
        </p:txBody>
      </p:sp>
      <p:sp>
        <p:nvSpPr>
          <p:cNvPr id="27" name="Slide Number Placeholder 26"/>
          <p:cNvSpPr>
            <a:spLocks noGrp="1"/>
          </p:cNvSpPr>
          <p:nvPr>
            <p:ph type="sldNum" sz="quarter" idx="11"/>
          </p:nvPr>
        </p:nvSpPr>
        <p:spPr/>
        <p:txBody>
          <a:bodyPr rtlCol="0"/>
          <a:lstStyle/>
          <a:p>
            <a:fld id="{0EDA4351-34E7-436B-B62A-B3DD7510257E}" type="slidenum">
              <a:rPr lang="en-IN" smtClean="0"/>
              <a:pPr/>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73D23EB7-52AD-4E66-A58C-FE3EA6D60D71}" type="datetimeFigureOut">
              <a:rPr lang="en-US" smtClean="0"/>
              <a:pPr/>
              <a:t>9/11/2018</a:t>
            </a:fld>
            <a:endParaRPr lang="en-IN"/>
          </a:p>
        </p:txBody>
      </p:sp>
      <p:sp>
        <p:nvSpPr>
          <p:cNvPr id="4" name="Footer Placeholder 3"/>
          <p:cNvSpPr>
            <a:spLocks noGrp="1"/>
          </p:cNvSpPr>
          <p:nvPr>
            <p:ph type="ftr" sz="quarter" idx="11"/>
          </p:nvPr>
        </p:nvSpPr>
        <p:spPr>
          <a:xfrm>
            <a:off x="5257800" y="612648"/>
            <a:ext cx="1325880" cy="457200"/>
          </a:xfrm>
        </p:spPr>
        <p:txBody>
          <a:bodyPr/>
          <a:lstStyle/>
          <a:p>
            <a:endParaRPr lang="en-IN"/>
          </a:p>
        </p:txBody>
      </p:sp>
      <p:sp>
        <p:nvSpPr>
          <p:cNvPr id="5" name="Slide Number Placeholder 4"/>
          <p:cNvSpPr>
            <a:spLocks noGrp="1"/>
          </p:cNvSpPr>
          <p:nvPr>
            <p:ph type="sldNum" sz="quarter" idx="12"/>
          </p:nvPr>
        </p:nvSpPr>
        <p:spPr>
          <a:xfrm>
            <a:off x="8174736" y="2272"/>
            <a:ext cx="762000" cy="365760"/>
          </a:xfrm>
        </p:spPr>
        <p:txBody>
          <a:bodyPr/>
          <a:lstStyle/>
          <a:p>
            <a:fld id="{0EDA4351-34E7-436B-B62A-B3DD7510257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23EB7-52AD-4E66-A58C-FE3EA6D60D71}" type="datetimeFigureOut">
              <a:rPr lang="en-US" smtClean="0"/>
              <a:pPr/>
              <a:t>9/11/2018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D23EB7-52AD-4E66-A58C-FE3EA6D60D71}" type="datetimeFigureOut">
              <a:rPr lang="en-US" smtClean="0"/>
              <a:pPr/>
              <a:t>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D23EB7-52AD-4E66-A58C-FE3EA6D60D71}" type="datetimeFigureOut">
              <a:rPr lang="en-US" smtClean="0"/>
              <a:pPr/>
              <a:t>9/11/2018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DA4351-34E7-436B-B62A-B3DD7510257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3D23EB7-52AD-4E66-A58C-FE3EA6D60D71}" type="datetimeFigureOut">
              <a:rPr lang="en-US" smtClean="0"/>
              <a:pPr/>
              <a:t>9/11/2018</a:t>
            </a:fld>
            <a:endParaRPr lang="en-IN"/>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EDA4351-34E7-436B-B62A-B3DD7510257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Image result for wordpress logo"/>
          <p:cNvPicPr>
            <a:picLocks noChangeAspect="1" noChangeArrowheads="1"/>
          </p:cNvPicPr>
          <p:nvPr/>
        </p:nvPicPr>
        <p:blipFill>
          <a:blip r:embed="rId2"/>
          <a:srcRect/>
          <a:stretch>
            <a:fillRect/>
          </a:stretch>
        </p:blipFill>
        <p:spPr bwMode="auto">
          <a:xfrm>
            <a:off x="2000232" y="3929066"/>
            <a:ext cx="4369738" cy="2714668"/>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724834" y="1209046"/>
            <a:ext cx="1495238" cy="92381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714356"/>
            <a:ext cx="8229600" cy="785818"/>
          </a:xfrm>
        </p:spPr>
        <p:txBody>
          <a:bodyPr>
            <a:normAutofit/>
          </a:bodyPr>
          <a:lstStyle/>
          <a:p>
            <a:r>
              <a:rPr lang="en-IN" sz="3600" dirty="0" smtClean="0">
                <a:latin typeface="Aharoni" pitchFamily="2" charset="-79"/>
                <a:cs typeface="Aharoni" pitchFamily="2" charset="-79"/>
              </a:rPr>
              <a:t>1. WordPress.com </a:t>
            </a:r>
            <a:endParaRPr lang="en-IN" sz="3600" dirty="0">
              <a:latin typeface="Aharoni" pitchFamily="2" charset="-79"/>
              <a:cs typeface="Aharoni" pitchFamily="2" charset="-79"/>
            </a:endParaRPr>
          </a:p>
        </p:txBody>
      </p:sp>
      <p:sp>
        <p:nvSpPr>
          <p:cNvPr id="2" name="Content Placeholder 1"/>
          <p:cNvSpPr>
            <a:spLocks noGrp="1"/>
          </p:cNvSpPr>
          <p:nvPr>
            <p:ph idx="1"/>
          </p:nvPr>
        </p:nvSpPr>
        <p:spPr>
          <a:xfrm>
            <a:off x="428596" y="1643050"/>
            <a:ext cx="8229600" cy="4519440"/>
          </a:xfrm>
        </p:spPr>
        <p:txBody>
          <a:bodyPr>
            <a:normAutofit/>
          </a:bodyPr>
          <a:lstStyle/>
          <a:p>
            <a:r>
              <a:rPr lang="en-IN" sz="2400" dirty="0" smtClean="0"/>
              <a:t>WordPress.com is a service (by </a:t>
            </a:r>
            <a:r>
              <a:rPr lang="en-IN" sz="2400" dirty="0" err="1" smtClean="0"/>
              <a:t>Automattic</a:t>
            </a:r>
            <a:r>
              <a:rPr lang="en-IN" sz="2400" dirty="0" smtClean="0"/>
              <a:t>) </a:t>
            </a:r>
          </a:p>
          <a:p>
            <a:pPr lvl="1"/>
            <a:r>
              <a:rPr lang="en-IN" sz="2400" dirty="0" smtClean="0"/>
              <a:t>They provide </a:t>
            </a:r>
            <a:r>
              <a:rPr lang="en-IN" sz="2400" b="1" dirty="0" smtClean="0"/>
              <a:t>WordPress AND Hosting </a:t>
            </a:r>
          </a:p>
          <a:p>
            <a:pPr lvl="1"/>
            <a:r>
              <a:rPr lang="en-IN" sz="2400" dirty="0" smtClean="0"/>
              <a:t>Free for basic site: </a:t>
            </a:r>
          </a:p>
          <a:p>
            <a:pPr lvl="1">
              <a:buNone/>
            </a:pPr>
            <a:r>
              <a:rPr lang="en-IN" sz="2400" i="1" dirty="0" smtClean="0"/>
              <a:t>			somename.wordpress.com </a:t>
            </a:r>
          </a:p>
          <a:p>
            <a:pPr lvl="1"/>
            <a:endParaRPr lang="en-IN" sz="2400" dirty="0" smtClean="0"/>
          </a:p>
          <a:p>
            <a:r>
              <a:rPr lang="en-IN" sz="2400" dirty="0" smtClean="0"/>
              <a:t>Has limitations compared to self hosted:</a:t>
            </a:r>
          </a:p>
          <a:p>
            <a:pPr lvl="1"/>
            <a:r>
              <a:rPr lang="en-IN" sz="2400" dirty="0" smtClean="0"/>
              <a:t>Added costs for customizing </a:t>
            </a:r>
          </a:p>
          <a:p>
            <a:pPr lvl="1"/>
            <a:r>
              <a:rPr lang="en-IN" sz="2400" dirty="0" smtClean="0"/>
              <a:t>Limited ability to customize </a:t>
            </a:r>
          </a:p>
          <a:p>
            <a:pPr lvl="2"/>
            <a:r>
              <a:rPr lang="en-IN" dirty="0" smtClean="0">
                <a:solidFill>
                  <a:schemeClr val="accent2"/>
                </a:solidFill>
              </a:rPr>
              <a:t>Many things covered in this presentation you can’t do on WordPress.com – like add </a:t>
            </a:r>
            <a:r>
              <a:rPr lang="en-IN" dirty="0" err="1" smtClean="0">
                <a:solidFill>
                  <a:schemeClr val="accent2"/>
                </a:solidFill>
              </a:rPr>
              <a:t>plugins</a:t>
            </a:r>
            <a:r>
              <a:rPr lang="en-IN" dirty="0" smtClean="0">
                <a:solidFill>
                  <a:schemeClr val="accent2"/>
                </a:solidFill>
              </a:rPr>
              <a:t>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642918"/>
            <a:ext cx="8229600" cy="796908"/>
          </a:xfrm>
        </p:spPr>
        <p:txBody>
          <a:bodyPr>
            <a:normAutofit/>
          </a:bodyPr>
          <a:lstStyle/>
          <a:p>
            <a:r>
              <a:rPr lang="en-IN" dirty="0" smtClean="0">
                <a:latin typeface="Aharoni" pitchFamily="2" charset="-79"/>
                <a:cs typeface="Aharoni" pitchFamily="2" charset="-79"/>
              </a:rPr>
              <a:t>2. </a:t>
            </a:r>
            <a:r>
              <a:rPr lang="en-IN" sz="3200" dirty="0" smtClean="0">
                <a:latin typeface="Aharoni" pitchFamily="2" charset="-79"/>
                <a:cs typeface="Aharoni" pitchFamily="2" charset="-79"/>
              </a:rPr>
              <a:t>WordPress.org </a:t>
            </a:r>
            <a:endParaRPr lang="en-IN" sz="3200" dirty="0">
              <a:latin typeface="Aharoni" pitchFamily="2" charset="-79"/>
              <a:cs typeface="Aharoni" pitchFamily="2" charset="-79"/>
            </a:endParaRPr>
          </a:p>
        </p:txBody>
      </p:sp>
      <p:sp>
        <p:nvSpPr>
          <p:cNvPr id="2" name="Content Placeholder 1"/>
          <p:cNvSpPr>
            <a:spLocks noGrp="1"/>
          </p:cNvSpPr>
          <p:nvPr>
            <p:ph idx="1"/>
          </p:nvPr>
        </p:nvSpPr>
        <p:spPr>
          <a:xfrm>
            <a:off x="785786" y="1428736"/>
            <a:ext cx="7872410" cy="5072098"/>
          </a:xfrm>
        </p:spPr>
        <p:txBody>
          <a:bodyPr>
            <a:noAutofit/>
          </a:bodyPr>
          <a:lstStyle/>
          <a:p>
            <a:endParaRPr lang="en-IN" sz="2400" dirty="0" smtClean="0"/>
          </a:p>
          <a:p>
            <a:r>
              <a:rPr lang="en-IN" sz="2400" dirty="0" smtClean="0"/>
              <a:t>Home of the open source version of WordPress. </a:t>
            </a:r>
          </a:p>
          <a:p>
            <a:endParaRPr lang="en-IN" sz="1400" dirty="0" smtClean="0"/>
          </a:p>
          <a:p>
            <a:r>
              <a:rPr lang="en-IN" sz="2400" dirty="0" smtClean="0"/>
              <a:t>Free! – Just download it </a:t>
            </a:r>
          </a:p>
          <a:p>
            <a:endParaRPr lang="en-IN" sz="1400" dirty="0" smtClean="0"/>
          </a:p>
          <a:p>
            <a:r>
              <a:rPr lang="en-IN" sz="2400" dirty="0" smtClean="0"/>
              <a:t>Related things that may cost: </a:t>
            </a:r>
          </a:p>
          <a:p>
            <a:pPr lvl="1"/>
            <a:r>
              <a:rPr lang="en-IN" sz="2400" dirty="0" smtClean="0"/>
              <a:t>A web host (self-hosted) </a:t>
            </a:r>
          </a:p>
          <a:p>
            <a:pPr lvl="1"/>
            <a:r>
              <a:rPr lang="en-IN" sz="2400" dirty="0" smtClean="0"/>
              <a:t>A domain </a:t>
            </a:r>
          </a:p>
          <a:p>
            <a:pPr lvl="1"/>
            <a:r>
              <a:rPr lang="en-IN" sz="2400" dirty="0" smtClean="0"/>
              <a:t>Some WordPress / Web knowledge </a:t>
            </a:r>
          </a:p>
          <a:p>
            <a:endParaRPr lang="en-IN" sz="1600" dirty="0" smtClean="0"/>
          </a:p>
          <a:p>
            <a:r>
              <a:rPr lang="en-IN" sz="2400" dirty="0" smtClean="0"/>
              <a:t>Limitations: </a:t>
            </a:r>
          </a:p>
          <a:p>
            <a:pPr lvl="1"/>
            <a:r>
              <a:rPr lang="en-IN" sz="2400" dirty="0" smtClean="0"/>
              <a:t>None!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642918"/>
            <a:ext cx="8143932" cy="714380"/>
          </a:xfrm>
        </p:spPr>
        <p:txBody>
          <a:bodyPr>
            <a:noAutofit/>
          </a:bodyPr>
          <a:lstStyle/>
          <a:p>
            <a:r>
              <a:rPr lang="en-US" sz="4400" dirty="0" smtClean="0">
                <a:latin typeface="Aharoni" pitchFamily="2" charset="-79"/>
                <a:cs typeface="Aharoni" pitchFamily="2" charset="-79"/>
              </a:rPr>
              <a:t>3. </a:t>
            </a:r>
            <a:r>
              <a:rPr lang="en-IN" sz="3200" dirty="0" smtClean="0">
                <a:latin typeface="Aharoni" pitchFamily="2" charset="-79"/>
                <a:cs typeface="Aharoni" pitchFamily="2" charset="-79"/>
              </a:rPr>
              <a:t>WordPress.org networks or multisite </a:t>
            </a:r>
            <a:endParaRPr lang="en-IN" sz="3200" dirty="0">
              <a:latin typeface="Aharoni" pitchFamily="2" charset="-79"/>
              <a:cs typeface="Aharoni" pitchFamily="2" charset="-79"/>
            </a:endParaRPr>
          </a:p>
        </p:txBody>
      </p:sp>
      <p:sp>
        <p:nvSpPr>
          <p:cNvPr id="2" name="Content Placeholder 1"/>
          <p:cNvSpPr>
            <a:spLocks noGrp="1"/>
          </p:cNvSpPr>
          <p:nvPr>
            <p:ph idx="1"/>
          </p:nvPr>
        </p:nvSpPr>
        <p:spPr>
          <a:xfrm>
            <a:off x="285720" y="1785927"/>
            <a:ext cx="8229600" cy="4714908"/>
          </a:xfrm>
        </p:spPr>
        <p:txBody>
          <a:bodyPr>
            <a:normAutofit/>
          </a:bodyPr>
          <a:lstStyle/>
          <a:p>
            <a:pPr>
              <a:lnSpc>
                <a:spcPct val="150000"/>
              </a:lnSpc>
              <a:buNone/>
            </a:pPr>
            <a:r>
              <a:rPr lang="en-IN" sz="2400" dirty="0" smtClean="0"/>
              <a:t>The third version of WordPress is multisite (network). </a:t>
            </a:r>
          </a:p>
          <a:p>
            <a:pPr>
              <a:lnSpc>
                <a:spcPct val="150000"/>
              </a:lnSpc>
            </a:pPr>
            <a:r>
              <a:rPr lang="en-IN" sz="2400" dirty="0" smtClean="0"/>
              <a:t>Was once known as WPMU, a separate program. </a:t>
            </a:r>
          </a:p>
          <a:p>
            <a:pPr>
              <a:lnSpc>
                <a:spcPct val="150000"/>
              </a:lnSpc>
            </a:pPr>
            <a:r>
              <a:rPr lang="en-IN" sz="2400" dirty="0" smtClean="0"/>
              <a:t>Allows multiple websites on one install. </a:t>
            </a:r>
          </a:p>
          <a:p>
            <a:pPr lvl="1">
              <a:lnSpc>
                <a:spcPct val="150000"/>
              </a:lnSpc>
            </a:pPr>
            <a:r>
              <a:rPr lang="en-IN" sz="2400" dirty="0" smtClean="0"/>
              <a:t>It need not be obvious to users that it is one install. </a:t>
            </a:r>
          </a:p>
          <a:p>
            <a:pPr>
              <a:lnSpc>
                <a:spcPct val="150000"/>
              </a:lnSpc>
            </a:pPr>
            <a:r>
              <a:rPr lang="en-IN" sz="2400" dirty="0" smtClean="0"/>
              <a:t>Limited version of what WordPress</a:t>
            </a:r>
          </a:p>
          <a:p>
            <a:pPr>
              <a:lnSpc>
                <a:spcPct val="150000"/>
              </a:lnSpc>
            </a:pPr>
            <a:r>
              <a:rPr lang="en-IN" sz="2400" dirty="0" smtClean="0"/>
              <a:t>Needs some knowledge to set-up. </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5529526"/>
            <a:ext cx="1495238" cy="9238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8229600" cy="796908"/>
          </a:xfrm>
        </p:spPr>
        <p:txBody>
          <a:bodyPr>
            <a:noAutofit/>
          </a:bodyPr>
          <a:lstStyle/>
          <a:p>
            <a:r>
              <a:rPr lang="en-IN" sz="2800" b="1" dirty="0" smtClean="0"/>
              <a:t>WORDPRESS –SETUP(CONFIGURATION) STEPS</a:t>
            </a:r>
            <a:endParaRPr lang="en-IN" sz="2800" b="1" dirty="0"/>
          </a:p>
        </p:txBody>
      </p:sp>
      <p:sp>
        <p:nvSpPr>
          <p:cNvPr id="2" name="Content Placeholder 1"/>
          <p:cNvSpPr>
            <a:spLocks noGrp="1"/>
          </p:cNvSpPr>
          <p:nvPr>
            <p:ph idx="1"/>
          </p:nvPr>
        </p:nvSpPr>
        <p:spPr>
          <a:xfrm>
            <a:off x="285720" y="1643050"/>
            <a:ext cx="8572560" cy="4857784"/>
          </a:xfrm>
        </p:spPr>
        <p:txBody>
          <a:bodyPr>
            <a:normAutofit fontScale="92500"/>
          </a:bodyPr>
          <a:lstStyle/>
          <a:p>
            <a:pPr>
              <a:buNone/>
            </a:pPr>
            <a:r>
              <a:rPr lang="en-IN" sz="1800" b="1" dirty="0" smtClean="0"/>
              <a:t>BASIC STEPS :</a:t>
            </a:r>
          </a:p>
          <a:p>
            <a:pPr>
              <a:lnSpc>
                <a:spcPct val="150000"/>
              </a:lnSpc>
            </a:pPr>
            <a:r>
              <a:rPr lang="en-IN" sz="2000" dirty="0" smtClean="0"/>
              <a:t>Step 1:  Install local server(WAMP or XAMPP).</a:t>
            </a:r>
          </a:p>
          <a:p>
            <a:pPr>
              <a:lnSpc>
                <a:spcPct val="150000"/>
              </a:lnSpc>
            </a:pPr>
            <a:r>
              <a:rPr lang="en-IN" sz="2000" dirty="0" smtClean="0"/>
              <a:t>Step 2:  Start server.</a:t>
            </a:r>
          </a:p>
          <a:p>
            <a:pPr>
              <a:lnSpc>
                <a:spcPct val="150000"/>
              </a:lnSpc>
            </a:pPr>
            <a:r>
              <a:rPr lang="en-IN" sz="2000" dirty="0" smtClean="0"/>
              <a:t>Step 3:  Wordpress package Copy from source and past in www directory.</a:t>
            </a:r>
          </a:p>
          <a:p>
            <a:pPr>
              <a:lnSpc>
                <a:spcPct val="150000"/>
              </a:lnSpc>
            </a:pPr>
            <a:r>
              <a:rPr lang="en-IN" sz="2000" dirty="0" smtClean="0"/>
              <a:t>Step 4:  Open PHP my admin and create database.</a:t>
            </a:r>
          </a:p>
          <a:p>
            <a:pPr>
              <a:lnSpc>
                <a:spcPct val="150000"/>
              </a:lnSpc>
            </a:pPr>
            <a:r>
              <a:rPr lang="en-IN" sz="2000" dirty="0" smtClean="0"/>
              <a:t>Step 5:  Open </a:t>
            </a:r>
            <a:r>
              <a:rPr lang="en-IN" sz="2000" dirty="0" err="1" smtClean="0"/>
              <a:t>wordpress</a:t>
            </a:r>
            <a:r>
              <a:rPr lang="en-IN" sz="2000" dirty="0" smtClean="0"/>
              <a:t> package in browser(</a:t>
            </a:r>
            <a:r>
              <a:rPr lang="en-IN" sz="2000" dirty="0" err="1" smtClean="0"/>
              <a:t>localhost</a:t>
            </a:r>
            <a:r>
              <a:rPr lang="en-IN" sz="2000" dirty="0" smtClean="0"/>
              <a:t>/your folder name)</a:t>
            </a:r>
          </a:p>
          <a:p>
            <a:pPr>
              <a:lnSpc>
                <a:spcPct val="150000"/>
              </a:lnSpc>
              <a:buNone/>
            </a:pPr>
            <a:r>
              <a:rPr lang="en-IN" sz="2000" dirty="0" smtClean="0"/>
              <a:t>      	(configure according to your database name and password ).</a:t>
            </a:r>
          </a:p>
          <a:p>
            <a:pPr>
              <a:lnSpc>
                <a:spcPct val="150000"/>
              </a:lnSpc>
            </a:pPr>
            <a:r>
              <a:rPr lang="en-IN" sz="2000" dirty="0" smtClean="0"/>
              <a:t>Step 6:  Run and install</a:t>
            </a:r>
          </a:p>
          <a:p>
            <a:pPr>
              <a:lnSpc>
                <a:spcPct val="150000"/>
              </a:lnSpc>
            </a:pPr>
            <a:r>
              <a:rPr lang="en-IN" sz="2000" dirty="0" smtClean="0"/>
              <a:t>Step 7:  Login in admin panel ( </a:t>
            </a:r>
            <a:r>
              <a:rPr lang="en-IN" sz="2000" dirty="0" err="1" smtClean="0"/>
              <a:t>localhost</a:t>
            </a:r>
            <a:r>
              <a:rPr lang="en-IN" sz="2000" dirty="0" smtClean="0"/>
              <a:t>/your folder name/wp-login.php).</a:t>
            </a:r>
          </a:p>
          <a:p>
            <a:pPr>
              <a:lnSpc>
                <a:spcPct val="150000"/>
              </a:lnSpc>
            </a:pPr>
            <a:r>
              <a:rPr lang="en-IN" sz="2000" dirty="0" smtClean="0"/>
              <a:t>Step 8:  Visit front site and enjoy with </a:t>
            </a:r>
            <a:r>
              <a:rPr lang="en-IN" sz="2000" dirty="0" err="1" smtClean="0"/>
              <a:t>wordpress</a:t>
            </a:r>
            <a:r>
              <a:rPr lang="en-IN" sz="2000" dirty="0" smtClean="0"/>
              <a:t>.</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5745550"/>
            <a:ext cx="1495238" cy="92381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428604"/>
            <a:ext cx="8229600" cy="511156"/>
          </a:xfrm>
        </p:spPr>
        <p:txBody>
          <a:bodyPr>
            <a:noAutofit/>
          </a:bodyPr>
          <a:lstStyle/>
          <a:p>
            <a:r>
              <a:rPr lang="en-IN" sz="2800" b="1" dirty="0" smtClean="0"/>
              <a:t>READY FOR CREATE a SITE</a:t>
            </a:r>
            <a:endParaRPr lang="en-IN" sz="2800" b="1" dirty="0"/>
          </a:p>
        </p:txBody>
      </p:sp>
      <p:sp>
        <p:nvSpPr>
          <p:cNvPr id="2" name="Content Placeholder 1"/>
          <p:cNvSpPr>
            <a:spLocks noGrp="1"/>
          </p:cNvSpPr>
          <p:nvPr>
            <p:ph idx="1"/>
          </p:nvPr>
        </p:nvSpPr>
        <p:spPr>
          <a:xfrm>
            <a:off x="285720" y="928670"/>
            <a:ext cx="8229600" cy="1428759"/>
          </a:xfrm>
        </p:spPr>
        <p:txBody>
          <a:bodyPr>
            <a:noAutofit/>
          </a:bodyPr>
          <a:lstStyle/>
          <a:p>
            <a:pPr>
              <a:lnSpc>
                <a:spcPct val="120000"/>
              </a:lnSpc>
            </a:pPr>
            <a:r>
              <a:rPr lang="en-IN" sz="1800" b="1" dirty="0" smtClean="0"/>
              <a:t>STEP</a:t>
            </a:r>
            <a:r>
              <a:rPr lang="en-IN" sz="1800" dirty="0" smtClean="0"/>
              <a:t> 1:	Already install in my laptop</a:t>
            </a:r>
          </a:p>
          <a:p>
            <a:pPr>
              <a:lnSpc>
                <a:spcPct val="120000"/>
              </a:lnSpc>
            </a:pPr>
            <a:r>
              <a:rPr lang="en-IN" sz="1800" b="1" dirty="0" smtClean="0"/>
              <a:t>STEP</a:t>
            </a:r>
            <a:r>
              <a:rPr lang="en-IN" sz="1800" dirty="0" smtClean="0"/>
              <a:t> 2: 	Start server</a:t>
            </a:r>
          </a:p>
          <a:p>
            <a:pPr>
              <a:lnSpc>
                <a:spcPct val="120000"/>
              </a:lnSpc>
            </a:pPr>
            <a:r>
              <a:rPr lang="en-IN" sz="1800" b="1" dirty="0" smtClean="0"/>
              <a:t>STEP</a:t>
            </a:r>
            <a:r>
              <a:rPr lang="en-IN" sz="1800" dirty="0" smtClean="0"/>
              <a:t> 3:	Copy package in directory</a:t>
            </a:r>
          </a:p>
          <a:p>
            <a:pPr>
              <a:lnSpc>
                <a:spcPct val="120000"/>
              </a:lnSpc>
            </a:pPr>
            <a:r>
              <a:rPr lang="en-IN" sz="1800" b="1" dirty="0" smtClean="0"/>
              <a:t>STEP</a:t>
            </a:r>
            <a:r>
              <a:rPr lang="en-IN" sz="1800" dirty="0" smtClean="0"/>
              <a:t> 4: 	Create database</a:t>
            </a:r>
          </a:p>
          <a:p>
            <a:endParaRPr lang="en-IN" sz="1800" dirty="0"/>
          </a:p>
        </p:txBody>
      </p:sp>
      <p:pic>
        <p:nvPicPr>
          <p:cNvPr id="1027" name="Picture 3"/>
          <p:cNvPicPr>
            <a:picLocks noChangeAspect="1" noChangeArrowheads="1"/>
          </p:cNvPicPr>
          <p:nvPr/>
        </p:nvPicPr>
        <p:blipFill>
          <a:blip r:embed="rId2"/>
          <a:srcRect/>
          <a:stretch>
            <a:fillRect/>
          </a:stretch>
        </p:blipFill>
        <p:spPr bwMode="auto">
          <a:xfrm>
            <a:off x="0" y="2571744"/>
            <a:ext cx="9144000" cy="4092788"/>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6296" y="632982"/>
            <a:ext cx="1495238" cy="9238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7158" y="571480"/>
            <a:ext cx="8229600" cy="500065"/>
          </a:xfrm>
        </p:spPr>
        <p:txBody>
          <a:bodyPr>
            <a:normAutofit lnSpcReduction="10000"/>
          </a:bodyPr>
          <a:lstStyle/>
          <a:p>
            <a:pPr>
              <a:buNone/>
            </a:pPr>
            <a:r>
              <a:rPr lang="en-IN" b="1" dirty="0" smtClean="0"/>
              <a:t>STEP 5 :Set Database Name and Password</a:t>
            </a:r>
            <a:endParaRPr lang="en-IN" b="1" dirty="0"/>
          </a:p>
        </p:txBody>
      </p:sp>
      <p:pic>
        <p:nvPicPr>
          <p:cNvPr id="2050" name="Picture 2"/>
          <p:cNvPicPr>
            <a:picLocks noChangeAspect="1" noChangeArrowheads="1"/>
          </p:cNvPicPr>
          <p:nvPr/>
        </p:nvPicPr>
        <p:blipFill>
          <a:blip r:embed="rId2"/>
          <a:srcRect l="1686" r="4721" b="5333"/>
          <a:stretch>
            <a:fillRect/>
          </a:stretch>
        </p:blipFill>
        <p:spPr bwMode="auto">
          <a:xfrm>
            <a:off x="428595" y="1214422"/>
            <a:ext cx="8376357" cy="5357850"/>
          </a:xfrm>
          <a:prstGeom prst="rect">
            <a:avLst/>
          </a:prstGeom>
          <a:noFill/>
          <a:ln w="9525">
            <a:noFill/>
            <a:miter lim="800000"/>
            <a:headEnd/>
            <a:tailEnd/>
          </a:ln>
          <a:effectLst/>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25234" y="1281054"/>
            <a:ext cx="1495238" cy="92381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48680"/>
            <a:ext cx="8329642" cy="648072"/>
          </a:xfrm>
        </p:spPr>
        <p:txBody>
          <a:bodyPr>
            <a:normAutofit/>
          </a:bodyPr>
          <a:lstStyle/>
          <a:p>
            <a:pPr>
              <a:buNone/>
            </a:pPr>
            <a:r>
              <a:rPr lang="en-IN" b="1" dirty="0" smtClean="0"/>
              <a:t>STEP 6: Run and install</a:t>
            </a:r>
            <a:endParaRPr lang="en-IN" b="1" dirty="0"/>
          </a:p>
        </p:txBody>
      </p:sp>
      <p:pic>
        <p:nvPicPr>
          <p:cNvPr id="3074" name="Picture 2"/>
          <p:cNvPicPr>
            <a:picLocks noChangeAspect="1" noChangeArrowheads="1"/>
          </p:cNvPicPr>
          <p:nvPr/>
        </p:nvPicPr>
        <p:blipFill>
          <a:blip r:embed="rId2"/>
          <a:srcRect/>
          <a:stretch>
            <a:fillRect/>
          </a:stretch>
        </p:blipFill>
        <p:spPr bwMode="auto">
          <a:xfrm>
            <a:off x="214282" y="1384658"/>
            <a:ext cx="8643998" cy="5500726"/>
          </a:xfrm>
          <a:prstGeom prst="rect">
            <a:avLst/>
          </a:prstGeom>
          <a:noFill/>
          <a:ln w="9525">
            <a:noFill/>
            <a:miter lim="800000"/>
            <a:headEnd/>
            <a:tailEnd/>
          </a:ln>
          <a:effectLst/>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6296" y="5673542"/>
            <a:ext cx="1495238" cy="92381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2844" y="142853"/>
            <a:ext cx="8786874" cy="785817"/>
          </a:xfrm>
        </p:spPr>
        <p:txBody>
          <a:bodyPr>
            <a:noAutofit/>
          </a:bodyPr>
          <a:lstStyle/>
          <a:p>
            <a:pPr>
              <a:buNone/>
            </a:pPr>
            <a:endParaRPr lang="en-IN" sz="2400" b="1" dirty="0" smtClean="0"/>
          </a:p>
          <a:p>
            <a:pPr>
              <a:buNone/>
            </a:pPr>
            <a:r>
              <a:rPr lang="en-IN" sz="2400" b="1" dirty="0" smtClean="0"/>
              <a:t>STEP 7: Login in admin panel with user</a:t>
            </a:r>
          </a:p>
          <a:p>
            <a:pPr>
              <a:buNone/>
            </a:pPr>
            <a:r>
              <a:rPr lang="en-IN" sz="2400" b="1" dirty="0" smtClean="0"/>
              <a:t>                name and password</a:t>
            </a:r>
            <a:endParaRPr lang="en-IN" sz="2400" b="1" dirty="0"/>
          </a:p>
        </p:txBody>
      </p:sp>
      <p:pic>
        <p:nvPicPr>
          <p:cNvPr id="4098" name="Picture 2"/>
          <p:cNvPicPr>
            <a:picLocks noChangeAspect="1" noChangeArrowheads="1"/>
          </p:cNvPicPr>
          <p:nvPr/>
        </p:nvPicPr>
        <p:blipFill>
          <a:blip r:embed="rId2"/>
          <a:srcRect/>
          <a:stretch>
            <a:fillRect/>
          </a:stretch>
        </p:blipFill>
        <p:spPr bwMode="auto">
          <a:xfrm>
            <a:off x="2357422" y="1797371"/>
            <a:ext cx="4348182" cy="4943997"/>
          </a:xfrm>
          <a:prstGeom prst="rect">
            <a:avLst/>
          </a:prstGeom>
          <a:noFill/>
          <a:ln w="9525">
            <a:noFill/>
            <a:miter lim="800000"/>
            <a:headEnd/>
            <a:tailEnd/>
          </a:ln>
          <a:effectLst/>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285728"/>
            <a:ext cx="8072494" cy="767008"/>
          </a:xfrm>
        </p:spPr>
        <p:txBody>
          <a:bodyPr>
            <a:noAutofit/>
          </a:bodyPr>
          <a:lstStyle/>
          <a:p>
            <a:r>
              <a:rPr lang="en-IN" sz="2800" dirty="0" smtClean="0"/>
              <a:t>STEP 8: Visit your site</a:t>
            </a:r>
            <a:endParaRPr lang="en-IN" sz="2800" dirty="0"/>
          </a:p>
        </p:txBody>
      </p:sp>
      <p:pic>
        <p:nvPicPr>
          <p:cNvPr id="4" name="Picture 2"/>
          <p:cNvPicPr>
            <a:picLocks noGrp="1" noChangeAspect="1" noChangeArrowheads="1"/>
          </p:cNvPicPr>
          <p:nvPr>
            <p:ph idx="1"/>
          </p:nvPr>
        </p:nvPicPr>
        <p:blipFill>
          <a:blip r:embed="rId2"/>
          <a:srcRect/>
          <a:stretch>
            <a:fillRect/>
          </a:stretch>
        </p:blipFill>
        <p:spPr bwMode="auto">
          <a:xfrm>
            <a:off x="163934" y="1449425"/>
            <a:ext cx="7072362" cy="5219935"/>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6296" y="776998"/>
            <a:ext cx="1495238" cy="92381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0"/>
            <a:ext cx="8229600" cy="1628800"/>
          </a:xfrm>
        </p:spPr>
        <p:txBody>
          <a:bodyPr>
            <a:normAutofit/>
          </a:bodyPr>
          <a:lstStyle/>
          <a:p>
            <a:r>
              <a:rPr lang="en-IN" dirty="0" smtClean="0"/>
              <a:t>WordPress front-end </a:t>
            </a:r>
            <a:br>
              <a:rPr lang="en-IN" dirty="0" smtClean="0"/>
            </a:br>
            <a:r>
              <a:rPr lang="en-IN" sz="2200" dirty="0" smtClean="0"/>
              <a:t>WordPress has 2 interfaces for users: the front-end </a:t>
            </a:r>
            <a:endParaRPr lang="en-IN" dirty="0"/>
          </a:p>
        </p:txBody>
      </p:sp>
      <p:sp>
        <p:nvSpPr>
          <p:cNvPr id="2" name="Content Placeholder 1"/>
          <p:cNvSpPr>
            <a:spLocks noGrp="1"/>
          </p:cNvSpPr>
          <p:nvPr>
            <p:ph idx="1"/>
          </p:nvPr>
        </p:nvSpPr>
        <p:spPr>
          <a:xfrm>
            <a:off x="0" y="1214422"/>
            <a:ext cx="3143240" cy="5000659"/>
          </a:xfrm>
        </p:spPr>
        <p:txBody>
          <a:bodyPr>
            <a:normAutofit/>
          </a:bodyPr>
          <a:lstStyle/>
          <a:p>
            <a:endParaRPr lang="en-IN" sz="2000" dirty="0" smtClean="0"/>
          </a:p>
          <a:p>
            <a:r>
              <a:rPr lang="en-IN" sz="1800" dirty="0" smtClean="0"/>
              <a:t>The part of the site that your site visitors see. </a:t>
            </a:r>
          </a:p>
          <a:p>
            <a:endParaRPr lang="en-IN" sz="1800" dirty="0" smtClean="0"/>
          </a:p>
          <a:p>
            <a:r>
              <a:rPr lang="en-IN" sz="1800" dirty="0" smtClean="0"/>
              <a:t>"public" part of your site. </a:t>
            </a:r>
          </a:p>
          <a:p>
            <a:endParaRPr lang="en-IN" sz="1800" dirty="0" smtClean="0"/>
          </a:p>
          <a:p>
            <a:r>
              <a:rPr lang="en-IN" sz="1800" dirty="0" smtClean="0"/>
              <a:t>Default Twenty Fourteen theme. </a:t>
            </a:r>
          </a:p>
          <a:p>
            <a:endParaRPr lang="en-IN" sz="2000" dirty="0"/>
          </a:p>
        </p:txBody>
      </p:sp>
      <p:pic>
        <p:nvPicPr>
          <p:cNvPr id="5" name="Picture 2"/>
          <p:cNvPicPr>
            <a:picLocks noChangeAspect="1" noChangeArrowheads="1"/>
          </p:cNvPicPr>
          <p:nvPr/>
        </p:nvPicPr>
        <p:blipFill>
          <a:blip r:embed="rId2"/>
          <a:srcRect/>
          <a:stretch>
            <a:fillRect/>
          </a:stretch>
        </p:blipFill>
        <p:spPr bwMode="auto">
          <a:xfrm>
            <a:off x="3000364" y="1811577"/>
            <a:ext cx="6000955" cy="4857783"/>
          </a:xfrm>
          <a:prstGeom prst="rect">
            <a:avLst/>
          </a:prstGeom>
          <a:noFill/>
          <a:ln w="9525">
            <a:noFill/>
            <a:miter lim="800000"/>
            <a:headEnd/>
            <a:tailEnd/>
          </a:ln>
          <a:effectLst/>
        </p:spPr>
      </p:pic>
      <p:pic>
        <p:nvPicPr>
          <p:cNvPr id="6" name="Picture 5"/>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466" y="5385510"/>
            <a:ext cx="1495238" cy="9238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500042"/>
            <a:ext cx="8229600" cy="928670"/>
          </a:xfrm>
        </p:spPr>
        <p:txBody>
          <a:bodyPr/>
          <a:lstStyle/>
          <a:p>
            <a:pPr algn="ctr"/>
            <a:r>
              <a:rPr lang="en-US" b="1" dirty="0" smtClean="0"/>
              <a:t>Overview</a:t>
            </a:r>
            <a:endParaRPr lang="en-IN" b="1" dirty="0"/>
          </a:p>
        </p:txBody>
      </p:sp>
      <p:sp>
        <p:nvSpPr>
          <p:cNvPr id="2" name="Content Placeholder 1"/>
          <p:cNvSpPr>
            <a:spLocks noGrp="1"/>
          </p:cNvSpPr>
          <p:nvPr>
            <p:ph idx="1"/>
          </p:nvPr>
        </p:nvSpPr>
        <p:spPr>
          <a:xfrm>
            <a:off x="500034" y="1571612"/>
            <a:ext cx="8229600" cy="4500594"/>
          </a:xfrm>
        </p:spPr>
        <p:txBody>
          <a:bodyPr numCol="1">
            <a:normAutofit lnSpcReduction="10000"/>
          </a:bodyPr>
          <a:lstStyle/>
          <a:p>
            <a:pPr>
              <a:lnSpc>
                <a:spcPct val="150000"/>
              </a:lnSpc>
            </a:pPr>
            <a:r>
              <a:rPr lang="en-IN" sz="2400" b="1" dirty="0" smtClean="0"/>
              <a:t>What is CMS ?</a:t>
            </a:r>
          </a:p>
          <a:p>
            <a:pPr>
              <a:lnSpc>
                <a:spcPct val="150000"/>
              </a:lnSpc>
            </a:pPr>
            <a:r>
              <a:rPr lang="en-IN" sz="2400" b="1" dirty="0" smtClean="0"/>
              <a:t>Overview of WordPress</a:t>
            </a:r>
          </a:p>
          <a:p>
            <a:pPr>
              <a:lnSpc>
                <a:spcPct val="150000"/>
              </a:lnSpc>
            </a:pPr>
            <a:r>
              <a:rPr lang="en-US" sz="2400" b="1" dirty="0" smtClean="0"/>
              <a:t>Wordpress Versions</a:t>
            </a:r>
            <a:endParaRPr lang="en-IN" sz="2400" b="1" dirty="0" smtClean="0"/>
          </a:p>
          <a:p>
            <a:pPr>
              <a:lnSpc>
                <a:spcPct val="150000"/>
              </a:lnSpc>
            </a:pPr>
            <a:r>
              <a:rPr lang="en-IN" sz="2400" b="1" dirty="0" smtClean="0"/>
              <a:t>How to install</a:t>
            </a:r>
          </a:p>
          <a:p>
            <a:pPr>
              <a:lnSpc>
                <a:spcPct val="150000"/>
              </a:lnSpc>
            </a:pPr>
            <a:r>
              <a:rPr lang="en-IN" sz="2400" b="1" dirty="0" smtClean="0"/>
              <a:t>Themes</a:t>
            </a:r>
          </a:p>
          <a:p>
            <a:pPr>
              <a:lnSpc>
                <a:spcPct val="150000"/>
              </a:lnSpc>
            </a:pPr>
            <a:r>
              <a:rPr lang="en-IN" sz="2400" b="1" dirty="0" err="1" smtClean="0"/>
              <a:t>Plugins</a:t>
            </a:r>
            <a:endParaRPr lang="en-IN" sz="2400" b="1" dirty="0" smtClean="0"/>
          </a:p>
          <a:p>
            <a:pPr>
              <a:lnSpc>
                <a:spcPct val="150000"/>
              </a:lnSpc>
            </a:pPr>
            <a:r>
              <a:rPr lang="en-US" sz="2400" b="1" dirty="0" smtClean="0"/>
              <a:t>Menus</a:t>
            </a:r>
          </a:p>
          <a:p>
            <a:pPr>
              <a:lnSpc>
                <a:spcPct val="150000"/>
              </a:lnSpc>
            </a:pPr>
            <a:r>
              <a:rPr lang="en-US" sz="2400" b="1" dirty="0" smtClean="0"/>
              <a:t>Widgets</a:t>
            </a:r>
          </a:p>
          <a:p>
            <a:pPr>
              <a:lnSpc>
                <a:spcPct val="150000"/>
              </a:lnSpc>
            </a:pP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5720" y="476672"/>
            <a:ext cx="8501122" cy="792088"/>
          </a:xfrm>
        </p:spPr>
        <p:txBody>
          <a:bodyPr>
            <a:noAutofit/>
          </a:bodyPr>
          <a:lstStyle/>
          <a:p>
            <a:r>
              <a:rPr lang="en-IN" sz="3000" dirty="0" smtClean="0"/>
              <a:t>WordPress back-end, admin or “dashboard” </a:t>
            </a:r>
            <a:endParaRPr lang="en-IN" sz="3000" dirty="0"/>
          </a:p>
        </p:txBody>
      </p:sp>
      <p:sp>
        <p:nvSpPr>
          <p:cNvPr id="2" name="Content Placeholder 1"/>
          <p:cNvSpPr>
            <a:spLocks noGrp="1"/>
          </p:cNvSpPr>
          <p:nvPr>
            <p:ph idx="1"/>
          </p:nvPr>
        </p:nvSpPr>
        <p:spPr>
          <a:xfrm>
            <a:off x="457200" y="1268759"/>
            <a:ext cx="8229600" cy="588605"/>
          </a:xfrm>
        </p:spPr>
        <p:txBody>
          <a:bodyPr>
            <a:normAutofit/>
          </a:bodyPr>
          <a:lstStyle/>
          <a:p>
            <a:r>
              <a:rPr lang="en-IN" sz="2000" dirty="0" smtClean="0"/>
              <a:t>WordPress back-end or “dashboard” Where you manage the site. </a:t>
            </a:r>
          </a:p>
          <a:p>
            <a:endParaRPr lang="en-IN" sz="2000" dirty="0"/>
          </a:p>
        </p:txBody>
      </p:sp>
      <p:pic>
        <p:nvPicPr>
          <p:cNvPr id="36866" name="Picture 2"/>
          <p:cNvPicPr>
            <a:picLocks noChangeAspect="1" noChangeArrowheads="1"/>
          </p:cNvPicPr>
          <p:nvPr/>
        </p:nvPicPr>
        <p:blipFill>
          <a:blip r:embed="rId2"/>
          <a:srcRect/>
          <a:stretch>
            <a:fillRect/>
          </a:stretch>
        </p:blipFill>
        <p:spPr bwMode="auto">
          <a:xfrm>
            <a:off x="309515" y="1988840"/>
            <a:ext cx="8334451" cy="4071966"/>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6296" y="5733256"/>
            <a:ext cx="1495238" cy="92381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94122"/>
          </a:xfrm>
        </p:spPr>
        <p:txBody>
          <a:bodyPr>
            <a:normAutofit/>
          </a:bodyPr>
          <a:lstStyle/>
          <a:p>
            <a:r>
              <a:rPr lang="en-IN" dirty="0" smtClean="0"/>
              <a:t>Posts and pages </a:t>
            </a:r>
            <a:endParaRPr lang="en-IN" dirty="0"/>
          </a:p>
        </p:txBody>
      </p:sp>
      <p:sp>
        <p:nvSpPr>
          <p:cNvPr id="2" name="Content Placeholder 1"/>
          <p:cNvSpPr>
            <a:spLocks noGrp="1"/>
          </p:cNvSpPr>
          <p:nvPr>
            <p:ph idx="1"/>
          </p:nvPr>
        </p:nvSpPr>
        <p:spPr>
          <a:xfrm>
            <a:off x="428596" y="1071546"/>
            <a:ext cx="8229600" cy="5286412"/>
          </a:xfrm>
        </p:spPr>
        <p:txBody>
          <a:bodyPr>
            <a:noAutofit/>
          </a:bodyPr>
          <a:lstStyle/>
          <a:p>
            <a:r>
              <a:rPr lang="en-IN" sz="2000" b="1" dirty="0" smtClean="0"/>
              <a:t>Posts and pages are the basic content holders for a WordPress site. </a:t>
            </a:r>
          </a:p>
          <a:p>
            <a:pPr lvl="1"/>
            <a:r>
              <a:rPr lang="en-IN" sz="2000" b="1" dirty="0" smtClean="0"/>
              <a:t>Posts:</a:t>
            </a:r>
          </a:p>
          <a:p>
            <a:pPr lvl="2"/>
            <a:r>
              <a:rPr lang="en-IN" sz="2000" dirty="0" smtClean="0"/>
              <a:t>Individual pieces of a collection of content. Usually used for blogs or similar types of content. </a:t>
            </a:r>
          </a:p>
          <a:p>
            <a:pPr lvl="2"/>
            <a:r>
              <a:rPr lang="en-IN" sz="2000" dirty="0" smtClean="0"/>
              <a:t>Each content piece is associated with a date: URL: your-domain/2008/11/30/post-title. </a:t>
            </a:r>
          </a:p>
          <a:p>
            <a:pPr lvl="2"/>
            <a:r>
              <a:rPr lang="en-IN" sz="2000" dirty="0" smtClean="0"/>
              <a:t>Posts have categories and tags. </a:t>
            </a:r>
          </a:p>
          <a:p>
            <a:pPr lvl="2">
              <a:buNone/>
            </a:pPr>
            <a:endParaRPr lang="en-IN" sz="2000" dirty="0" smtClean="0"/>
          </a:p>
          <a:p>
            <a:pPr lvl="1"/>
            <a:r>
              <a:rPr lang="en-IN" sz="2000" b="1" dirty="0" smtClean="0"/>
              <a:t>Pages: </a:t>
            </a:r>
          </a:p>
          <a:p>
            <a:pPr lvl="2"/>
            <a:r>
              <a:rPr lang="en-IN" sz="2000" dirty="0" smtClean="0"/>
              <a:t>Are individual static stand alone content blocks. </a:t>
            </a:r>
          </a:p>
          <a:p>
            <a:pPr lvl="2"/>
            <a:r>
              <a:rPr lang="en-IN" sz="2000" dirty="0" smtClean="0"/>
              <a:t>Good for things like an About page. (any web site pages) </a:t>
            </a:r>
          </a:p>
          <a:p>
            <a:pPr lvl="2"/>
            <a:r>
              <a:rPr lang="en-IN" sz="2000" dirty="0" smtClean="0"/>
              <a:t>Usually in site menus. </a:t>
            </a:r>
          </a:p>
          <a:p>
            <a:pPr lvl="2"/>
            <a:r>
              <a:rPr lang="en-IN" sz="2000" dirty="0" smtClean="0"/>
              <a:t>Do not use tags or categories. </a:t>
            </a:r>
          </a:p>
          <a:p>
            <a:pPr lvl="2"/>
            <a:r>
              <a:rPr lang="en-IN" sz="2000" dirty="0" smtClean="0"/>
              <a:t>Not tied to date. URL: domainname.com/page-title/ </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97242" y="5661248"/>
            <a:ext cx="1495238" cy="92381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714380"/>
          </a:xfrm>
        </p:spPr>
        <p:txBody>
          <a:bodyPr>
            <a:normAutofit/>
          </a:bodyPr>
          <a:lstStyle/>
          <a:p>
            <a:r>
              <a:rPr lang="en-IN" b="1" dirty="0" err="1" smtClean="0"/>
              <a:t>WordPress</a:t>
            </a:r>
            <a:r>
              <a:rPr lang="en-IN" b="1" dirty="0" smtClean="0"/>
              <a:t> - Media Library</a:t>
            </a:r>
            <a:endParaRPr lang="en-IN" dirty="0"/>
          </a:p>
        </p:txBody>
      </p:sp>
      <p:sp>
        <p:nvSpPr>
          <p:cNvPr id="3" name="Content Placeholder 2"/>
          <p:cNvSpPr>
            <a:spLocks noGrp="1"/>
          </p:cNvSpPr>
          <p:nvPr>
            <p:ph idx="1"/>
          </p:nvPr>
        </p:nvSpPr>
        <p:spPr>
          <a:xfrm>
            <a:off x="457200" y="1571612"/>
            <a:ext cx="8229600" cy="5002924"/>
          </a:xfrm>
        </p:spPr>
        <p:txBody>
          <a:bodyPr>
            <a:normAutofit/>
          </a:bodyPr>
          <a:lstStyle/>
          <a:p>
            <a:pPr>
              <a:buNone/>
            </a:pPr>
            <a:r>
              <a:rPr lang="en-IN" sz="2000" b="1" dirty="0" smtClean="0"/>
              <a:t>	</a:t>
            </a:r>
            <a:r>
              <a:rPr lang="en-IN" sz="2400" b="1" dirty="0" smtClean="0"/>
              <a:t>	Media Library</a:t>
            </a:r>
            <a:r>
              <a:rPr lang="en-IN" sz="2400" dirty="0" smtClean="0"/>
              <a:t> consists of the images, audios, videos and files that you can upload and add to the content when writing a Post or Page. Here you can view, add, edit or delete any media related objects if not needed.</a:t>
            </a:r>
            <a:endParaRPr lang="en-IN" sz="2000" dirty="0" smtClean="0"/>
          </a:p>
          <a:p>
            <a:endParaRPr lang="en-US" dirty="0" smtClean="0"/>
          </a:p>
          <a:p>
            <a:pPr>
              <a:lnSpc>
                <a:spcPct val="150000"/>
              </a:lnSpc>
            </a:pPr>
            <a:r>
              <a:rPr lang="en-IN" sz="2000" b="1" dirty="0" smtClean="0"/>
              <a:t>Step (1)</a:t>
            </a:r>
            <a:r>
              <a:rPr lang="en-IN" sz="2000" dirty="0" smtClean="0"/>
              <a:t> − Click on </a:t>
            </a:r>
            <a:r>
              <a:rPr lang="en-IN" sz="2000" b="1" dirty="0" smtClean="0"/>
              <a:t>Media → Library</a:t>
            </a:r>
            <a:r>
              <a:rPr lang="en-IN" sz="2000" dirty="0" smtClean="0"/>
              <a:t> in </a:t>
            </a:r>
            <a:r>
              <a:rPr lang="en-IN" sz="2000" dirty="0" err="1" smtClean="0"/>
              <a:t>WordPress</a:t>
            </a:r>
            <a:r>
              <a:rPr lang="en-IN" sz="2000" dirty="0" smtClean="0"/>
              <a:t>.</a:t>
            </a:r>
          </a:p>
          <a:p>
            <a:pPr>
              <a:lnSpc>
                <a:spcPct val="150000"/>
              </a:lnSpc>
            </a:pPr>
            <a:r>
              <a:rPr lang="en-IN" sz="2000" b="1" dirty="0" smtClean="0"/>
              <a:t>Step (2)</a:t>
            </a:r>
            <a:r>
              <a:rPr lang="en-IN" sz="2000" dirty="0" smtClean="0"/>
              <a:t> − You can view media files like images, audios, videos. Click on </a:t>
            </a:r>
            <a:r>
              <a:rPr lang="en-IN" sz="2000" b="1" dirty="0" smtClean="0"/>
              <a:t>Add Media</a:t>
            </a:r>
            <a:r>
              <a:rPr lang="en-IN" sz="2000" dirty="0" smtClean="0"/>
              <a:t> button.</a:t>
            </a:r>
          </a:p>
          <a:p>
            <a:pPr>
              <a:lnSpc>
                <a:spcPct val="150000"/>
              </a:lnSpc>
            </a:pPr>
            <a:r>
              <a:rPr lang="en-IN" sz="2000" b="1" dirty="0" smtClean="0"/>
              <a:t>Step (3)</a:t>
            </a:r>
            <a:r>
              <a:rPr lang="en-IN" sz="2000" dirty="0" smtClean="0"/>
              <a:t> − The </a:t>
            </a:r>
            <a:r>
              <a:rPr lang="en-IN" sz="2000" i="1" dirty="0" smtClean="0"/>
              <a:t>Upload New Media</a:t>
            </a:r>
            <a:r>
              <a:rPr lang="en-IN" sz="2000" dirty="0" smtClean="0"/>
              <a:t> page gets displayed. </a:t>
            </a:r>
          </a:p>
          <a:p>
            <a:pPr>
              <a:lnSpc>
                <a:spcPct val="150000"/>
              </a:lnSpc>
            </a:pPr>
            <a:r>
              <a:rPr lang="en-IN" sz="2000" b="1" dirty="0" smtClean="0"/>
              <a:t>Step (4)</a:t>
            </a:r>
            <a:r>
              <a:rPr lang="en-IN" sz="2000" dirty="0" smtClean="0"/>
              <a:t> − You can view a bar as shown in the following screenshot.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571480"/>
            <a:ext cx="8229600" cy="654032"/>
          </a:xfrm>
        </p:spPr>
        <p:txBody>
          <a:bodyPr>
            <a:normAutofit fontScale="90000"/>
          </a:bodyPr>
          <a:lstStyle/>
          <a:p>
            <a:r>
              <a:rPr lang="en-IN" b="1" dirty="0" smtClean="0"/>
              <a:t>WORDPRESS THEME</a:t>
            </a:r>
            <a:endParaRPr lang="en-IN" b="1" dirty="0"/>
          </a:p>
        </p:txBody>
      </p:sp>
      <p:sp>
        <p:nvSpPr>
          <p:cNvPr id="2" name="Content Placeholder 1"/>
          <p:cNvSpPr>
            <a:spLocks noGrp="1"/>
          </p:cNvSpPr>
          <p:nvPr>
            <p:ph idx="1"/>
          </p:nvPr>
        </p:nvSpPr>
        <p:spPr>
          <a:xfrm>
            <a:off x="357158" y="1357298"/>
            <a:ext cx="8401080" cy="1857388"/>
          </a:xfrm>
        </p:spPr>
        <p:txBody>
          <a:bodyPr>
            <a:noAutofit/>
          </a:bodyPr>
          <a:lstStyle/>
          <a:p>
            <a:r>
              <a:rPr lang="en-IN" sz="2200" dirty="0" smtClean="0"/>
              <a:t>A WordPress theme is a set of files that determine the look and feel of your WordPress-powered website.</a:t>
            </a:r>
          </a:p>
          <a:p>
            <a:r>
              <a:rPr lang="en-IN" sz="2200" dirty="0" smtClean="0"/>
              <a:t>Themes include information about the general layout of the site, and other content such as graphics, header, footer and logo.</a:t>
            </a:r>
            <a:endParaRPr lang="en-IN" sz="2200" dirty="0"/>
          </a:p>
        </p:txBody>
      </p:sp>
      <p:pic>
        <p:nvPicPr>
          <p:cNvPr id="6147" name="Picture 3"/>
          <p:cNvPicPr>
            <a:picLocks noChangeAspect="1" noChangeArrowheads="1"/>
          </p:cNvPicPr>
          <p:nvPr/>
        </p:nvPicPr>
        <p:blipFill>
          <a:blip r:embed="rId2"/>
          <a:srcRect/>
          <a:stretch>
            <a:fillRect/>
          </a:stretch>
        </p:blipFill>
        <p:spPr bwMode="auto">
          <a:xfrm>
            <a:off x="1907704" y="3284984"/>
            <a:ext cx="4689548" cy="3419106"/>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6296" y="5589240"/>
            <a:ext cx="1495238" cy="92381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28662" y="714356"/>
            <a:ext cx="7086592" cy="714380"/>
          </a:xfrm>
        </p:spPr>
        <p:txBody>
          <a:bodyPr>
            <a:normAutofit/>
          </a:bodyPr>
          <a:lstStyle/>
          <a:p>
            <a:r>
              <a:rPr lang="en-IN" dirty="0" smtClean="0"/>
              <a:t>Menus </a:t>
            </a:r>
            <a:endParaRPr lang="en-IN" dirty="0"/>
          </a:p>
        </p:txBody>
      </p:sp>
      <p:sp>
        <p:nvSpPr>
          <p:cNvPr id="2" name="Content Placeholder 1"/>
          <p:cNvSpPr>
            <a:spLocks noGrp="1"/>
          </p:cNvSpPr>
          <p:nvPr>
            <p:ph idx="1"/>
          </p:nvPr>
        </p:nvSpPr>
        <p:spPr>
          <a:xfrm>
            <a:off x="428596" y="1571612"/>
            <a:ext cx="8229600" cy="5072098"/>
          </a:xfrm>
        </p:spPr>
        <p:txBody>
          <a:bodyPr>
            <a:normAutofit/>
          </a:bodyPr>
          <a:lstStyle/>
          <a:p>
            <a:r>
              <a:rPr lang="en-IN" sz="2400" dirty="0" smtClean="0"/>
              <a:t>The WordPress Dashboard provides navigation menu that contains some menu options such as posts, media library, pages, comments, appearance options, </a:t>
            </a:r>
            <a:r>
              <a:rPr lang="en-IN" sz="2400" dirty="0" err="1" smtClean="0"/>
              <a:t>plugins</a:t>
            </a:r>
            <a:r>
              <a:rPr lang="en-IN" sz="2400" dirty="0" smtClean="0"/>
              <a:t>, users, tools and settings on the left side.</a:t>
            </a:r>
          </a:p>
          <a:p>
            <a:endParaRPr lang="en-IN" sz="2400" dirty="0" smtClean="0"/>
          </a:p>
          <a:p>
            <a:r>
              <a:rPr lang="en-IN" sz="2400" b="1" dirty="0" smtClean="0"/>
              <a:t>Defining a Menu</a:t>
            </a:r>
            <a:endParaRPr lang="en-US" sz="2400" dirty="0" smtClean="0"/>
          </a:p>
          <a:p>
            <a:pPr lvl="1"/>
            <a:r>
              <a:rPr lang="en-IN" sz="2000" dirty="0" smtClean="0"/>
              <a:t>Login to the </a:t>
            </a:r>
            <a:r>
              <a:rPr lang="en-IN" sz="2000" dirty="0" err="1" smtClean="0"/>
              <a:t>WordPress</a:t>
            </a:r>
            <a:r>
              <a:rPr lang="en-IN" sz="2000" dirty="0" smtClean="0"/>
              <a:t> Dashboard.</a:t>
            </a:r>
          </a:p>
          <a:p>
            <a:pPr lvl="1"/>
            <a:r>
              <a:rPr lang="en-IN" sz="2000" dirty="0" smtClean="0"/>
              <a:t>From the 'Appearance' menu on the left-hand side of the Dashboard, select the 'Menus' option to bring up the Menu Editor. </a:t>
            </a:r>
          </a:p>
          <a:p>
            <a:pPr lvl="1"/>
            <a:r>
              <a:rPr lang="en-IN" sz="2000" dirty="0" smtClean="0"/>
              <a:t>Select </a:t>
            </a:r>
            <a:r>
              <a:rPr lang="en-IN" sz="2000" b="1" dirty="0" smtClean="0"/>
              <a:t>Create a new menu</a:t>
            </a:r>
            <a:r>
              <a:rPr lang="en-IN" sz="2000" dirty="0" smtClean="0"/>
              <a:t> at the top of the page</a:t>
            </a:r>
          </a:p>
          <a:p>
            <a:pPr lvl="1"/>
            <a:r>
              <a:rPr lang="en-IN" sz="2000" dirty="0" smtClean="0"/>
              <a:t>Enter a name for your new menu in the Menu Name box</a:t>
            </a:r>
          </a:p>
          <a:p>
            <a:pPr lvl="1"/>
            <a:r>
              <a:rPr lang="en-IN" sz="2000" dirty="0" smtClean="0"/>
              <a:t>Click the </a:t>
            </a:r>
            <a:r>
              <a:rPr lang="en-IN" sz="2000" b="1" dirty="0" smtClean="0"/>
              <a:t>Create Menu</a:t>
            </a:r>
            <a:r>
              <a:rPr lang="en-IN" sz="2000" dirty="0" smtClean="0"/>
              <a:t> button.</a:t>
            </a:r>
          </a:p>
          <a:p>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785818"/>
          </a:xfrm>
        </p:spPr>
        <p:txBody>
          <a:bodyPr>
            <a:normAutofit/>
          </a:bodyPr>
          <a:lstStyle/>
          <a:p>
            <a:r>
              <a:rPr lang="en-IN" b="1" dirty="0" smtClean="0"/>
              <a:t>Adding Widgets</a:t>
            </a:r>
            <a:endParaRPr lang="en-IN" dirty="0"/>
          </a:p>
        </p:txBody>
      </p:sp>
      <p:sp>
        <p:nvSpPr>
          <p:cNvPr id="3" name="Content Placeholder 2"/>
          <p:cNvSpPr>
            <a:spLocks noGrp="1"/>
          </p:cNvSpPr>
          <p:nvPr>
            <p:ph idx="1"/>
          </p:nvPr>
        </p:nvSpPr>
        <p:spPr>
          <a:xfrm>
            <a:off x="457200" y="1643050"/>
            <a:ext cx="8229600" cy="4931486"/>
          </a:xfrm>
        </p:spPr>
        <p:txBody>
          <a:bodyPr>
            <a:normAutofit/>
          </a:bodyPr>
          <a:lstStyle/>
          <a:p>
            <a:r>
              <a:rPr lang="en-IN" sz="2200" dirty="0" smtClean="0"/>
              <a:t>Widgets allow you to change the layout and the content of your site simply and quickly.</a:t>
            </a:r>
          </a:p>
          <a:p>
            <a:endParaRPr lang="en-IN" sz="2200" dirty="0" smtClean="0"/>
          </a:p>
          <a:p>
            <a:r>
              <a:rPr lang="en-IN" sz="2200" b="1" dirty="0" smtClean="0"/>
              <a:t>Widgets</a:t>
            </a:r>
            <a:r>
              <a:rPr lang="en-IN" sz="2200" dirty="0" smtClean="0"/>
              <a:t> can be accessed from the dashboard, under </a:t>
            </a:r>
            <a:r>
              <a:rPr lang="en-IN" sz="2200" b="1" dirty="0" smtClean="0"/>
              <a:t>Appearance</a:t>
            </a:r>
            <a:r>
              <a:rPr lang="en-IN" sz="2200" dirty="0" smtClean="0"/>
              <a:t> section.</a:t>
            </a:r>
          </a:p>
          <a:p>
            <a:endParaRPr lang="en-IN" sz="2200" dirty="0" smtClean="0"/>
          </a:p>
          <a:p>
            <a:r>
              <a:rPr lang="en-IN" sz="2200" dirty="0" smtClean="0"/>
              <a:t>You will see a list of available widgets. On the side, you have areas where you can place your widgets. By default you should have the </a:t>
            </a:r>
            <a:r>
              <a:rPr lang="en-IN" sz="2200" b="1" dirty="0" smtClean="0"/>
              <a:t>Primary Sidebar</a:t>
            </a:r>
            <a:r>
              <a:rPr lang="en-IN" sz="2200" dirty="0" smtClean="0"/>
              <a:t>, a </a:t>
            </a:r>
            <a:r>
              <a:rPr lang="en-IN" sz="2200" b="1" dirty="0" smtClean="0"/>
              <a:t>Content Sidebar</a:t>
            </a:r>
            <a:r>
              <a:rPr lang="en-IN" sz="2200" dirty="0" smtClean="0"/>
              <a:t>, and a </a:t>
            </a:r>
            <a:r>
              <a:rPr lang="en-IN" sz="2200" b="1" dirty="0" smtClean="0"/>
              <a:t>Footer Widget Area</a:t>
            </a:r>
            <a:r>
              <a:rPr lang="en-IN" sz="2200" dirty="0" smtClean="0"/>
              <a:t>. However, the number of widgets depends on the </a:t>
            </a:r>
            <a:r>
              <a:rPr lang="en-IN" sz="2200" dirty="0" err="1" smtClean="0"/>
              <a:t>WordPress</a:t>
            </a:r>
            <a:r>
              <a:rPr lang="en-IN" sz="2200" dirty="0" smtClean="0"/>
              <a:t> theme you are using.</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14356"/>
            <a:ext cx="8229600" cy="785818"/>
          </a:xfrm>
        </p:spPr>
        <p:txBody>
          <a:bodyPr/>
          <a:lstStyle/>
          <a:p>
            <a:r>
              <a:rPr lang="en-IN" dirty="0" smtClean="0"/>
              <a:t>WORDPRESS PLUGIN</a:t>
            </a:r>
            <a:endParaRPr lang="en-IN" dirty="0"/>
          </a:p>
        </p:txBody>
      </p:sp>
      <p:sp>
        <p:nvSpPr>
          <p:cNvPr id="2" name="Content Placeholder 1"/>
          <p:cNvSpPr>
            <a:spLocks noGrp="1"/>
          </p:cNvSpPr>
          <p:nvPr>
            <p:ph idx="1"/>
          </p:nvPr>
        </p:nvSpPr>
        <p:spPr>
          <a:xfrm>
            <a:off x="428596" y="1643050"/>
            <a:ext cx="8229600" cy="4931486"/>
          </a:xfrm>
        </p:spPr>
        <p:txBody>
          <a:bodyPr>
            <a:normAutofit/>
          </a:bodyPr>
          <a:lstStyle/>
          <a:p>
            <a:r>
              <a:rPr lang="en-IN" sz="2400" dirty="0" err="1" smtClean="0"/>
              <a:t>Plugin</a:t>
            </a:r>
            <a:r>
              <a:rPr lang="en-IN" sz="2400" dirty="0" smtClean="0"/>
              <a:t> is a collection of code files that adds one or more features to your web site.</a:t>
            </a:r>
          </a:p>
          <a:p>
            <a:endParaRPr lang="en-IN" sz="2400" dirty="0" smtClean="0"/>
          </a:p>
          <a:p>
            <a:r>
              <a:rPr lang="en-IN" sz="2400" dirty="0" smtClean="0"/>
              <a:t>WordPress has a database of over 26,000 </a:t>
            </a:r>
            <a:r>
              <a:rPr lang="en-IN" sz="2400" dirty="0" err="1" smtClean="0"/>
              <a:t>plugin</a:t>
            </a:r>
            <a:endParaRPr lang="en-IN" sz="2400" dirty="0" smtClean="0"/>
          </a:p>
          <a:p>
            <a:endParaRPr lang="en-IN" sz="2400" dirty="0" smtClean="0"/>
          </a:p>
          <a:p>
            <a:r>
              <a:rPr lang="en-IN" sz="2400" dirty="0" err="1" smtClean="0"/>
              <a:t>Plugins</a:t>
            </a:r>
            <a:r>
              <a:rPr lang="en-IN" sz="2400" dirty="0" smtClean="0"/>
              <a:t> are utilities which provide additional functionality to your application.</a:t>
            </a:r>
          </a:p>
          <a:p>
            <a:endParaRPr lang="en-IN" sz="2400" dirty="0" smtClean="0"/>
          </a:p>
          <a:p>
            <a:r>
              <a:rPr lang="en-IN" sz="2400" dirty="0" smtClean="0"/>
              <a:t> To install a </a:t>
            </a:r>
            <a:r>
              <a:rPr lang="en-IN" sz="2400" dirty="0" err="1" smtClean="0"/>
              <a:t>plugin</a:t>
            </a:r>
            <a:r>
              <a:rPr lang="en-IN" sz="2400" dirty="0" smtClean="0"/>
              <a:t> you just need to put the </a:t>
            </a:r>
            <a:r>
              <a:rPr lang="en-IN" sz="2400" dirty="0" err="1" smtClean="0"/>
              <a:t>plugin</a:t>
            </a:r>
            <a:r>
              <a:rPr lang="en-IN" sz="2400" dirty="0" smtClean="0"/>
              <a:t> files into the </a:t>
            </a:r>
            <a:r>
              <a:rPr lang="en-IN" sz="2400" i="1" dirty="0" err="1" smtClean="0"/>
              <a:t>wp</a:t>
            </a:r>
            <a:r>
              <a:rPr lang="en-IN" sz="2400" i="1" dirty="0" smtClean="0"/>
              <a:t>-content/</a:t>
            </a:r>
            <a:r>
              <a:rPr lang="en-IN" sz="2400" i="1" dirty="0" err="1" smtClean="0"/>
              <a:t>plugins</a:t>
            </a:r>
            <a:r>
              <a:rPr lang="en-IN" sz="2400" dirty="0" smtClean="0"/>
              <a:t> directory. Once a </a:t>
            </a:r>
            <a:r>
              <a:rPr lang="en-IN" sz="2400" dirty="0" err="1" smtClean="0"/>
              <a:t>plugin</a:t>
            </a:r>
            <a:r>
              <a:rPr lang="en-IN" sz="2400" dirty="0" smtClean="0"/>
              <a:t> is installed, you may activate it or deactivate it from the </a:t>
            </a:r>
            <a:r>
              <a:rPr lang="en-IN" sz="2400" b="1" dirty="0" err="1" smtClean="0"/>
              <a:t>Plugins</a:t>
            </a:r>
            <a:r>
              <a:rPr lang="en-IN" sz="2400" dirty="0" smtClean="0"/>
              <a:t> menu in your WP administration.</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714356"/>
            <a:ext cx="8229600" cy="714380"/>
          </a:xfrm>
        </p:spPr>
        <p:txBody>
          <a:bodyPr>
            <a:normAutofit/>
          </a:bodyPr>
          <a:lstStyle/>
          <a:p>
            <a:r>
              <a:rPr lang="en-IN" b="1" dirty="0" smtClean="0"/>
              <a:t>Updating </a:t>
            </a:r>
            <a:r>
              <a:rPr lang="en-IN" b="1" dirty="0" err="1" smtClean="0"/>
              <a:t>WordPress</a:t>
            </a:r>
            <a:r>
              <a:rPr lang="en-IN" b="1" dirty="0" smtClean="0"/>
              <a:t> Site</a:t>
            </a:r>
            <a:endParaRPr lang="en-IN" dirty="0"/>
          </a:p>
        </p:txBody>
      </p:sp>
      <p:sp>
        <p:nvSpPr>
          <p:cNvPr id="2" name="Content Placeholder 1"/>
          <p:cNvSpPr>
            <a:spLocks noGrp="1"/>
          </p:cNvSpPr>
          <p:nvPr>
            <p:ph idx="1"/>
          </p:nvPr>
        </p:nvSpPr>
        <p:spPr>
          <a:xfrm>
            <a:off x="457200" y="1571612"/>
            <a:ext cx="8229600" cy="5002924"/>
          </a:xfrm>
        </p:spPr>
        <p:txBody>
          <a:bodyPr>
            <a:noAutofit/>
          </a:bodyPr>
          <a:lstStyle/>
          <a:p>
            <a:r>
              <a:rPr lang="en-IN" sz="2000" dirty="0" err="1" smtClean="0"/>
              <a:t>WordPress</a:t>
            </a:r>
            <a:r>
              <a:rPr lang="en-IN" sz="2000" dirty="0" smtClean="0"/>
              <a:t> handles small updates itself, so you don't have to worry about it. The larger ones will give you the option to update at your chosen time. Meanwhile you can look at the features of the update or put your site on maintenance mode.</a:t>
            </a:r>
          </a:p>
          <a:p>
            <a:endParaRPr lang="en-IN" sz="2000" dirty="0" smtClean="0"/>
          </a:p>
          <a:p>
            <a:r>
              <a:rPr lang="en-IN" sz="2000" dirty="0" smtClean="0"/>
              <a:t>There are three things you must always update on your </a:t>
            </a:r>
            <a:r>
              <a:rPr lang="en-IN" sz="2000" dirty="0" err="1" smtClean="0"/>
              <a:t>WordPress</a:t>
            </a:r>
            <a:r>
              <a:rPr lang="en-IN" sz="2000" dirty="0" smtClean="0"/>
              <a:t> site: </a:t>
            </a:r>
            <a:r>
              <a:rPr lang="en-IN" sz="2000" dirty="0" err="1" smtClean="0"/>
              <a:t>WordPress</a:t>
            </a:r>
            <a:r>
              <a:rPr lang="en-IN" sz="2000" dirty="0" smtClean="0"/>
              <a:t> itself, themes and </a:t>
            </a:r>
            <a:r>
              <a:rPr lang="en-IN" sz="2000" dirty="0" err="1" smtClean="0"/>
              <a:t>plugins</a:t>
            </a:r>
            <a:r>
              <a:rPr lang="en-IN" sz="2000" dirty="0" smtClean="0"/>
              <a:t>. You can update your site from the </a:t>
            </a:r>
            <a:r>
              <a:rPr lang="en-IN" sz="2000" b="1" dirty="0" smtClean="0"/>
              <a:t>Update</a:t>
            </a:r>
            <a:r>
              <a:rPr lang="en-IN" sz="2000" dirty="0" smtClean="0"/>
              <a:t> section in the navigation bar.</a:t>
            </a:r>
          </a:p>
          <a:p>
            <a:endParaRPr lang="en-IN" sz="2000" dirty="0" smtClean="0"/>
          </a:p>
          <a:p>
            <a:r>
              <a:rPr lang="en-IN" sz="2000" dirty="0" smtClean="0"/>
              <a:t>It is very important to keep your whole </a:t>
            </a:r>
            <a:r>
              <a:rPr lang="en-IN" sz="2000" dirty="0" err="1" smtClean="0"/>
              <a:t>WordPress</a:t>
            </a:r>
            <a:r>
              <a:rPr lang="en-IN" sz="2000" dirty="0" smtClean="0"/>
              <a:t> site up to date. That is because when a </a:t>
            </a:r>
            <a:r>
              <a:rPr lang="en-IN" sz="2000" dirty="0" err="1" smtClean="0"/>
              <a:t>plugin</a:t>
            </a:r>
            <a:r>
              <a:rPr lang="en-IN" sz="2000" dirty="0" smtClean="0"/>
              <a:t> or a theme is updated, you may get new functionalities and bug fixes. It is also a crucial part to keeping a </a:t>
            </a:r>
            <a:r>
              <a:rPr lang="en-IN" sz="2000" dirty="0" err="1" smtClean="0"/>
              <a:t>WordPress</a:t>
            </a:r>
            <a:r>
              <a:rPr lang="en-IN" sz="2000" dirty="0" smtClean="0"/>
              <a:t> website secure and fast.</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Content Placeholder 5" descr="slide_20.jpg"/>
          <p:cNvPicPr>
            <a:picLocks noChangeAspect="1"/>
          </p:cNvPicPr>
          <p:nvPr/>
        </p:nvPicPr>
        <p:blipFill>
          <a:blip r:embed="rId2"/>
          <a:stretch>
            <a:fillRect/>
          </a:stretch>
        </p:blipFill>
        <p:spPr>
          <a:xfrm>
            <a:off x="0" y="332656"/>
            <a:ext cx="9144000" cy="58052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52826" y="632982"/>
            <a:ext cx="1495238" cy="923810"/>
          </a:xfrm>
          <a:prstGeom prst="rect">
            <a:avLst/>
          </a:prstGeom>
        </p:spPr>
      </p:pic>
      <p:sp>
        <p:nvSpPr>
          <p:cNvPr id="6" name="TextBox 5"/>
          <p:cNvSpPr txBox="1"/>
          <p:nvPr/>
        </p:nvSpPr>
        <p:spPr>
          <a:xfrm>
            <a:off x="755576" y="2924944"/>
            <a:ext cx="7632848" cy="3570208"/>
          </a:xfrm>
          <a:prstGeom prst="rect">
            <a:avLst/>
          </a:prstGeom>
          <a:noFill/>
        </p:spPr>
        <p:txBody>
          <a:bodyPr wrap="square" rtlCol="0">
            <a:spAutoFit/>
          </a:bodyPr>
          <a:lstStyle/>
          <a:p>
            <a:pPr algn="ctr"/>
            <a:r>
              <a:rPr lang="en-IN" sz="3600" b="1" i="1" dirty="0">
                <a:latin typeface="Calibri" pitchFamily="34" charset="0"/>
                <a:cs typeface="Calibri" pitchFamily="34" charset="0"/>
              </a:rPr>
              <a:t>IT Software / Hardware / Networking </a:t>
            </a:r>
            <a:endParaRPr lang="en-IN" sz="3600" b="1" i="1" dirty="0" smtClean="0">
              <a:latin typeface="Calibri" pitchFamily="34" charset="0"/>
              <a:cs typeface="Calibri" pitchFamily="34" charset="0"/>
            </a:endParaRPr>
          </a:p>
          <a:p>
            <a:pPr algn="ctr"/>
            <a:r>
              <a:rPr lang="en-IN" sz="3600" b="1" i="1" dirty="0" smtClean="0">
                <a:latin typeface="Calibri" pitchFamily="34" charset="0"/>
                <a:cs typeface="Calibri" pitchFamily="34" charset="0"/>
              </a:rPr>
              <a:t>Training </a:t>
            </a:r>
            <a:r>
              <a:rPr lang="en-IN" sz="3600" b="1" i="1" dirty="0">
                <a:latin typeface="Calibri" pitchFamily="34" charset="0"/>
                <a:cs typeface="Calibri" pitchFamily="34" charset="0"/>
              </a:rPr>
              <a:t>&amp; Placement </a:t>
            </a:r>
            <a:r>
              <a:rPr lang="en-IN" sz="3600" b="1" i="1" dirty="0" smtClean="0">
                <a:latin typeface="Calibri" pitchFamily="34" charset="0"/>
                <a:cs typeface="Calibri" pitchFamily="34" charset="0"/>
              </a:rPr>
              <a:t>Services</a:t>
            </a:r>
          </a:p>
          <a:p>
            <a:pPr algn="ctr"/>
            <a:endParaRPr lang="en-US" b="1" i="1" dirty="0">
              <a:latin typeface="Calibri" pitchFamily="34" charset="0"/>
              <a:cs typeface="Calibri" pitchFamily="34" charset="0"/>
            </a:endParaRPr>
          </a:p>
          <a:p>
            <a:pPr algn="ctr"/>
            <a:r>
              <a:rPr lang="en-US" sz="3200" b="1" dirty="0" smtClean="0">
                <a:solidFill>
                  <a:srgbClr val="232DF5"/>
                </a:solidFill>
                <a:latin typeface="Calibri" pitchFamily="34" charset="0"/>
                <a:cs typeface="Calibri" pitchFamily="34" charset="0"/>
              </a:rPr>
              <a:t>For any help -</a:t>
            </a:r>
          </a:p>
          <a:p>
            <a:pPr algn="ctr"/>
            <a:r>
              <a:rPr lang="en-US" sz="3200" b="1" dirty="0" smtClean="0">
                <a:solidFill>
                  <a:srgbClr val="232DF5"/>
                </a:solidFill>
                <a:latin typeface="Calibri" pitchFamily="34" charset="0"/>
                <a:cs typeface="Calibri" pitchFamily="34" charset="0"/>
              </a:rPr>
              <a:t>Mail : help@solman.in </a:t>
            </a:r>
          </a:p>
          <a:p>
            <a:pPr algn="ctr"/>
            <a:r>
              <a:rPr lang="en-US" sz="3200" b="1" dirty="0" err="1">
                <a:solidFill>
                  <a:srgbClr val="232DF5"/>
                </a:solidFill>
                <a:latin typeface="Calibri" pitchFamily="34" charset="0"/>
                <a:cs typeface="Calibri" pitchFamily="34" charset="0"/>
              </a:rPr>
              <a:t>WhatsApp</a:t>
            </a:r>
            <a:r>
              <a:rPr lang="en-US" sz="3200" b="1" dirty="0">
                <a:solidFill>
                  <a:srgbClr val="232DF5"/>
                </a:solidFill>
                <a:latin typeface="Calibri" pitchFamily="34" charset="0"/>
                <a:cs typeface="Calibri" pitchFamily="34" charset="0"/>
              </a:rPr>
              <a:t> </a:t>
            </a:r>
            <a:r>
              <a:rPr lang="en-US" sz="3200" b="1" dirty="0" smtClean="0">
                <a:solidFill>
                  <a:srgbClr val="232DF5"/>
                </a:solidFill>
                <a:latin typeface="Calibri" pitchFamily="34" charset="0"/>
                <a:cs typeface="Calibri" pitchFamily="34" charset="0"/>
              </a:rPr>
              <a:t>: 77 44 93 7000</a:t>
            </a:r>
            <a:r>
              <a:rPr lang="en-US" sz="3600" b="1" dirty="0" smtClean="0">
                <a:solidFill>
                  <a:srgbClr val="232DF5"/>
                </a:solidFill>
                <a:latin typeface="Calibri" pitchFamily="34" charset="0"/>
                <a:cs typeface="Calibri" pitchFamily="34" charset="0"/>
              </a:rPr>
              <a:t> </a:t>
            </a:r>
          </a:p>
          <a:p>
            <a:pPr algn="ctr"/>
            <a:endParaRPr lang="en-US" b="1" dirty="0" smtClean="0">
              <a:latin typeface="Calibri" pitchFamily="34" charset="0"/>
              <a:cs typeface="Calibri" pitchFamily="34" charset="0"/>
            </a:endParaRPr>
          </a:p>
          <a:p>
            <a:pPr algn="ctr"/>
            <a:r>
              <a:rPr lang="en-US" b="1" dirty="0" smtClean="0">
                <a:latin typeface="Calibri" pitchFamily="34" charset="0"/>
                <a:cs typeface="Calibri" pitchFamily="34" charset="0"/>
              </a:rPr>
              <a:t>1</a:t>
            </a:r>
            <a:r>
              <a:rPr lang="en-US" b="1" baseline="30000" dirty="0" smtClean="0">
                <a:latin typeface="Calibri" pitchFamily="34" charset="0"/>
                <a:cs typeface="Calibri" pitchFamily="34" charset="0"/>
              </a:rPr>
              <a:t>st</a:t>
            </a:r>
            <a:r>
              <a:rPr lang="en-US" b="1" dirty="0" smtClean="0">
                <a:latin typeface="Calibri" pitchFamily="34" charset="0"/>
                <a:cs typeface="Calibri" pitchFamily="34" charset="0"/>
              </a:rPr>
              <a:t> Lane, </a:t>
            </a:r>
            <a:r>
              <a:rPr lang="en-US" b="1" dirty="0" err="1" smtClean="0">
                <a:latin typeface="Calibri" pitchFamily="34" charset="0"/>
                <a:cs typeface="Calibri" pitchFamily="34" charset="0"/>
              </a:rPr>
              <a:t>Shahupuri</a:t>
            </a:r>
            <a:r>
              <a:rPr lang="en-US" b="1" dirty="0" smtClean="0">
                <a:latin typeface="Calibri" pitchFamily="34" charset="0"/>
                <a:cs typeface="Calibri" pitchFamily="34" charset="0"/>
              </a:rPr>
              <a:t>, Kolhapur</a:t>
            </a:r>
            <a:endParaRPr lang="en-IN" sz="2800" b="1" dirty="0">
              <a:latin typeface="Calibri" pitchFamily="34" charset="0"/>
              <a:cs typeface="Calibri" pitchFamily="34" charset="0"/>
            </a:endParaRPr>
          </a:p>
        </p:txBody>
      </p:sp>
    </p:spTree>
    <p:extLst>
      <p:ext uri="{BB962C8B-B14F-4D97-AF65-F5344CB8AC3E}">
        <p14:creationId xmlns:p14="http://schemas.microsoft.com/office/powerpoint/2010/main" xmlns="" val="809297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785794"/>
            <a:ext cx="8229600" cy="796908"/>
          </a:xfrm>
        </p:spPr>
        <p:txBody>
          <a:bodyPr>
            <a:normAutofit/>
          </a:bodyPr>
          <a:lstStyle/>
          <a:p>
            <a:r>
              <a:rPr lang="en-IN" sz="3600" b="1" dirty="0" smtClean="0"/>
              <a:t>Prerequisites</a:t>
            </a:r>
            <a:endParaRPr lang="en-IN" sz="3600" b="1" dirty="0"/>
          </a:p>
        </p:txBody>
      </p:sp>
      <p:sp>
        <p:nvSpPr>
          <p:cNvPr id="2" name="Content Placeholder 1"/>
          <p:cNvSpPr>
            <a:spLocks noGrp="1"/>
          </p:cNvSpPr>
          <p:nvPr>
            <p:ph idx="1"/>
          </p:nvPr>
        </p:nvSpPr>
        <p:spPr>
          <a:xfrm>
            <a:off x="428596" y="1928802"/>
            <a:ext cx="8229600" cy="4325112"/>
          </a:xfrm>
        </p:spPr>
        <p:txBody>
          <a:bodyPr/>
          <a:lstStyle/>
          <a:p>
            <a:pPr>
              <a:lnSpc>
                <a:spcPct val="150000"/>
              </a:lnSpc>
            </a:pPr>
            <a:r>
              <a:rPr lang="en-IN" dirty="0" smtClean="0"/>
              <a:t>Laptop(computer) and Internet connection.</a:t>
            </a:r>
          </a:p>
          <a:p>
            <a:pPr>
              <a:lnSpc>
                <a:spcPct val="150000"/>
              </a:lnSpc>
            </a:pPr>
            <a:r>
              <a:rPr lang="en-IN" dirty="0" err="1" smtClean="0"/>
              <a:t>Wamp</a:t>
            </a:r>
            <a:r>
              <a:rPr lang="en-IN" dirty="0" smtClean="0"/>
              <a:t> or </a:t>
            </a:r>
            <a:r>
              <a:rPr lang="en-IN" dirty="0" err="1" smtClean="0"/>
              <a:t>xampp</a:t>
            </a:r>
            <a:r>
              <a:rPr lang="en-IN" dirty="0" smtClean="0"/>
              <a:t> server(local server).</a:t>
            </a:r>
          </a:p>
          <a:p>
            <a:pPr lvl="1">
              <a:lnSpc>
                <a:spcPct val="150000"/>
              </a:lnSpc>
            </a:pPr>
            <a:r>
              <a:rPr lang="en-IN" dirty="0" smtClean="0"/>
              <a:t>PHP version 5.2.4 or greater.</a:t>
            </a:r>
          </a:p>
          <a:p>
            <a:pPr lvl="1">
              <a:lnSpc>
                <a:spcPct val="150000"/>
              </a:lnSpc>
            </a:pPr>
            <a:r>
              <a:rPr lang="en-IN" dirty="0" smtClean="0"/>
              <a:t>My SQL version 5.0 or greater.</a:t>
            </a:r>
          </a:p>
          <a:p>
            <a:pPr>
              <a:lnSpc>
                <a:spcPct val="150000"/>
              </a:lnSpc>
            </a:pPr>
            <a:r>
              <a:rPr lang="en-IN" dirty="0" smtClean="0"/>
              <a:t>Wordpress package.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285728"/>
            <a:ext cx="8229600" cy="571504"/>
          </a:xfrm>
        </p:spPr>
        <p:txBody>
          <a:bodyPr>
            <a:normAutofit/>
          </a:bodyPr>
          <a:lstStyle/>
          <a:p>
            <a:r>
              <a:rPr lang="en-IN" sz="2800" b="1" dirty="0" smtClean="0"/>
              <a:t>What is a CMS?</a:t>
            </a:r>
            <a:endParaRPr lang="en-IN" sz="2800" b="1" dirty="0"/>
          </a:p>
        </p:txBody>
      </p:sp>
      <p:sp>
        <p:nvSpPr>
          <p:cNvPr id="2" name="Content Placeholder 1"/>
          <p:cNvSpPr>
            <a:spLocks noGrp="1"/>
          </p:cNvSpPr>
          <p:nvPr>
            <p:ph idx="1"/>
          </p:nvPr>
        </p:nvSpPr>
        <p:spPr>
          <a:xfrm>
            <a:off x="0" y="928670"/>
            <a:ext cx="8686800" cy="5929330"/>
          </a:xfrm>
        </p:spPr>
        <p:txBody>
          <a:bodyPr>
            <a:noAutofit/>
          </a:bodyPr>
          <a:lstStyle/>
          <a:p>
            <a:r>
              <a:rPr lang="en-IN" sz="1800" dirty="0" smtClean="0">
                <a:latin typeface="Verdana" pitchFamily="34" charset="0"/>
                <a:ea typeface="Verdana" pitchFamily="34" charset="0"/>
                <a:cs typeface="Verdana" pitchFamily="34" charset="0"/>
              </a:rPr>
              <a:t>A content management system or CMS for short is an application with the ability to create, modify and publish digital content. </a:t>
            </a:r>
          </a:p>
          <a:p>
            <a:endParaRPr lang="en-IN" sz="1600" b="1" dirty="0" smtClean="0">
              <a:latin typeface="Verdana" pitchFamily="34" charset="0"/>
              <a:ea typeface="Verdana" pitchFamily="34" charset="0"/>
              <a:cs typeface="Verdana" pitchFamily="34" charset="0"/>
            </a:endParaRPr>
          </a:p>
          <a:p>
            <a:r>
              <a:rPr lang="en-IN" sz="1600" b="1" dirty="0" smtClean="0">
                <a:latin typeface="Verdana" pitchFamily="34" charset="0"/>
                <a:ea typeface="Verdana" pitchFamily="34" charset="0"/>
                <a:cs typeface="Verdana" pitchFamily="34" charset="0"/>
              </a:rPr>
              <a:t>A content management system consists of two major components:</a:t>
            </a:r>
          </a:p>
          <a:p>
            <a:pPr lvl="1"/>
            <a:r>
              <a:rPr lang="en-IN" sz="1600" dirty="0" smtClean="0">
                <a:solidFill>
                  <a:schemeClr val="tx1"/>
                </a:solidFill>
                <a:latin typeface="Verdana" pitchFamily="34" charset="0"/>
                <a:ea typeface="Verdana" pitchFamily="34" charset="0"/>
                <a:cs typeface="Verdana" pitchFamily="34" charset="0"/>
              </a:rPr>
              <a:t>A </a:t>
            </a:r>
            <a:r>
              <a:rPr lang="en-IN" sz="1600" b="1" dirty="0" smtClean="0">
                <a:solidFill>
                  <a:schemeClr val="tx1"/>
                </a:solidFill>
                <a:latin typeface="Verdana" pitchFamily="34" charset="0"/>
                <a:ea typeface="Verdana" pitchFamily="34" charset="0"/>
                <a:cs typeface="Verdana" pitchFamily="34" charset="0"/>
              </a:rPr>
              <a:t>content management application (CMA). </a:t>
            </a:r>
            <a:r>
              <a:rPr lang="en-IN" sz="1600" dirty="0" smtClean="0">
                <a:solidFill>
                  <a:schemeClr val="tx1"/>
                </a:solidFill>
                <a:latin typeface="Verdana" pitchFamily="34" charset="0"/>
                <a:ea typeface="Verdana" pitchFamily="34" charset="0"/>
                <a:cs typeface="Verdana" pitchFamily="34" charset="0"/>
              </a:rPr>
              <a:t>The CMA can be referred to as the graphical user interface (GUI) that lets a user create, modify, remove and publish content without ever needing to have knowledge of HTML or other programming languages.</a:t>
            </a:r>
          </a:p>
          <a:p>
            <a:pPr lvl="1"/>
            <a:r>
              <a:rPr lang="en-IN" sz="1600" dirty="0" smtClean="0">
                <a:solidFill>
                  <a:schemeClr val="tx1"/>
                </a:solidFill>
                <a:latin typeface="Verdana" pitchFamily="34" charset="0"/>
                <a:ea typeface="Verdana" pitchFamily="34" charset="0"/>
                <a:cs typeface="Verdana" pitchFamily="34" charset="0"/>
              </a:rPr>
              <a:t>A </a:t>
            </a:r>
            <a:r>
              <a:rPr lang="en-IN" sz="1600" b="1" dirty="0" smtClean="0">
                <a:solidFill>
                  <a:schemeClr val="tx1"/>
                </a:solidFill>
                <a:latin typeface="Verdana" pitchFamily="34" charset="0"/>
                <a:ea typeface="Verdana" pitchFamily="34" charset="0"/>
                <a:cs typeface="Verdana" pitchFamily="34" charset="0"/>
              </a:rPr>
              <a:t>content delivery application (CDA)</a:t>
            </a:r>
            <a:r>
              <a:rPr lang="en-IN" sz="1600" dirty="0" smtClean="0">
                <a:solidFill>
                  <a:schemeClr val="tx1"/>
                </a:solidFill>
                <a:latin typeface="Verdana" pitchFamily="34" charset="0"/>
                <a:ea typeface="Verdana" pitchFamily="34" charset="0"/>
                <a:cs typeface="Verdana" pitchFamily="34" charset="0"/>
              </a:rPr>
              <a:t>. The CDA is responsible for the back-end services that manage and deliver content after it is in the CMA.</a:t>
            </a:r>
          </a:p>
          <a:p>
            <a:pPr lvl="1"/>
            <a:endParaRPr lang="en-IN" sz="1600" dirty="0" smtClean="0">
              <a:solidFill>
                <a:schemeClr val="tx1"/>
              </a:solidFill>
              <a:latin typeface="Verdana" pitchFamily="34" charset="0"/>
              <a:ea typeface="Verdana" pitchFamily="34" charset="0"/>
              <a:cs typeface="Verdana" pitchFamily="34" charset="0"/>
            </a:endParaRPr>
          </a:p>
          <a:p>
            <a:r>
              <a:rPr lang="en-IN" sz="1600" b="1" dirty="0" smtClean="0">
                <a:latin typeface="Verdana" pitchFamily="34" charset="0"/>
                <a:ea typeface="Verdana" pitchFamily="34" charset="0"/>
                <a:cs typeface="Verdana" pitchFamily="34" charset="0"/>
              </a:rPr>
              <a:t>Other features worth mentioning are:</a:t>
            </a:r>
          </a:p>
          <a:p>
            <a:pPr lvl="1"/>
            <a:r>
              <a:rPr lang="en-IN" sz="1600" dirty="0" smtClean="0">
                <a:solidFill>
                  <a:schemeClr val="tx1"/>
                </a:solidFill>
                <a:latin typeface="Verdana" pitchFamily="34" charset="0"/>
                <a:ea typeface="Verdana" pitchFamily="34" charset="0"/>
                <a:cs typeface="Verdana" pitchFamily="34" charset="0"/>
              </a:rPr>
              <a:t>SEO-friendly URLs</a:t>
            </a:r>
          </a:p>
          <a:p>
            <a:pPr lvl="1"/>
            <a:r>
              <a:rPr lang="en-IN" sz="1600" dirty="0" smtClean="0">
                <a:solidFill>
                  <a:schemeClr val="tx1"/>
                </a:solidFill>
                <a:latin typeface="Verdana" pitchFamily="34" charset="0"/>
                <a:ea typeface="Verdana" pitchFamily="34" charset="0"/>
                <a:cs typeface="Verdana" pitchFamily="34" charset="0"/>
              </a:rPr>
              <a:t>Online support and communities</a:t>
            </a:r>
          </a:p>
          <a:p>
            <a:pPr lvl="1"/>
            <a:r>
              <a:rPr lang="en-IN" sz="1600" dirty="0" smtClean="0">
                <a:solidFill>
                  <a:schemeClr val="tx1"/>
                </a:solidFill>
                <a:latin typeface="Verdana" pitchFamily="34" charset="0"/>
                <a:ea typeface="Verdana" pitchFamily="34" charset="0"/>
                <a:cs typeface="Verdana" pitchFamily="34" charset="0"/>
              </a:rPr>
              <a:t>User/group functions</a:t>
            </a:r>
          </a:p>
          <a:p>
            <a:pPr lvl="1"/>
            <a:r>
              <a:rPr lang="en-IN" sz="1600" dirty="0" smtClean="0">
                <a:solidFill>
                  <a:schemeClr val="tx1"/>
                </a:solidFill>
                <a:latin typeface="Verdana" pitchFamily="34" charset="0"/>
                <a:ea typeface="Verdana" pitchFamily="34" charset="0"/>
                <a:cs typeface="Verdana" pitchFamily="34" charset="0"/>
              </a:rPr>
              <a:t>Various templates and designs</a:t>
            </a:r>
          </a:p>
          <a:p>
            <a:pPr lvl="1"/>
            <a:r>
              <a:rPr lang="en-IN" sz="1600" dirty="0" smtClean="0">
                <a:solidFill>
                  <a:schemeClr val="tx1"/>
                </a:solidFill>
                <a:latin typeface="Verdana" pitchFamily="34" charset="0"/>
                <a:ea typeface="Verdana" pitchFamily="34" charset="0"/>
                <a:cs typeface="Verdana" pitchFamily="34" charset="0"/>
              </a:rPr>
              <a:t>Installation wizards and upgrades/updates</a:t>
            </a:r>
          </a:p>
          <a:p>
            <a:pPr lvl="1"/>
            <a:endParaRPr lang="en-IN" sz="1600" dirty="0" smtClean="0">
              <a:latin typeface="Verdana" pitchFamily="34" charset="0"/>
              <a:ea typeface="Verdana" pitchFamily="34" charset="0"/>
              <a:cs typeface="Verdana" pitchFamily="34" charset="0"/>
            </a:endParaRPr>
          </a:p>
          <a:p>
            <a:r>
              <a:rPr lang="en-IN" sz="1600" b="1" dirty="0" smtClean="0">
                <a:latin typeface="Verdana" pitchFamily="34" charset="0"/>
                <a:ea typeface="Verdana" pitchFamily="34" charset="0"/>
                <a:cs typeface="Verdana" pitchFamily="34" charset="0"/>
              </a:rPr>
              <a:t>The three most popular content management systems in</a:t>
            </a:r>
          </a:p>
          <a:p>
            <a:pPr marL="109728" indent="0">
              <a:buNone/>
            </a:pPr>
            <a:r>
              <a:rPr lang="en-IN" sz="1600" b="1" dirty="0">
                <a:latin typeface="Verdana" pitchFamily="34" charset="0"/>
                <a:ea typeface="Verdana" pitchFamily="34" charset="0"/>
                <a:cs typeface="Verdana" pitchFamily="34" charset="0"/>
              </a:rPr>
              <a:t> </a:t>
            </a:r>
            <a:r>
              <a:rPr lang="en-IN" sz="1600" b="1" dirty="0" smtClean="0">
                <a:latin typeface="Verdana" pitchFamily="34" charset="0"/>
                <a:ea typeface="Verdana" pitchFamily="34" charset="0"/>
                <a:cs typeface="Verdana" pitchFamily="34" charset="0"/>
              </a:rPr>
              <a:t>   the world are WordPress, </a:t>
            </a:r>
            <a:r>
              <a:rPr lang="en-IN" sz="1600" b="1" dirty="0" err="1" smtClean="0">
                <a:latin typeface="Verdana" pitchFamily="34" charset="0"/>
                <a:ea typeface="Verdana" pitchFamily="34" charset="0"/>
                <a:cs typeface="Verdana" pitchFamily="34" charset="0"/>
              </a:rPr>
              <a:t>Joomla</a:t>
            </a:r>
            <a:r>
              <a:rPr lang="en-IN" sz="1600" b="1" dirty="0" smtClean="0">
                <a:latin typeface="Verdana" pitchFamily="34" charset="0"/>
                <a:ea typeface="Verdana" pitchFamily="34" charset="0"/>
                <a:cs typeface="Verdana" pitchFamily="34" charset="0"/>
              </a:rPr>
              <a:t>, and Drupal.</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53226" y="5661248"/>
            <a:ext cx="1495238" cy="9238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00034" y="571480"/>
            <a:ext cx="7972452" cy="796908"/>
          </a:xfrm>
        </p:spPr>
        <p:txBody>
          <a:bodyPr>
            <a:normAutofit/>
          </a:bodyPr>
          <a:lstStyle/>
          <a:p>
            <a:r>
              <a:rPr lang="en-IN" sz="3200" b="1" dirty="0" smtClean="0"/>
              <a:t>What is WordPress? </a:t>
            </a:r>
            <a:endParaRPr lang="en-IN" sz="3200" b="1" dirty="0"/>
          </a:p>
        </p:txBody>
      </p:sp>
      <p:sp>
        <p:nvSpPr>
          <p:cNvPr id="2" name="Content Placeholder 1"/>
          <p:cNvSpPr>
            <a:spLocks noGrp="1"/>
          </p:cNvSpPr>
          <p:nvPr>
            <p:ph idx="1"/>
          </p:nvPr>
        </p:nvSpPr>
        <p:spPr>
          <a:xfrm>
            <a:off x="500034" y="1428736"/>
            <a:ext cx="8229600" cy="4811715"/>
          </a:xfrm>
        </p:spPr>
        <p:txBody>
          <a:bodyPr>
            <a:noAutofit/>
          </a:bodyPr>
          <a:lstStyle/>
          <a:p>
            <a:pPr>
              <a:lnSpc>
                <a:spcPct val="150000"/>
              </a:lnSpc>
            </a:pPr>
            <a:r>
              <a:rPr lang="en-IN" sz="2000" b="1" dirty="0" smtClean="0"/>
              <a:t>WordPress: </a:t>
            </a:r>
          </a:p>
          <a:p>
            <a:pPr lvl="1">
              <a:lnSpc>
                <a:spcPct val="150000"/>
              </a:lnSpc>
            </a:pPr>
            <a:r>
              <a:rPr lang="en-IN" sz="2000" dirty="0" smtClean="0"/>
              <a:t>Is a dynamic content management system. (CMS) A tool to help you build a website. </a:t>
            </a:r>
          </a:p>
          <a:p>
            <a:pPr lvl="2">
              <a:lnSpc>
                <a:spcPct val="150000"/>
              </a:lnSpc>
            </a:pPr>
            <a:r>
              <a:rPr lang="en-IN" sz="1800" dirty="0" smtClean="0"/>
              <a:t>Like Microsoft Word, Open Office or Pages help you create documents. </a:t>
            </a:r>
          </a:p>
          <a:p>
            <a:pPr>
              <a:lnSpc>
                <a:spcPct val="150000"/>
              </a:lnSpc>
            </a:pPr>
            <a:r>
              <a:rPr lang="en-IN" sz="2000" dirty="0" smtClean="0"/>
              <a:t>Creates web pages (HTML) dynamically </a:t>
            </a:r>
          </a:p>
          <a:p>
            <a:pPr>
              <a:lnSpc>
                <a:spcPct val="150000"/>
              </a:lnSpc>
            </a:pPr>
            <a:r>
              <a:rPr lang="en-IN" sz="2000" dirty="0" smtClean="0"/>
              <a:t>For basic usage it requires minimal knowledge of web programming or </a:t>
            </a:r>
            <a:r>
              <a:rPr lang="en-IN" sz="2000" dirty="0" err="1" smtClean="0"/>
              <a:t>markup</a:t>
            </a:r>
            <a:r>
              <a:rPr lang="en-IN" sz="2000" dirty="0" smtClean="0"/>
              <a:t> languages (HTML, PHP, JavaScript etc.). </a:t>
            </a:r>
          </a:p>
          <a:p>
            <a:pPr>
              <a:lnSpc>
                <a:spcPct val="150000"/>
              </a:lnSpc>
            </a:pPr>
            <a:r>
              <a:rPr lang="en-IN" sz="2000" dirty="0" smtClean="0"/>
              <a:t>Allows users to create website content easily </a:t>
            </a:r>
          </a:p>
          <a:p>
            <a:pPr lvl="1">
              <a:lnSpc>
                <a:spcPct val="150000"/>
              </a:lnSpc>
            </a:pPr>
            <a:r>
              <a:rPr lang="en-IN" sz="1800" dirty="0" smtClean="0"/>
              <a:t>WYSIWYG editor.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1472" y="428604"/>
            <a:ext cx="7872410" cy="654032"/>
          </a:xfrm>
        </p:spPr>
        <p:txBody>
          <a:bodyPr>
            <a:normAutofit/>
          </a:bodyPr>
          <a:lstStyle/>
          <a:p>
            <a:r>
              <a:rPr lang="en-IN" sz="3200" b="1" dirty="0" smtClean="0"/>
              <a:t>WordPress is WYSIWYG </a:t>
            </a:r>
            <a:endParaRPr lang="en-IN" sz="3200" b="1" dirty="0"/>
          </a:p>
        </p:txBody>
      </p:sp>
      <p:sp>
        <p:nvSpPr>
          <p:cNvPr id="2" name="Content Placeholder 1"/>
          <p:cNvSpPr>
            <a:spLocks noGrp="1"/>
          </p:cNvSpPr>
          <p:nvPr>
            <p:ph idx="1"/>
          </p:nvPr>
        </p:nvSpPr>
        <p:spPr>
          <a:xfrm>
            <a:off x="357158" y="1142984"/>
            <a:ext cx="8286808" cy="1000131"/>
          </a:xfrm>
        </p:spPr>
        <p:txBody>
          <a:bodyPr>
            <a:noAutofit/>
          </a:bodyPr>
          <a:lstStyle/>
          <a:p>
            <a:r>
              <a:rPr lang="en-IN" sz="2000" dirty="0" smtClean="0"/>
              <a:t>Looks similar to a lot of word processing applications. </a:t>
            </a:r>
          </a:p>
          <a:p>
            <a:pPr lvl="1"/>
            <a:r>
              <a:rPr lang="en-IN" sz="1800" dirty="0" smtClean="0"/>
              <a:t>This image shows the WordPress post editor with an extended editor </a:t>
            </a:r>
            <a:r>
              <a:rPr lang="en-IN" sz="1800" dirty="0" err="1" smtClean="0"/>
              <a:t>plugin</a:t>
            </a:r>
            <a:r>
              <a:rPr lang="en-IN" sz="1800" dirty="0" smtClean="0"/>
              <a:t> added (</a:t>
            </a:r>
            <a:r>
              <a:rPr lang="en-IN" sz="1800" dirty="0" err="1" smtClean="0"/>
              <a:t>TinyMCE</a:t>
            </a:r>
            <a:r>
              <a:rPr lang="en-IN" sz="1800" dirty="0" smtClean="0"/>
              <a:t> Advanced) </a:t>
            </a:r>
          </a:p>
        </p:txBody>
      </p:sp>
      <p:pic>
        <p:nvPicPr>
          <p:cNvPr id="7171" name="Picture 3"/>
          <p:cNvPicPr>
            <a:picLocks noChangeAspect="1" noChangeArrowheads="1"/>
          </p:cNvPicPr>
          <p:nvPr/>
        </p:nvPicPr>
        <p:blipFill>
          <a:blip r:embed="rId2"/>
          <a:srcRect/>
          <a:stretch>
            <a:fillRect/>
          </a:stretch>
        </p:blipFill>
        <p:spPr bwMode="auto">
          <a:xfrm>
            <a:off x="214282" y="2214554"/>
            <a:ext cx="8786874" cy="4362192"/>
          </a:xfrm>
          <a:prstGeom prst="rect">
            <a:avLst/>
          </a:prstGeom>
          <a:noFill/>
          <a:ln w="9525">
            <a:noFill/>
            <a:miter lim="800000"/>
            <a:headEnd/>
            <a:tailEnd/>
          </a:ln>
          <a:effectLst/>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785794"/>
            <a:ext cx="7829576" cy="439718"/>
          </a:xfrm>
        </p:spPr>
        <p:txBody>
          <a:bodyPr>
            <a:noAutofit/>
          </a:bodyPr>
          <a:lstStyle/>
          <a:p>
            <a:r>
              <a:rPr lang="en-IN" sz="2800" b="1" dirty="0" smtClean="0"/>
              <a:t>What is WordPress continued… </a:t>
            </a:r>
            <a:endParaRPr lang="en-IN" sz="2800" b="1" dirty="0"/>
          </a:p>
        </p:txBody>
      </p:sp>
      <p:sp>
        <p:nvSpPr>
          <p:cNvPr id="2" name="Content Placeholder 1"/>
          <p:cNvSpPr>
            <a:spLocks noGrp="1"/>
          </p:cNvSpPr>
          <p:nvPr>
            <p:ph idx="1"/>
          </p:nvPr>
        </p:nvSpPr>
        <p:spPr>
          <a:xfrm>
            <a:off x="428596" y="1785926"/>
            <a:ext cx="8229600" cy="4643470"/>
          </a:xfrm>
        </p:spPr>
        <p:txBody>
          <a:bodyPr>
            <a:normAutofit lnSpcReduction="10000"/>
          </a:bodyPr>
          <a:lstStyle/>
          <a:p>
            <a:pPr>
              <a:buNone/>
            </a:pPr>
            <a:r>
              <a:rPr lang="en-IN" sz="2000" b="1" dirty="0" smtClean="0"/>
              <a:t>WordPress</a:t>
            </a:r>
            <a:r>
              <a:rPr lang="en-IN" sz="2000" dirty="0" smtClean="0"/>
              <a:t>: </a:t>
            </a:r>
          </a:p>
          <a:p>
            <a:pPr>
              <a:buNone/>
            </a:pPr>
            <a:endParaRPr lang="en-IN" sz="2000" dirty="0" smtClean="0"/>
          </a:p>
          <a:p>
            <a:r>
              <a:rPr lang="en-IN" sz="2000" dirty="0" smtClean="0"/>
              <a:t>The first version of WordPress was released May 27, 2003 </a:t>
            </a:r>
          </a:p>
          <a:p>
            <a:endParaRPr lang="en-IN" sz="2000" dirty="0" smtClean="0"/>
          </a:p>
          <a:p>
            <a:r>
              <a:rPr lang="en-IN" sz="2000" dirty="0" smtClean="0"/>
              <a:t>Matt </a:t>
            </a:r>
            <a:r>
              <a:rPr lang="en-IN" sz="2000" dirty="0" err="1" smtClean="0"/>
              <a:t>Mullenweg</a:t>
            </a:r>
            <a:r>
              <a:rPr lang="en-IN" sz="2000" dirty="0" smtClean="0"/>
              <a:t> and Mike Little co-founded WordPress.</a:t>
            </a:r>
          </a:p>
          <a:p>
            <a:endParaRPr lang="en-IN" sz="2000" dirty="0" smtClean="0"/>
          </a:p>
          <a:p>
            <a:r>
              <a:rPr lang="en-IN" sz="2000" dirty="0" smtClean="0"/>
              <a:t>Is currently the most popular CMS in use on the Internet. </a:t>
            </a:r>
          </a:p>
          <a:p>
            <a:pPr lvl="1"/>
            <a:r>
              <a:rPr lang="en-IN" sz="2000" dirty="0" smtClean="0"/>
              <a:t>Runs millions of websites. </a:t>
            </a:r>
          </a:p>
          <a:p>
            <a:pPr lvl="1"/>
            <a:r>
              <a:rPr lang="en-IN" sz="2000" dirty="0" smtClean="0"/>
              <a:t>Stats suggest WordPress sites represent as much as 25% of the worlds websites. </a:t>
            </a:r>
          </a:p>
          <a:p>
            <a:pPr lvl="1"/>
            <a:endParaRPr lang="en-IN" sz="2000" dirty="0" smtClean="0"/>
          </a:p>
          <a:p>
            <a:r>
              <a:rPr lang="en-IN" sz="2000" dirty="0" smtClean="0"/>
              <a:t>Needs a web server with PHP and MySQL to run. </a:t>
            </a:r>
          </a:p>
          <a:p>
            <a:pPr lvl="1"/>
            <a:r>
              <a:rPr lang="en-IN" sz="2000" dirty="0" smtClean="0"/>
              <a:t>Hosting service for public sites. </a:t>
            </a:r>
          </a:p>
          <a:p>
            <a:pPr lvl="1"/>
            <a:r>
              <a:rPr lang="en-IN" sz="2000" dirty="0" smtClean="0"/>
              <a:t>Local server to run it on your pc/laptop. </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8596" y="785794"/>
            <a:ext cx="8229600" cy="1066800"/>
          </a:xfrm>
        </p:spPr>
        <p:txBody>
          <a:bodyPr>
            <a:normAutofit/>
          </a:bodyPr>
          <a:lstStyle/>
          <a:p>
            <a:r>
              <a:rPr lang="en-IN" sz="3200" b="1" dirty="0" smtClean="0"/>
              <a:t>WORDPRESS - Is it really free? </a:t>
            </a:r>
            <a:endParaRPr lang="en-IN" sz="3200" b="1" dirty="0"/>
          </a:p>
        </p:txBody>
      </p:sp>
      <p:sp>
        <p:nvSpPr>
          <p:cNvPr id="2" name="Content Placeholder 1"/>
          <p:cNvSpPr>
            <a:spLocks noGrp="1"/>
          </p:cNvSpPr>
          <p:nvPr>
            <p:ph idx="1"/>
          </p:nvPr>
        </p:nvSpPr>
        <p:spPr>
          <a:xfrm>
            <a:off x="357158" y="1785926"/>
            <a:ext cx="8358246" cy="4857784"/>
          </a:xfrm>
        </p:spPr>
        <p:txBody>
          <a:bodyPr>
            <a:noAutofit/>
          </a:bodyPr>
          <a:lstStyle/>
          <a:p>
            <a:pPr>
              <a:buNone/>
            </a:pPr>
            <a:r>
              <a:rPr lang="en-IN" sz="2400" dirty="0" smtClean="0"/>
              <a:t>WordPress is free: </a:t>
            </a:r>
          </a:p>
          <a:p>
            <a:r>
              <a:rPr lang="en-IN" sz="2400" dirty="0" smtClean="0"/>
              <a:t>The core WordPress software is free: </a:t>
            </a:r>
          </a:p>
          <a:p>
            <a:pPr lvl="1"/>
            <a:r>
              <a:rPr lang="en-IN" sz="2400" dirty="0" smtClean="0"/>
              <a:t>As in open source. </a:t>
            </a:r>
          </a:p>
          <a:p>
            <a:pPr lvl="2"/>
            <a:r>
              <a:rPr lang="en-IN" dirty="0" smtClean="0"/>
              <a:t>Freedom to use it as you want, even to change it. </a:t>
            </a:r>
          </a:p>
          <a:p>
            <a:pPr lvl="1"/>
            <a:r>
              <a:rPr lang="en-IN" sz="2000" dirty="0" smtClean="0"/>
              <a:t>As in $$$. </a:t>
            </a:r>
          </a:p>
          <a:p>
            <a:endParaRPr lang="en-IN" sz="2400" dirty="0" smtClean="0"/>
          </a:p>
          <a:p>
            <a:r>
              <a:rPr lang="en-IN" sz="2400" dirty="0" smtClean="0"/>
              <a:t>But that does not necessarily mean a free website.</a:t>
            </a:r>
          </a:p>
          <a:p>
            <a:pPr lvl="1"/>
            <a:r>
              <a:rPr lang="en-IN" sz="2400" dirty="0" smtClean="0"/>
              <a:t>Possible expenses: </a:t>
            </a:r>
          </a:p>
          <a:p>
            <a:pPr lvl="2"/>
            <a:r>
              <a:rPr lang="en-IN" dirty="0" smtClean="0"/>
              <a:t>Domain names. </a:t>
            </a:r>
          </a:p>
          <a:p>
            <a:pPr lvl="2"/>
            <a:r>
              <a:rPr lang="en-IN" dirty="0" smtClean="0"/>
              <a:t>Hosting. </a:t>
            </a:r>
          </a:p>
          <a:p>
            <a:pPr lvl="2"/>
            <a:r>
              <a:rPr lang="en-IN" dirty="0" err="1" smtClean="0"/>
              <a:t>Plugins</a:t>
            </a:r>
            <a:r>
              <a:rPr lang="en-IN" dirty="0" smtClean="0"/>
              <a:t>. </a:t>
            </a:r>
          </a:p>
          <a:p>
            <a:pPr lvl="2"/>
            <a:r>
              <a:rPr lang="en-IN" dirty="0" smtClean="0"/>
              <a:t>Themes.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7158" y="571480"/>
            <a:ext cx="8186766" cy="654032"/>
          </a:xfrm>
        </p:spPr>
        <p:txBody>
          <a:bodyPr>
            <a:normAutofit/>
          </a:bodyPr>
          <a:lstStyle/>
          <a:p>
            <a:r>
              <a:rPr lang="en-IN" sz="3200" dirty="0" smtClean="0"/>
              <a:t>WordPress versions </a:t>
            </a:r>
            <a:endParaRPr lang="en-IN" sz="3200" dirty="0"/>
          </a:p>
        </p:txBody>
      </p:sp>
      <p:sp>
        <p:nvSpPr>
          <p:cNvPr id="2" name="Content Placeholder 1"/>
          <p:cNvSpPr>
            <a:spLocks noGrp="1"/>
          </p:cNvSpPr>
          <p:nvPr>
            <p:ph idx="1"/>
          </p:nvPr>
        </p:nvSpPr>
        <p:spPr>
          <a:xfrm>
            <a:off x="285720" y="1500174"/>
            <a:ext cx="8229600" cy="5007183"/>
          </a:xfrm>
        </p:spPr>
        <p:txBody>
          <a:bodyPr>
            <a:noAutofit/>
          </a:bodyPr>
          <a:lstStyle/>
          <a:p>
            <a:pPr marL="907542" lvl="1" indent="-514350"/>
            <a:r>
              <a:rPr lang="en-IN" sz="2800" b="1" dirty="0" smtClean="0">
                <a:solidFill>
                  <a:schemeClr val="tx1"/>
                </a:solidFill>
              </a:rPr>
              <a:t>WordPress.com </a:t>
            </a:r>
          </a:p>
          <a:p>
            <a:pPr marL="907542" lvl="1" indent="-514350">
              <a:buNone/>
            </a:pPr>
            <a:r>
              <a:rPr lang="en-IN" sz="2400" dirty="0" smtClean="0">
                <a:solidFill>
                  <a:schemeClr val="tx1"/>
                </a:solidFill>
              </a:rPr>
              <a:t>	  1. 	Often referred to as “.com” WordPress. </a:t>
            </a:r>
          </a:p>
          <a:p>
            <a:pPr marL="907542" lvl="1" indent="-514350">
              <a:buNone/>
            </a:pPr>
            <a:r>
              <a:rPr lang="en-IN" sz="2400" dirty="0" smtClean="0">
                <a:solidFill>
                  <a:schemeClr val="tx1"/>
                </a:solidFill>
              </a:rPr>
              <a:t>	</a:t>
            </a:r>
            <a:r>
              <a:rPr lang="en-IN" sz="2000" dirty="0" smtClean="0">
                <a:solidFill>
                  <a:schemeClr val="tx1"/>
                </a:solidFill>
              </a:rPr>
              <a:t>Note: This not at all related to using or not using “.com” domains for your website.</a:t>
            </a:r>
            <a:endParaRPr lang="en-IN" sz="2400" dirty="0" smtClean="0">
              <a:solidFill>
                <a:schemeClr val="tx1"/>
              </a:solidFill>
            </a:endParaRPr>
          </a:p>
          <a:p>
            <a:pPr marL="907542" lvl="1" indent="-514350">
              <a:buNone/>
            </a:pPr>
            <a:endParaRPr lang="en-IN" sz="2400" dirty="0" smtClean="0"/>
          </a:p>
          <a:p>
            <a:pPr marL="907542" lvl="1" indent="-514350"/>
            <a:r>
              <a:rPr lang="en-IN" sz="2800" b="1" dirty="0" smtClean="0">
                <a:solidFill>
                  <a:schemeClr val="tx1"/>
                </a:solidFill>
              </a:rPr>
              <a:t>WordPress.org </a:t>
            </a:r>
          </a:p>
          <a:p>
            <a:pPr marL="1145286" lvl="2" indent="-514350">
              <a:buNone/>
            </a:pPr>
            <a:r>
              <a:rPr lang="en-IN" dirty="0" smtClean="0">
                <a:solidFill>
                  <a:schemeClr val="tx1"/>
                </a:solidFill>
              </a:rPr>
              <a:t>	2. 	Regular </a:t>
            </a:r>
          </a:p>
          <a:p>
            <a:pPr marL="1145286" lvl="2" indent="-514350">
              <a:buNone/>
            </a:pPr>
            <a:r>
              <a:rPr lang="en-IN" dirty="0" smtClean="0">
                <a:solidFill>
                  <a:schemeClr val="tx1"/>
                </a:solidFill>
              </a:rPr>
              <a:t>	3. 	Network or Multisite </a:t>
            </a:r>
          </a:p>
          <a:p>
            <a:pPr marL="1145286" lvl="2" indent="-514350">
              <a:buNone/>
            </a:pPr>
            <a:endParaRPr lang="en-IN" dirty="0" smtClean="0"/>
          </a:p>
          <a:p>
            <a:pPr>
              <a:buNone/>
            </a:pPr>
            <a:r>
              <a:rPr lang="en-IN" sz="2400" dirty="0" smtClean="0"/>
              <a:t>We need to be aware of which one we are talking about, reading about or using, there are some differences. </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6296" y="692696"/>
            <a:ext cx="1495238" cy="92381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439</TotalTime>
  <Words>1177</Words>
  <Application>Microsoft Office PowerPoint</Application>
  <PresentationFormat>On-screen Show (4:3)</PresentationFormat>
  <Paragraphs>200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Urban</vt:lpstr>
      <vt:lpstr>Slide 1</vt:lpstr>
      <vt:lpstr>Overview</vt:lpstr>
      <vt:lpstr>Prerequisites</vt:lpstr>
      <vt:lpstr>What is a CMS?</vt:lpstr>
      <vt:lpstr>What is WordPress? </vt:lpstr>
      <vt:lpstr>WordPress is WYSIWYG </vt:lpstr>
      <vt:lpstr>What is WordPress continued… </vt:lpstr>
      <vt:lpstr>WORDPRESS - Is it really free? </vt:lpstr>
      <vt:lpstr>WordPress versions </vt:lpstr>
      <vt:lpstr>1. WordPress.com </vt:lpstr>
      <vt:lpstr>2. WordPress.org </vt:lpstr>
      <vt:lpstr>3. WordPress.org networks or multisite </vt:lpstr>
      <vt:lpstr>WORDPRESS –SETUP(CONFIGURATION) STEPS</vt:lpstr>
      <vt:lpstr>READY FOR CREATE a SITE</vt:lpstr>
      <vt:lpstr>Slide 15</vt:lpstr>
      <vt:lpstr>Slide 16</vt:lpstr>
      <vt:lpstr>Slide 17</vt:lpstr>
      <vt:lpstr>STEP 8: Visit your site</vt:lpstr>
      <vt:lpstr>WordPress front-end  WordPress has 2 interfaces for users: the front-end </vt:lpstr>
      <vt:lpstr>WordPress back-end, admin or “dashboard” </vt:lpstr>
      <vt:lpstr>Posts and pages </vt:lpstr>
      <vt:lpstr>WordPress - Media Library</vt:lpstr>
      <vt:lpstr>WORDPRESS THEME</vt:lpstr>
      <vt:lpstr>Menus </vt:lpstr>
      <vt:lpstr>Adding Widgets</vt:lpstr>
      <vt:lpstr>WORDPRESS PLUGIN</vt:lpstr>
      <vt:lpstr>Updating WordPress Site</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Wordpress</dc:title>
  <dc:creator>Admin</dc:creator>
  <cp:lastModifiedBy>varad</cp:lastModifiedBy>
  <cp:revision>79</cp:revision>
  <dcterms:created xsi:type="dcterms:W3CDTF">2018-08-10T06:41:18Z</dcterms:created>
  <dcterms:modified xsi:type="dcterms:W3CDTF">2018-09-11T08:33:59Z</dcterms:modified>
</cp:coreProperties>
</file>