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64" r:id="rId19"/>
    <p:sldId id="285" r:id="rId20"/>
    <p:sldId id="267" r:id="rId21"/>
    <p:sldId id="268" r:id="rId22"/>
    <p:sldId id="269" r:id="rId23"/>
    <p:sldId id="270" r:id="rId24"/>
    <p:sldId id="272" r:id="rId25"/>
    <p:sldId id="273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564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74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4226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72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24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868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857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380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04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26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77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682444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chemeClr val="accent1"/>
              </a:buClr>
            </a:pPr>
            <a:r>
              <a:rPr lang="en-US" sz="4000" b="1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AI Agent For Digital Financial Literacy</a:t>
            </a:r>
            <a:endParaRPr sz="40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-329782" y="1034321"/>
            <a:ext cx="12726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4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84391" y="4496373"/>
            <a:ext cx="1051343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 dirty="0">
                <a:solidFill>
                  <a:schemeClr val="accent3"/>
                </a:solidFill>
                <a:sym typeface="Arial"/>
              </a:rPr>
              <a:t>Presented </a:t>
            </a:r>
            <a:r>
              <a:rPr lang="en-US" sz="2400" b="1" i="0" u="sng" strike="noStrike" cap="none" dirty="0" smtClean="0">
                <a:solidFill>
                  <a:schemeClr val="accent3"/>
                </a:solidFill>
                <a:sym typeface="Arial"/>
              </a:rPr>
              <a:t>By</a:t>
            </a:r>
            <a:endParaRPr sz="2400" u="sng" dirty="0">
              <a:solidFill>
                <a:schemeClr val="accent3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3"/>
                </a:solidFill>
                <a:sym typeface="Arial"/>
              </a:rPr>
              <a:t>Student </a:t>
            </a:r>
            <a:r>
              <a:rPr lang="en-US" sz="2400" b="1" dirty="0" smtClean="0">
                <a:solidFill>
                  <a:schemeClr val="accent3"/>
                </a:solidFill>
                <a:sym typeface="Arial"/>
              </a:rPr>
              <a:t>Name :  </a:t>
            </a:r>
            <a:r>
              <a:rPr lang="en-US" sz="2400" b="1" dirty="0" smtClean="0">
                <a:solidFill>
                  <a:schemeClr val="bg1"/>
                </a:solidFill>
                <a:sym typeface="Arial"/>
              </a:rPr>
              <a:t>Varadaraju </a:t>
            </a:r>
            <a:r>
              <a:rPr lang="en-US" sz="2400" b="1" dirty="0" smtClean="0">
                <a:solidFill>
                  <a:schemeClr val="bg1"/>
                </a:solidFill>
                <a:sym typeface="Arial"/>
              </a:rPr>
              <a:t>N  Y</a:t>
            </a:r>
            <a:endParaRPr sz="24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3"/>
                </a:solidFill>
                <a:sym typeface="Arial"/>
              </a:rPr>
              <a:t>College Name &amp; Department : </a:t>
            </a:r>
            <a:r>
              <a:rPr lang="en-US" sz="2400" b="1" dirty="0" smtClean="0">
                <a:solidFill>
                  <a:schemeClr val="accent3"/>
                </a:solidFill>
                <a:sym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sym typeface="Arial"/>
              </a:rPr>
              <a:t>Government Engineering College, Ramanagara ( B.E )</a:t>
            </a:r>
            <a:endParaRPr sz="24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482AB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3: Open IBM watsonx.ai Studio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39" y="1435004"/>
            <a:ext cx="10341970" cy="48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0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4: Create AI Agent Project in IBM watsonx.ai Studio 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0018" y="1361288"/>
            <a:ext cx="11041552" cy="493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5: Create Associate Service for AI Agent Project 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9392" y="1423164"/>
            <a:ext cx="10883423" cy="48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4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6: Build and Setup for AI Agent Project in IBM watsonx.ai Studio 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42520" y="1313160"/>
            <a:ext cx="10704668" cy="50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3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7: Add Tools for AI Agent Project in IBM watsonx.ai Studio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2517" y="1320036"/>
            <a:ext cx="10959050" cy="49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2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8: Add Granite Model for AI Agent Project in IBM watsonx.ai Studio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0018" y="1361286"/>
            <a:ext cx="10773420" cy="49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271632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9: Add Deployment Space for AI Agent Project in IBM watsonx.ai Studio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7519" y="1340662"/>
            <a:ext cx="10910923" cy="49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271632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10: Select Deployment  for AI Agent Project in IBM watsonx.ai Studio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9390" y="1388788"/>
            <a:ext cx="11117179" cy="49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DEPLOYED AGENT </a:t>
            </a:r>
            <a:r>
              <a:rPr lang="en-US" dirty="0" smtClean="0">
                <a:solidFill>
                  <a:schemeClr val="accent1"/>
                </a:solidFill>
              </a:rPr>
              <a:t>RESULTS</a:t>
            </a:r>
            <a:endParaRPr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4391" y="1361286"/>
            <a:ext cx="11082803" cy="4888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DEPLOYED AGENT </a:t>
            </a:r>
            <a:r>
              <a:rPr lang="en-US" dirty="0" smtClean="0">
                <a:solidFill>
                  <a:schemeClr val="accent1"/>
                </a:solidFill>
              </a:rPr>
              <a:t>RESULTS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7515" y="1313161"/>
            <a:ext cx="11000301" cy="49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7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65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32696" y="884406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sz="2400" dirty="0"/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End users</a:t>
            </a:r>
            <a:endParaRPr sz="2400" dirty="0"/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sz="2400" dirty="0"/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dirty="0"/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-hub Link</a:t>
            </a:r>
            <a:endParaRPr sz="2400" dirty="0"/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2400" dirty="0"/>
          </a:p>
          <a:p>
            <a:pPr marL="342900" indent="-342900">
              <a:spcBef>
                <a:spcPts val="1000"/>
              </a:spcBef>
              <a:buSzPts val="1840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 sz="2400" dirty="0"/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CONCLUSION</a:t>
            </a:r>
            <a:endParaRPr sz="3200" b="1"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149" y="1613168"/>
            <a:ext cx="109005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Financial Literacy Agent successfully enhances efficiency and accessibility by automating complex financial tasks and simplifying key concepts.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providing instant, personalized advice, the agent empowers individuals and families to make more informed financial decisions, leading to better long-term outcomes.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the significant potential of AI agents to deliver actionable and accessible knowledge, bridging the gap in financial literacy.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200" b="1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1100" dirty="0"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769" y="1375987"/>
            <a:ext cx="110792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Voice-Activated Interface: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Develop a voice-activated assistant for hands-free, conversational interaction, making financial management more convenient.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Secure Platform Integration: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Implement secure API connections to financial institutions for real-time data analysis and seamless expense tracking.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Advanced Market Intelligence: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Integrate real-time market data to provide users with proactive investment insights and alerts tailored to their portfolios.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Expanded Language Support: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Extend the agent's capabilities with multilingual support to serve a diverse, global user base.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Automated Tax Preparation: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Incorporate AI-powered features to assist users in organizing financial documents and preparing for tax season, reducing manual effort.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601817" y="619653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IBM CERTIFICATIONS</a:t>
            </a:r>
            <a:endParaRPr b="1" dirty="0"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581192" y="1150772"/>
            <a:ext cx="11029500" cy="47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1564"/>
              <a:buNone/>
            </a:pPr>
            <a:r>
              <a:rPr lang="en-US" sz="1800" b="1" dirty="0" err="1" smtClean="0"/>
              <a:t>Credly</a:t>
            </a:r>
            <a:r>
              <a:rPr lang="en-US" sz="1800" b="1" dirty="0" smtClean="0"/>
              <a:t> Link : </a:t>
            </a:r>
            <a:r>
              <a:rPr lang="en-US" sz="1800" u="sng" dirty="0" smtClean="0">
                <a:solidFill>
                  <a:schemeClr val="accent2"/>
                </a:solidFill>
              </a:rPr>
              <a:t>https</a:t>
            </a:r>
            <a:r>
              <a:rPr lang="en-US" sz="1800" u="sng" dirty="0">
                <a:solidFill>
                  <a:schemeClr val="accent2"/>
                </a:solidFill>
              </a:rPr>
              <a:t>://www.credly.com/badges/130859ac-0d19-4696-9797-41ed9c616f7c/public_url</a:t>
            </a:r>
            <a:endParaRPr sz="1800" u="sng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30" y="1732547"/>
            <a:ext cx="7823965" cy="48676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416967" y="659957"/>
            <a:ext cx="375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00B0F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RAG Certificate</a:t>
            </a:r>
            <a:endParaRPr sz="2800" b="1" dirty="0">
              <a:solidFill>
                <a:srgbClr val="00B0F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" t="1668" r="73"/>
          <a:stretch/>
        </p:blipFill>
        <p:spPr>
          <a:xfrm>
            <a:off x="1203158" y="1203158"/>
            <a:ext cx="9652764" cy="52663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 dirty="0">
                <a:solidFill>
                  <a:schemeClr val="accent1"/>
                </a:solidFill>
              </a:rPr>
              <a:t>GITHUB LINK</a:t>
            </a:r>
            <a:endParaRPr b="1" dirty="0"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581192" y="1315777"/>
            <a:ext cx="11029500" cy="120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>
              <a:spcBef>
                <a:spcPts val="0"/>
              </a:spcBef>
              <a:buSzPts val="1564"/>
            </a:pPr>
            <a:r>
              <a:rPr lang="en-US" sz="2000" b="1" dirty="0" smtClean="0">
                <a:solidFill>
                  <a:schemeClr val="tx1"/>
                </a:solidFill>
              </a:rPr>
              <a:t>GitHub Link :- </a:t>
            </a:r>
            <a:r>
              <a:rPr lang="en-US" sz="2000" u="sng" dirty="0" smtClean="0">
                <a:solidFill>
                  <a:schemeClr val="accent2"/>
                </a:solidFill>
              </a:rPr>
              <a:t>https</a:t>
            </a:r>
            <a:r>
              <a:rPr lang="en-US" sz="2000" u="sng" dirty="0">
                <a:solidFill>
                  <a:schemeClr val="accent2"/>
                </a:solidFill>
              </a:rPr>
              <a:t>://github.com/varadaraju17/AI-Agent-For-Digital-Financial-Literacy</a:t>
            </a:r>
            <a:endParaRPr sz="2000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7200" b="1" dirty="0">
                <a:solidFill>
                  <a:srgbClr val="00B0F0"/>
                </a:solidFill>
                <a:latin typeface="Libre Franklin"/>
                <a:ea typeface="Arial"/>
                <a:cs typeface="Arial"/>
                <a:sym typeface="Arial"/>
              </a:rPr>
              <a:t>THANK YOU</a:t>
            </a:r>
            <a:endParaRPr sz="7200" dirty="0">
              <a:solidFill>
                <a:srgbClr val="00B0F0"/>
              </a:solidFill>
              <a:latin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52403" y="1237631"/>
            <a:ext cx="11510424" cy="5266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Many individuals and families face a significant financial literacy gap, struggling to manage personal finances, understand complex financial products, and create effective budgets.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This lack of accessible knowledge leads to tangible negative consequences, including poor financial decision-making, increased debt, and missed opportunities for long-term wealth building.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Current methods for financial management, such as manual expense tracking and consulting traditional advisors, are often time-consuming, inefficient, and costly.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There is a critical need for an automated, intelligent, and readily available solution that can provide personalized financial guidance and support</a:t>
            </a:r>
            <a:r>
              <a:rPr lang="en-US" sz="2600" dirty="0" smtClean="0">
                <a:latin typeface="+mj-lt"/>
              </a:rPr>
              <a:t>.</a:t>
            </a:r>
            <a:endParaRPr sz="1100" dirty="0">
              <a:solidFill>
                <a:srgbClr val="404040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32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30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just">
              <a:spcBef>
                <a:spcPts val="0"/>
              </a:spcBef>
              <a:buSzPts val="2576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/>
                <a:cs typeface="Calibri"/>
                <a:sym typeface="Calibri"/>
              </a:rPr>
              <a:t>IBM cloud lite services</a:t>
            </a:r>
            <a:endParaRPr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457200" algn="just">
              <a:spcBef>
                <a:spcPts val="1160"/>
              </a:spcBef>
              <a:buSzPts val="2576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/>
                <a:cs typeface="Calibri"/>
                <a:sym typeface="Calibri"/>
              </a:rPr>
              <a:t>Natural Language Processing (NLP)</a:t>
            </a:r>
            <a:endParaRPr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457200" algn="just">
              <a:spcBef>
                <a:spcPts val="1160"/>
              </a:spcBef>
              <a:buSzPts val="2576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/>
                <a:cs typeface="Calibri"/>
                <a:sym typeface="Calibri"/>
              </a:rPr>
              <a:t>Retrieval Augmented Generation (RAG)</a:t>
            </a:r>
            <a:endParaRPr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457200" algn="just">
              <a:spcBef>
                <a:spcPts val="1160"/>
              </a:spcBef>
              <a:buSzPts val="2576"/>
            </a:pPr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/>
                <a:cs typeface="Calibri"/>
                <a:sym typeface="Calibri"/>
              </a:rPr>
              <a:t>IBM Granite model</a:t>
            </a:r>
            <a:endParaRPr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sz="3200" b="1" dirty="0">
                <a:solidFill>
                  <a:schemeClr val="accent1"/>
                </a:solidFill>
              </a:rPr>
              <a:t>IBM CLOUD SERVICES USED</a:t>
            </a:r>
            <a:endParaRPr sz="3200" b="1"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254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sz="2400" b="1" dirty="0"/>
              <a:t>IBM Cloud </a:t>
            </a:r>
            <a:r>
              <a:rPr lang="en-US" sz="2400" b="1" dirty="0" err="1"/>
              <a:t>Watsonx</a:t>
            </a:r>
            <a:r>
              <a:rPr lang="en-US" sz="2400" b="1" dirty="0"/>
              <a:t> AI Studio</a:t>
            </a:r>
            <a:endParaRPr sz="2400" b="1" dirty="0"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2400" b="1" dirty="0"/>
              <a:t>IBM Cloud </a:t>
            </a:r>
            <a:r>
              <a:rPr lang="en-US" sz="2400" b="1" dirty="0" err="1"/>
              <a:t>Watsonx</a:t>
            </a:r>
            <a:r>
              <a:rPr lang="en-US" sz="2400" b="1" dirty="0"/>
              <a:t> AI runtime</a:t>
            </a:r>
            <a:endParaRPr sz="2400" b="1" dirty="0"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2400" b="1" dirty="0"/>
              <a:t>IBM Cloud Agent Lab</a:t>
            </a:r>
            <a:endParaRPr sz="2400" b="1" dirty="0"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2400" b="1" dirty="0"/>
              <a:t>IBM Granite foundation model</a:t>
            </a:r>
            <a:endParaRPr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81191" y="647977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74936" y="1787548"/>
            <a:ext cx="11443512" cy="392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3444" indent="0">
              <a:buNone/>
            </a:pPr>
            <a:r>
              <a:rPr lang="en-US" sz="2200" dirty="0"/>
              <a:t>This agent will democratize financial knowledge, making personalized advice accessible to everyone. </a:t>
            </a:r>
            <a:endParaRPr lang="en-US" sz="2200" dirty="0" smtClean="0"/>
          </a:p>
          <a:p>
            <a:pPr marL="123444" indent="0">
              <a:buNone/>
            </a:pPr>
            <a:r>
              <a:rPr lang="en-US" sz="2200" b="1" dirty="0" smtClean="0"/>
              <a:t>Unique features include:</a:t>
            </a:r>
            <a:endParaRPr lang="en-US" sz="2200" dirty="0" smtClean="0"/>
          </a:p>
          <a:p>
            <a:r>
              <a:rPr lang="en-US" sz="2200" b="1" dirty="0" smtClean="0"/>
              <a:t>Personalized </a:t>
            </a:r>
            <a:r>
              <a:rPr lang="en-US" sz="2200" b="1" dirty="0"/>
              <a:t>Budgeting:</a:t>
            </a:r>
            <a:r>
              <a:rPr lang="en-US" sz="2200" dirty="0"/>
              <a:t> Creates and adjusts budgets based on a user's spending habits.</a:t>
            </a:r>
          </a:p>
          <a:p>
            <a:r>
              <a:rPr lang="en-US" sz="2200" b="1" dirty="0"/>
              <a:t>Financial Health Score:</a:t>
            </a:r>
            <a:r>
              <a:rPr lang="en-US" sz="2200" dirty="0"/>
              <a:t> Provides a simple, actionable score to help users understand their financial standing.</a:t>
            </a:r>
          </a:p>
          <a:p>
            <a:r>
              <a:rPr lang="en-US" sz="2200" b="1" dirty="0"/>
              <a:t>Investment Insight:</a:t>
            </a:r>
            <a:r>
              <a:rPr lang="en-US" sz="2200" dirty="0"/>
              <a:t> Analyzes market data and explains investment options in simple terms.</a:t>
            </a:r>
          </a:p>
          <a:p>
            <a:r>
              <a:rPr lang="en-US" sz="2200" b="1" dirty="0"/>
              <a:t>Real-time Fraud Alerts:</a:t>
            </a:r>
            <a:r>
              <a:rPr lang="en-US" sz="2200" dirty="0"/>
              <a:t> Integrates with financial accounts to notify users of unusual activity.</a:t>
            </a:r>
          </a:p>
          <a:p>
            <a:r>
              <a:rPr lang="en-US" sz="2200" b="1" dirty="0"/>
              <a:t>Goal-Based Planning:</a:t>
            </a:r>
            <a:r>
              <a:rPr lang="en-US" sz="2200" dirty="0"/>
              <a:t> Helps users set and track progress toward financial goals like saving for a down payment or retirement.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sz="3200" b="1" dirty="0">
                <a:solidFill>
                  <a:schemeClr val="accent1"/>
                </a:solidFill>
              </a:rPr>
              <a:t>END USERS</a:t>
            </a:r>
            <a:endParaRPr sz="3200" b="1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1886" y="1271914"/>
            <a:ext cx="114471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Aspiring Professionals and Students: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Individuals new to managing their finances who need foundational guidance on budgeting, saving, and understanding their first paychecks.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Families and Households: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Users focused on long-term financial planning, managing household budgets, and working toward shared goals like buying a home or saving for a child's education.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Self-Directed Investors: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Individuals seeking to enhance their financial literacy, explore investment strategies, and gain insights into complex financial products in an accessible way.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Small Business Owners: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Entrepreneurs who require a streamlined solution for tracking business expenses and managing cash flow to ensure financial stability and growth.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1: Login to IBM Cloud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100030" y="1388788"/>
            <a:ext cx="8978995" cy="48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0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dirty="0" smtClean="0">
                <a:solidFill>
                  <a:schemeClr val="accent1"/>
                </a:solidFill>
              </a:rPr>
              <a:t>STEP 2: Set Up the Required Resources for AI Agent Project</a:t>
            </a:r>
            <a:endParaRPr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38773" y="1430039"/>
            <a:ext cx="10044650" cy="49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34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709</Words>
  <Application>Microsoft Office PowerPoint</Application>
  <PresentationFormat>Widescreen</PresentationFormat>
  <Paragraphs>72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</vt:lpstr>
      <vt:lpstr>Libre Franklin</vt:lpstr>
      <vt:lpstr>Noto Sans Symbols</vt:lpstr>
      <vt:lpstr>Wingdings</vt:lpstr>
      <vt:lpstr>DividendVTI</vt:lpstr>
      <vt:lpstr>AI Agent For Digital Financial Literacy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STEP 1: Login to IBM Cloud</vt:lpstr>
      <vt:lpstr>STEP 2: Set Up the Required Resources for AI Agent Project</vt:lpstr>
      <vt:lpstr>STEP 3: Open IBM watsonx.ai Studio </vt:lpstr>
      <vt:lpstr>STEP 4: Create AI Agent Project in IBM watsonx.ai Studio </vt:lpstr>
      <vt:lpstr>STEP 5: Create Associate Service for AI Agent Project </vt:lpstr>
      <vt:lpstr>STEP 6: Build and Setup for AI Agent Project in IBM watsonx.ai Studio </vt:lpstr>
      <vt:lpstr>STEP 7: Add Tools for AI Agent Project in IBM watsonx.ai Studio</vt:lpstr>
      <vt:lpstr>STEP 8: Add Granite Model for AI Agent Project in IBM watsonx.ai Studio</vt:lpstr>
      <vt:lpstr>STEP 9: Add Deployment Space for AI Agent Project in IBM watsonx.ai Studio</vt:lpstr>
      <vt:lpstr>STEP 10: Select Deployment  for AI Agent Project in IBM watsonx.ai Studio</vt:lpstr>
      <vt:lpstr>DEPLOYED AGENT RESULTS</vt:lpstr>
      <vt:lpstr>DEPLOYED AGENT 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Agent For Digital Financial Literacy</dc:title>
  <dc:creator>Darshan D</dc:creator>
  <cp:lastModifiedBy>MKT DELL</cp:lastModifiedBy>
  <cp:revision>11</cp:revision>
  <dcterms:modified xsi:type="dcterms:W3CDTF">2025-08-03T18:02:50Z</dcterms:modified>
</cp:coreProperties>
</file>