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 id="2147483791" r:id="rId2"/>
  </p:sldMasterIdLst>
  <p:notesMasterIdLst>
    <p:notesMasterId r:id="rId30"/>
  </p:notesMasterIdLst>
  <p:handoutMasterIdLst>
    <p:handoutMasterId r:id="rId31"/>
  </p:handoutMasterIdLst>
  <p:sldIdLst>
    <p:sldId id="256" r:id="rId3"/>
    <p:sldId id="257" r:id="rId4"/>
    <p:sldId id="310" r:id="rId5"/>
    <p:sldId id="311" r:id="rId6"/>
    <p:sldId id="312" r:id="rId7"/>
    <p:sldId id="313" r:id="rId8"/>
    <p:sldId id="314" r:id="rId9"/>
    <p:sldId id="315" r:id="rId10"/>
    <p:sldId id="316" r:id="rId11"/>
    <p:sldId id="317" r:id="rId12"/>
    <p:sldId id="320" r:id="rId13"/>
    <p:sldId id="321" r:id="rId14"/>
    <p:sldId id="336" r:id="rId15"/>
    <p:sldId id="322" r:id="rId16"/>
    <p:sldId id="329" r:id="rId17"/>
    <p:sldId id="330" r:id="rId18"/>
    <p:sldId id="333" r:id="rId19"/>
    <p:sldId id="334" r:id="rId20"/>
    <p:sldId id="335" r:id="rId21"/>
    <p:sldId id="318" r:id="rId22"/>
    <p:sldId id="319" r:id="rId23"/>
    <p:sldId id="323" r:id="rId24"/>
    <p:sldId id="324" r:id="rId25"/>
    <p:sldId id="325" r:id="rId26"/>
    <p:sldId id="326" r:id="rId27"/>
    <p:sldId id="327" r:id="rId28"/>
    <p:sldId id="328" r:id="rId29"/>
  </p:sldIdLst>
  <p:sldSz cx="9144000" cy="5143500" type="screen16x9"/>
  <p:notesSz cx="6858000" cy="9144000"/>
  <p:embeddedFontLst>
    <p:embeddedFont>
      <p:font typeface="Algerian" panose="04020705040A02060702" pitchFamily="82" charset="0"/>
      <p:regular r:id="rId32"/>
    </p:embeddedFont>
    <p:embeddedFont>
      <p:font typeface="Bookman Old Style" panose="02050604050505020204" pitchFamily="18"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verpass Black" panose="020B0604020202020204" charset="0"/>
      <p:bold r:id="rId41"/>
      <p:boldItalic r:id="rId42"/>
    </p:embeddedFont>
    <p:embeddedFont>
      <p:font typeface="Proxima Nova" panose="020B0604020202020204" charset="0"/>
      <p:regular r:id="rId43"/>
      <p:bold r:id="rId44"/>
      <p:italic r:id="rId45"/>
      <p:boldItalic r:id="rId46"/>
    </p:embeddedFont>
    <p:embeddedFont>
      <p:font typeface="Proxima Nova Semibold" panose="020B0604020202020204" charset="0"/>
      <p:regular r:id="rId47"/>
      <p:bold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B1CFD7F-F48B-4112-9A94-F4FAD13E89F1}">
          <p14:sldIdLst>
            <p14:sldId id="256"/>
            <p14:sldId id="257"/>
            <p14:sldId id="310"/>
            <p14:sldId id="311"/>
            <p14:sldId id="312"/>
            <p14:sldId id="313"/>
            <p14:sldId id="314"/>
            <p14:sldId id="315"/>
            <p14:sldId id="316"/>
            <p14:sldId id="317"/>
            <p14:sldId id="320"/>
            <p14:sldId id="321"/>
            <p14:sldId id="336"/>
            <p14:sldId id="322"/>
            <p14:sldId id="329"/>
            <p14:sldId id="330"/>
            <p14:sldId id="333"/>
            <p14:sldId id="334"/>
            <p14:sldId id="335"/>
            <p14:sldId id="318"/>
            <p14:sldId id="319"/>
            <p14:sldId id="323"/>
            <p14:sldId id="324"/>
            <p14:sldId id="325"/>
            <p14:sldId id="326"/>
            <p14:sldId id="32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4C0367-C92E-4B31-8DE0-9509943EFA7E}">
  <a:tblStyle styleId="{FF4C0367-C92E-4B31-8DE0-9509943EF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447" autoAdjust="0"/>
  </p:normalViewPr>
  <p:slideViewPr>
    <p:cSldViewPr snapToGrid="0">
      <p:cViewPr varScale="1">
        <p:scale>
          <a:sx n="78" d="100"/>
          <a:sy n="78" d="100"/>
        </p:scale>
        <p:origin x="836"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 varada" userId="a8a235c90b02d0c1" providerId="LiveId" clId="{34F2CDFD-E2D2-45FE-8CA2-7F8F53AD9C24}"/>
    <pc:docChg chg="modSld addSection">
      <pc:chgData name="sumanth varada" userId="a8a235c90b02d0c1" providerId="LiveId" clId="{34F2CDFD-E2D2-45FE-8CA2-7F8F53AD9C24}" dt="2024-04-04T06:35:26.020" v="57" actId="11230"/>
      <pc:docMkLst>
        <pc:docMk/>
      </pc:docMkLst>
      <pc:sldChg chg="modSp mod">
        <pc:chgData name="sumanth varada" userId="a8a235c90b02d0c1" providerId="LiveId" clId="{34F2CDFD-E2D2-45FE-8CA2-7F8F53AD9C24}" dt="2024-04-04T05:07:05.029" v="45" actId="20577"/>
        <pc:sldMkLst>
          <pc:docMk/>
          <pc:sldMk cId="0" sldId="256"/>
        </pc:sldMkLst>
        <pc:spChg chg="mod">
          <ac:chgData name="sumanth varada" userId="a8a235c90b02d0c1" providerId="LiveId" clId="{34F2CDFD-E2D2-45FE-8CA2-7F8F53AD9C24}" dt="2024-04-04T05:07:05.029" v="45" actId="20577"/>
          <ac:spMkLst>
            <pc:docMk/>
            <pc:sldMk cId="0" sldId="256"/>
            <ac:spMk id="6" creationId="{B4DD871D-1C59-DA50-5DE9-84AE8807DB56}"/>
          </ac:spMkLst>
        </pc:spChg>
      </pc:sldChg>
      <pc:sldChg chg="modSp mod">
        <pc:chgData name="sumanth varada" userId="a8a235c90b02d0c1" providerId="LiveId" clId="{34F2CDFD-E2D2-45FE-8CA2-7F8F53AD9C24}" dt="2024-04-04T05:37:50.231" v="56" actId="1076"/>
        <pc:sldMkLst>
          <pc:docMk/>
          <pc:sldMk cId="0" sldId="257"/>
        </pc:sldMkLst>
        <pc:spChg chg="mod">
          <ac:chgData name="sumanth varada" userId="a8a235c90b02d0c1" providerId="LiveId" clId="{34F2CDFD-E2D2-45FE-8CA2-7F8F53AD9C24}" dt="2024-04-04T05:37:50.231" v="56" actId="1076"/>
          <ac:spMkLst>
            <pc:docMk/>
            <pc:sldMk cId="0" sldId="257"/>
            <ac:spMk id="2135" creationId="{00000000-0000-0000-0000-000000000000}"/>
          </ac:spMkLst>
        </pc:spChg>
      </pc:sldChg>
      <pc:sldChg chg="modSp mod">
        <pc:chgData name="sumanth varada" userId="a8a235c90b02d0c1" providerId="LiveId" clId="{34F2CDFD-E2D2-45FE-8CA2-7F8F53AD9C24}" dt="2024-04-04T05:03:52.298" v="22" actId="20577"/>
        <pc:sldMkLst>
          <pc:docMk/>
          <pc:sldMk cId="1547835568" sldId="318"/>
        </pc:sldMkLst>
        <pc:spChg chg="mod">
          <ac:chgData name="sumanth varada" userId="a8a235c90b02d0c1" providerId="LiveId" clId="{34F2CDFD-E2D2-45FE-8CA2-7F8F53AD9C24}" dt="2024-04-04T05:03:52.298" v="22" actId="20577"/>
          <ac:spMkLst>
            <pc:docMk/>
            <pc:sldMk cId="1547835568" sldId="318"/>
            <ac:spMk id="2" creationId="{90A83180-01D9-6282-1154-A8779420FAB1}"/>
          </ac:spMkLst>
        </pc:spChg>
      </pc:sldChg>
      <pc:sldChg chg="modSp mod">
        <pc:chgData name="sumanth varada" userId="a8a235c90b02d0c1" providerId="LiveId" clId="{34F2CDFD-E2D2-45FE-8CA2-7F8F53AD9C24}" dt="2024-04-04T05:03:58.889" v="26" actId="20577"/>
        <pc:sldMkLst>
          <pc:docMk/>
          <pc:sldMk cId="2994260303" sldId="319"/>
        </pc:sldMkLst>
        <pc:spChg chg="mod">
          <ac:chgData name="sumanth varada" userId="a8a235c90b02d0c1" providerId="LiveId" clId="{34F2CDFD-E2D2-45FE-8CA2-7F8F53AD9C24}" dt="2024-04-04T05:03:58.889" v="26" actId="20577"/>
          <ac:spMkLst>
            <pc:docMk/>
            <pc:sldMk cId="2994260303" sldId="319"/>
            <ac:spMk id="2" creationId="{5987ED76-50A3-AE83-EAAF-A9F70A3C1122}"/>
          </ac:spMkLst>
        </pc:spChg>
      </pc:sldChg>
      <pc:sldChg chg="modSp mod">
        <pc:chgData name="sumanth varada" userId="a8a235c90b02d0c1" providerId="LiveId" clId="{34F2CDFD-E2D2-45FE-8CA2-7F8F53AD9C24}" dt="2024-04-04T05:02:58.428" v="2" actId="20577"/>
        <pc:sldMkLst>
          <pc:docMk/>
          <pc:sldMk cId="1022629250" sldId="320"/>
        </pc:sldMkLst>
        <pc:spChg chg="mod">
          <ac:chgData name="sumanth varada" userId="a8a235c90b02d0c1" providerId="LiveId" clId="{34F2CDFD-E2D2-45FE-8CA2-7F8F53AD9C24}" dt="2024-04-04T05:02:58.428" v="2" actId="20577"/>
          <ac:spMkLst>
            <pc:docMk/>
            <pc:sldMk cId="1022629250" sldId="320"/>
            <ac:spMk id="2" creationId="{D68D5958-0737-45C9-5882-63F75730AE83}"/>
          </ac:spMkLst>
        </pc:spChg>
      </pc:sldChg>
      <pc:sldChg chg="modSp mod">
        <pc:chgData name="sumanth varada" userId="a8a235c90b02d0c1" providerId="LiveId" clId="{34F2CDFD-E2D2-45FE-8CA2-7F8F53AD9C24}" dt="2024-04-04T05:03:03.383" v="4" actId="20577"/>
        <pc:sldMkLst>
          <pc:docMk/>
          <pc:sldMk cId="2173149108" sldId="321"/>
        </pc:sldMkLst>
        <pc:spChg chg="mod">
          <ac:chgData name="sumanth varada" userId="a8a235c90b02d0c1" providerId="LiveId" clId="{34F2CDFD-E2D2-45FE-8CA2-7F8F53AD9C24}" dt="2024-04-04T05:03:03.383" v="4" actId="20577"/>
          <ac:spMkLst>
            <pc:docMk/>
            <pc:sldMk cId="2173149108" sldId="321"/>
            <ac:spMk id="2" creationId="{5444226A-4545-CCE5-E97B-712CD196CC9A}"/>
          </ac:spMkLst>
        </pc:spChg>
      </pc:sldChg>
      <pc:sldChg chg="modSp mod">
        <pc:chgData name="sumanth varada" userId="a8a235c90b02d0c1" providerId="LiveId" clId="{34F2CDFD-E2D2-45FE-8CA2-7F8F53AD9C24}" dt="2024-04-04T05:03:16.763" v="10" actId="20577"/>
        <pc:sldMkLst>
          <pc:docMk/>
          <pc:sldMk cId="13476641" sldId="322"/>
        </pc:sldMkLst>
        <pc:spChg chg="mod">
          <ac:chgData name="sumanth varada" userId="a8a235c90b02d0c1" providerId="LiveId" clId="{34F2CDFD-E2D2-45FE-8CA2-7F8F53AD9C24}" dt="2024-04-04T05:03:16.763" v="10" actId="20577"/>
          <ac:spMkLst>
            <pc:docMk/>
            <pc:sldMk cId="13476641" sldId="322"/>
            <ac:spMk id="2" creationId="{36D09FA6-DE46-32FF-1B29-CFFD17378C76}"/>
          </ac:spMkLst>
        </pc:spChg>
      </pc:sldChg>
      <pc:sldChg chg="modSp mod">
        <pc:chgData name="sumanth varada" userId="a8a235c90b02d0c1" providerId="LiveId" clId="{34F2CDFD-E2D2-45FE-8CA2-7F8F53AD9C24}" dt="2024-04-04T05:04:13.680" v="30" actId="20577"/>
        <pc:sldMkLst>
          <pc:docMk/>
          <pc:sldMk cId="1055054906" sldId="323"/>
        </pc:sldMkLst>
        <pc:spChg chg="mod">
          <ac:chgData name="sumanth varada" userId="a8a235c90b02d0c1" providerId="LiveId" clId="{34F2CDFD-E2D2-45FE-8CA2-7F8F53AD9C24}" dt="2024-04-04T05:04:13.680" v="30" actId="20577"/>
          <ac:spMkLst>
            <pc:docMk/>
            <pc:sldMk cId="1055054906" sldId="323"/>
            <ac:spMk id="2" creationId="{D5CC2452-CF48-846E-7A8E-42D5CC4797D9}"/>
          </ac:spMkLst>
        </pc:spChg>
      </pc:sldChg>
      <pc:sldChg chg="modSp mod">
        <pc:chgData name="sumanth varada" userId="a8a235c90b02d0c1" providerId="LiveId" clId="{34F2CDFD-E2D2-45FE-8CA2-7F8F53AD9C24}" dt="2024-04-04T05:04:22.957" v="34" actId="20577"/>
        <pc:sldMkLst>
          <pc:docMk/>
          <pc:sldMk cId="2803407051" sldId="324"/>
        </pc:sldMkLst>
        <pc:spChg chg="mod">
          <ac:chgData name="sumanth varada" userId="a8a235c90b02d0c1" providerId="LiveId" clId="{34F2CDFD-E2D2-45FE-8CA2-7F8F53AD9C24}" dt="2024-04-04T05:04:22.957" v="34" actId="20577"/>
          <ac:spMkLst>
            <pc:docMk/>
            <pc:sldMk cId="2803407051" sldId="324"/>
            <ac:spMk id="2" creationId="{DE321780-2064-A047-EE05-12649A35F444}"/>
          </ac:spMkLst>
        </pc:spChg>
      </pc:sldChg>
      <pc:sldChg chg="modSp mod">
        <pc:chgData name="sumanth varada" userId="a8a235c90b02d0c1" providerId="LiveId" clId="{34F2CDFD-E2D2-45FE-8CA2-7F8F53AD9C24}" dt="2024-04-04T05:04:30.561" v="38" actId="20577"/>
        <pc:sldMkLst>
          <pc:docMk/>
          <pc:sldMk cId="1879451358" sldId="325"/>
        </pc:sldMkLst>
        <pc:spChg chg="mod">
          <ac:chgData name="sumanth varada" userId="a8a235c90b02d0c1" providerId="LiveId" clId="{34F2CDFD-E2D2-45FE-8CA2-7F8F53AD9C24}" dt="2024-04-04T05:04:30.561" v="38" actId="20577"/>
          <ac:spMkLst>
            <pc:docMk/>
            <pc:sldMk cId="1879451358" sldId="325"/>
            <ac:spMk id="3" creationId="{8B89C471-1AA0-C76D-AB39-21146BA9B3F1}"/>
          </ac:spMkLst>
        </pc:spChg>
      </pc:sldChg>
      <pc:sldChg chg="modSp mod">
        <pc:chgData name="sumanth varada" userId="a8a235c90b02d0c1" providerId="LiveId" clId="{34F2CDFD-E2D2-45FE-8CA2-7F8F53AD9C24}" dt="2024-04-04T05:04:44.323" v="42" actId="20577"/>
        <pc:sldMkLst>
          <pc:docMk/>
          <pc:sldMk cId="3713140453" sldId="326"/>
        </pc:sldMkLst>
        <pc:spChg chg="mod">
          <ac:chgData name="sumanth varada" userId="a8a235c90b02d0c1" providerId="LiveId" clId="{34F2CDFD-E2D2-45FE-8CA2-7F8F53AD9C24}" dt="2024-04-04T05:04:44.323" v="42" actId="20577"/>
          <ac:spMkLst>
            <pc:docMk/>
            <pc:sldMk cId="3713140453" sldId="326"/>
            <ac:spMk id="3" creationId="{C11F99B6-0DF6-A0AC-079A-9C3B20A5D8AF}"/>
          </ac:spMkLst>
        </pc:spChg>
      </pc:sldChg>
      <pc:sldChg chg="modSp mod">
        <pc:chgData name="sumanth varada" userId="a8a235c90b02d0c1" providerId="LiveId" clId="{34F2CDFD-E2D2-45FE-8CA2-7F8F53AD9C24}" dt="2024-04-04T05:04:52.511" v="44" actId="20577"/>
        <pc:sldMkLst>
          <pc:docMk/>
          <pc:sldMk cId="1040226192" sldId="327"/>
        </pc:sldMkLst>
        <pc:spChg chg="mod">
          <ac:chgData name="sumanth varada" userId="a8a235c90b02d0c1" providerId="LiveId" clId="{34F2CDFD-E2D2-45FE-8CA2-7F8F53AD9C24}" dt="2024-04-04T05:04:52.511" v="44" actId="20577"/>
          <ac:spMkLst>
            <pc:docMk/>
            <pc:sldMk cId="1040226192" sldId="327"/>
            <ac:spMk id="2" creationId="{3B06B715-A3A3-6053-2F0F-7D411FC34081}"/>
          </ac:spMkLst>
        </pc:spChg>
      </pc:sldChg>
      <pc:sldChg chg="modSp mod">
        <pc:chgData name="sumanth varada" userId="a8a235c90b02d0c1" providerId="LiveId" clId="{34F2CDFD-E2D2-45FE-8CA2-7F8F53AD9C24}" dt="2024-04-04T05:34:54.012" v="55" actId="20577"/>
        <pc:sldMkLst>
          <pc:docMk/>
          <pc:sldMk cId="1596663719" sldId="330"/>
        </pc:sldMkLst>
        <pc:spChg chg="mod">
          <ac:chgData name="sumanth varada" userId="a8a235c90b02d0c1" providerId="LiveId" clId="{34F2CDFD-E2D2-45FE-8CA2-7F8F53AD9C24}" dt="2024-04-04T05:34:54.012" v="55" actId="20577"/>
          <ac:spMkLst>
            <pc:docMk/>
            <pc:sldMk cId="1596663719" sldId="330"/>
            <ac:spMk id="2" creationId="{36D09FA6-DE46-32FF-1B29-CFFD17378C76}"/>
          </ac:spMkLst>
        </pc:spChg>
      </pc:sldChg>
      <pc:sldChg chg="modSp mod">
        <pc:chgData name="sumanth varada" userId="a8a235c90b02d0c1" providerId="LiveId" clId="{34F2CDFD-E2D2-45FE-8CA2-7F8F53AD9C24}" dt="2024-04-04T05:34:44.894" v="53" actId="20577"/>
        <pc:sldMkLst>
          <pc:docMk/>
          <pc:sldMk cId="382375231" sldId="333"/>
        </pc:sldMkLst>
        <pc:spChg chg="mod">
          <ac:chgData name="sumanth varada" userId="a8a235c90b02d0c1" providerId="LiveId" clId="{34F2CDFD-E2D2-45FE-8CA2-7F8F53AD9C24}" dt="2024-04-04T05:34:44.894" v="53" actId="20577"/>
          <ac:spMkLst>
            <pc:docMk/>
            <pc:sldMk cId="382375231" sldId="333"/>
            <ac:spMk id="2" creationId="{36D09FA6-DE46-32FF-1B29-CFFD17378C76}"/>
          </ac:spMkLst>
        </pc:spChg>
      </pc:sldChg>
      <pc:sldChg chg="modSp mod">
        <pc:chgData name="sumanth varada" userId="a8a235c90b02d0c1" providerId="LiveId" clId="{34F2CDFD-E2D2-45FE-8CA2-7F8F53AD9C24}" dt="2024-04-04T05:34:38.016" v="51" actId="20577"/>
        <pc:sldMkLst>
          <pc:docMk/>
          <pc:sldMk cId="739788546" sldId="334"/>
        </pc:sldMkLst>
        <pc:spChg chg="mod">
          <ac:chgData name="sumanth varada" userId="a8a235c90b02d0c1" providerId="LiveId" clId="{34F2CDFD-E2D2-45FE-8CA2-7F8F53AD9C24}" dt="2024-04-04T05:34:38.016" v="51" actId="20577"/>
          <ac:spMkLst>
            <pc:docMk/>
            <pc:sldMk cId="739788546" sldId="334"/>
            <ac:spMk id="2" creationId="{36D09FA6-DE46-32FF-1B29-CFFD17378C76}"/>
          </ac:spMkLst>
        </pc:spChg>
      </pc:sldChg>
      <pc:sldChg chg="modSp mod">
        <pc:chgData name="sumanth varada" userId="a8a235c90b02d0c1" providerId="LiveId" clId="{34F2CDFD-E2D2-45FE-8CA2-7F8F53AD9C24}" dt="2024-04-04T05:34:32.472" v="49" actId="20577"/>
        <pc:sldMkLst>
          <pc:docMk/>
          <pc:sldMk cId="2061275004" sldId="335"/>
        </pc:sldMkLst>
        <pc:spChg chg="mod">
          <ac:chgData name="sumanth varada" userId="a8a235c90b02d0c1" providerId="LiveId" clId="{34F2CDFD-E2D2-45FE-8CA2-7F8F53AD9C24}" dt="2024-04-04T05:34:32.472" v="49" actId="20577"/>
          <ac:spMkLst>
            <pc:docMk/>
            <pc:sldMk cId="2061275004" sldId="335"/>
            <ac:spMk id="2" creationId="{36D09FA6-DE46-32FF-1B29-CFFD17378C76}"/>
          </ac:spMkLst>
        </pc:spChg>
      </pc:sldChg>
      <pc:sldChg chg="modSp mod">
        <pc:chgData name="sumanth varada" userId="a8a235c90b02d0c1" providerId="LiveId" clId="{34F2CDFD-E2D2-45FE-8CA2-7F8F53AD9C24}" dt="2024-04-04T05:34:15.304" v="47" actId="20577"/>
        <pc:sldMkLst>
          <pc:docMk/>
          <pc:sldMk cId="1900483163" sldId="336"/>
        </pc:sldMkLst>
        <pc:spChg chg="mod">
          <ac:chgData name="sumanth varada" userId="a8a235c90b02d0c1" providerId="LiveId" clId="{34F2CDFD-E2D2-45FE-8CA2-7F8F53AD9C24}" dt="2024-04-04T05:34:15.304" v="47" actId="20577"/>
          <ac:spMkLst>
            <pc:docMk/>
            <pc:sldMk cId="1900483163" sldId="336"/>
            <ac:spMk id="2" creationId="{5444226A-4545-CCE5-E97B-712CD196CC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51F36-3A0F-ADEF-D241-EDE78EBEB1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72D4C6B-0CDA-0A98-732B-6C8D1E88BE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A418A1-8099-4A32-8485-460692C19BD2}" type="datetimeFigureOut">
              <a:rPr lang="en-IN" smtClean="0"/>
              <a:t>08-04-2024</a:t>
            </a:fld>
            <a:endParaRPr lang="en-IN"/>
          </a:p>
        </p:txBody>
      </p:sp>
      <p:sp>
        <p:nvSpPr>
          <p:cNvPr id="4" name="Footer Placeholder 3">
            <a:extLst>
              <a:ext uri="{FF2B5EF4-FFF2-40B4-BE49-F238E27FC236}">
                <a16:creationId xmlns:a16="http://schemas.microsoft.com/office/drawing/2014/main" id="{DE39C9FA-5FDD-A9FB-6E39-98BE3C3164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6C48F91-E8CB-FD77-8409-7395E1F3D0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245379-3D58-44AC-948C-1F94D3564B51}" type="slidenum">
              <a:rPr lang="en-IN" smtClean="0"/>
              <a:t>‹#›</a:t>
            </a:fld>
            <a:endParaRPr lang="en-IN"/>
          </a:p>
        </p:txBody>
      </p:sp>
    </p:spTree>
    <p:extLst>
      <p:ext uri="{BB962C8B-B14F-4D97-AF65-F5344CB8AC3E}">
        <p14:creationId xmlns:p14="http://schemas.microsoft.com/office/powerpoint/2010/main" val="3225177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07998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20864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5715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4526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77972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25539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469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39327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38985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887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76785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0919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55370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57141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011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161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8512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623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884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161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9433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59264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78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pPr lvl="0"/>
            <a:r>
              <a:rPr lang="en-US"/>
              <a:t>Click to edit Master text styles</a:t>
            </a: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r>
              <a:rPr lang="en-US"/>
              <a:t>Click to edit Master title style</a:t>
            </a:r>
            <a:endParaRPr/>
          </a:p>
        </p:txBody>
      </p:sp>
    </p:spTree>
    <p:extLst>
      <p:ext uri="{BB962C8B-B14F-4D97-AF65-F5344CB8AC3E}">
        <p14:creationId xmlns:p14="http://schemas.microsoft.com/office/powerpoint/2010/main" val="109335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419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691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1478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extLst>
      <p:ext uri="{BB962C8B-B14F-4D97-AF65-F5344CB8AC3E}">
        <p14:creationId xmlns:p14="http://schemas.microsoft.com/office/powerpoint/2010/main" val="2501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947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120"/>
        <p:cNvGrpSpPr/>
        <p:nvPr/>
      </p:nvGrpSpPr>
      <p:grpSpPr>
        <a:xfrm>
          <a:off x="0" y="0"/>
          <a:ext cx="0" cy="0"/>
          <a:chOff x="0" y="0"/>
          <a:chExt cx="0" cy="0"/>
        </a:xfrm>
      </p:grpSpPr>
    </p:spTree>
    <p:extLst>
      <p:ext uri="{BB962C8B-B14F-4D97-AF65-F5344CB8AC3E}">
        <p14:creationId xmlns:p14="http://schemas.microsoft.com/office/powerpoint/2010/main" val="323371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148806021"/>
      </p:ext>
    </p:extLst>
  </p:cSld>
  <p:clrMap bg1="lt1" tx1="dk1" bg2="dk2" tx2="lt2" accent1="accent1" accent2="accent2" accent3="accent3" accent4="accent4" accent5="accent5" accent6="accent6" hlink="hlink" folHlink="folHlink"/>
  <p:sldLayoutIdLst>
    <p:sldLayoutId id="2147483757" r:id="rId1"/>
    <p:sldLayoutId id="2147483759" r:id="rId2"/>
    <p:sldLayoutId id="2147483786" r:id="rId3"/>
    <p:sldLayoutId id="2147483787" r:id="rId4"/>
    <p:sldLayoutId id="2147483788" r:id="rId5"/>
    <p:sldLayoutId id="2147483789" r:id="rId6"/>
    <p:sldLayoutId id="2147483790" r:id="rId7"/>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117"/>
        <p:cNvGrpSpPr/>
        <p:nvPr/>
      </p:nvGrpSpPr>
      <p:grpSpPr>
        <a:xfrm>
          <a:off x="0" y="0"/>
          <a:ext cx="0" cy="0"/>
          <a:chOff x="0" y="0"/>
          <a:chExt cx="0" cy="0"/>
        </a:xfrm>
      </p:grpSpPr>
      <p:sp>
        <p:nvSpPr>
          <p:cNvPr id="2118" name="Google Shape;2118;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119" name="Google Shape;2119;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430956637"/>
      </p:ext>
    </p:extLst>
  </p:cSld>
  <p:clrMap bg1="lt1" tx1="dk1" bg2="dk2" tx2="lt2" accent1="accent1" accent2="accent2" accent3="accent3" accent4="accent4" accent5="accent5" accent6="accent6" hlink="hlink" folHlink="folHlink"/>
  <p:sldLayoutIdLst>
    <p:sldLayoutId id="2147483792" r:id="rId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2165689" y="-698407"/>
            <a:ext cx="5527099" cy="4562724"/>
          </a:xfrm>
          <a:prstGeom prst="rect">
            <a:avLst/>
          </a:prstGeom>
          <a:noFill/>
          <a:ln>
            <a:noFill/>
          </a:ln>
        </p:spPr>
      </p:pic>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22C3735-2690-FA9B-E57C-B0D168F024E7}"/>
              </a:ext>
            </a:extLst>
          </p:cNvPr>
          <p:cNvSpPr txBox="1"/>
          <p:nvPr/>
        </p:nvSpPr>
        <p:spPr>
          <a:xfrm>
            <a:off x="2423116" y="148531"/>
            <a:ext cx="6247638" cy="253916"/>
          </a:xfrm>
          <a:prstGeom prst="rect">
            <a:avLst/>
          </a:prstGeom>
          <a:noFill/>
        </p:spPr>
        <p:txBody>
          <a:bodyPr wrap="square">
            <a:spAutoFit/>
          </a:bodyPr>
          <a:lstStyle/>
          <a:p>
            <a:r>
              <a:rPr lang="en-US" sz="1050" b="1" dirty="0">
                <a:solidFill>
                  <a:schemeClr val="tx1">
                    <a:lumMod val="50000"/>
                  </a:schemeClr>
                </a:solidFill>
              </a:rPr>
              <a:t>GAYATRI VIDYA PARISHAD COLLEGE FOR DEGREE AND PG COURSES(A</a:t>
            </a:r>
            <a:r>
              <a:rPr lang="en-US" sz="1050" b="1" dirty="0">
                <a:solidFill>
                  <a:srgbClr val="0070C0"/>
                </a:solidFill>
              </a:rPr>
              <a:t>)</a:t>
            </a:r>
            <a:endParaRPr lang="en-IN" sz="1050" b="1" dirty="0">
              <a:solidFill>
                <a:srgbClr val="0070C0"/>
              </a:solidFill>
            </a:endParaRPr>
          </a:p>
        </p:txBody>
      </p:sp>
      <p:sp>
        <p:nvSpPr>
          <p:cNvPr id="7" name="TextBox 6">
            <a:extLst>
              <a:ext uri="{FF2B5EF4-FFF2-40B4-BE49-F238E27FC236}">
                <a16:creationId xmlns:a16="http://schemas.microsoft.com/office/drawing/2014/main" id="{B6E51A2F-C017-EF40-2DB6-A6A772B01CBA}"/>
              </a:ext>
            </a:extLst>
          </p:cNvPr>
          <p:cNvSpPr txBox="1"/>
          <p:nvPr/>
        </p:nvSpPr>
        <p:spPr>
          <a:xfrm>
            <a:off x="2264679" y="410626"/>
            <a:ext cx="6127974" cy="276999"/>
          </a:xfrm>
          <a:prstGeom prst="rect">
            <a:avLst/>
          </a:prstGeom>
          <a:noFill/>
        </p:spPr>
        <p:txBody>
          <a:bodyPr wrap="square">
            <a:spAutoFit/>
          </a:bodyPr>
          <a:lstStyle/>
          <a:p>
            <a:r>
              <a:rPr lang="en-US" sz="1200" b="1" dirty="0">
                <a:solidFill>
                  <a:srgbClr val="C00000"/>
                </a:solidFill>
              </a:rPr>
              <a:t>(Affiliated to Andhra University | Accredited by NAAC </a:t>
            </a:r>
            <a:r>
              <a:rPr lang="en-US" sz="1200" b="1" dirty="0"/>
              <a:t>Visakhapatnam-</a:t>
            </a:r>
            <a:r>
              <a:rPr lang="en-US" sz="1200" b="1" dirty="0">
                <a:latin typeface="Aptos Display" panose="020B0004020202020204" pitchFamily="34" charset="0"/>
              </a:rPr>
              <a:t>530054</a:t>
            </a:r>
            <a:r>
              <a:rPr lang="en-US" sz="1200" b="1" dirty="0"/>
              <a:t>.</a:t>
            </a:r>
            <a:endParaRPr lang="en-IN" sz="1200" b="1" dirty="0"/>
          </a:p>
        </p:txBody>
      </p:sp>
      <p:pic>
        <p:nvPicPr>
          <p:cNvPr id="31" name="Picture 30">
            <a:extLst>
              <a:ext uri="{FF2B5EF4-FFF2-40B4-BE49-F238E27FC236}">
                <a16:creationId xmlns:a16="http://schemas.microsoft.com/office/drawing/2014/main" id="{E84B917E-A9BC-CC4A-4FE9-1CEBB6CD52FF}"/>
              </a:ext>
            </a:extLst>
          </p:cNvPr>
          <p:cNvPicPr>
            <a:picLocks/>
          </p:cNvPicPr>
          <p:nvPr/>
        </p:nvPicPr>
        <p:blipFill>
          <a:blip r:embed="rId6"/>
          <a:srcRect r="86674"/>
          <a:stretch>
            <a:fillRect/>
          </a:stretch>
        </p:blipFill>
        <p:spPr>
          <a:xfrm>
            <a:off x="1175222" y="77455"/>
            <a:ext cx="992080" cy="958243"/>
          </a:xfrm>
          <a:prstGeom prst="rect">
            <a:avLst/>
          </a:prstGeom>
          <a:noFill/>
        </p:spPr>
      </p:pic>
      <p:sp>
        <p:nvSpPr>
          <p:cNvPr id="9" name="TextBox 8">
            <a:extLst>
              <a:ext uri="{FF2B5EF4-FFF2-40B4-BE49-F238E27FC236}">
                <a16:creationId xmlns:a16="http://schemas.microsoft.com/office/drawing/2014/main" id="{B74045C0-CD89-8F14-EE88-7DF70003A2AB}"/>
              </a:ext>
            </a:extLst>
          </p:cNvPr>
          <p:cNvSpPr txBox="1"/>
          <p:nvPr/>
        </p:nvSpPr>
        <p:spPr>
          <a:xfrm>
            <a:off x="997133" y="1948000"/>
            <a:ext cx="7842306" cy="507831"/>
          </a:xfrm>
          <a:prstGeom prst="rect">
            <a:avLst/>
          </a:prstGeom>
          <a:noFill/>
        </p:spPr>
        <p:txBody>
          <a:bodyPr wrap="square">
            <a:spAutoFit/>
          </a:bodyPr>
          <a:lstStyle/>
          <a:p>
            <a:r>
              <a:rPr lang="en-IN" sz="2700" dirty="0">
                <a:latin typeface="Algerian" panose="04020705040A02060702" pitchFamily="82" charset="0"/>
              </a:rPr>
              <a:t>Department of Computer APPLICATIONS</a:t>
            </a:r>
          </a:p>
        </p:txBody>
      </p:sp>
      <p:sp>
        <p:nvSpPr>
          <p:cNvPr id="11" name="TextBox 10">
            <a:extLst>
              <a:ext uri="{FF2B5EF4-FFF2-40B4-BE49-F238E27FC236}">
                <a16:creationId xmlns:a16="http://schemas.microsoft.com/office/drawing/2014/main" id="{557292A1-2AFF-82D8-D6CD-0530244CADE6}"/>
              </a:ext>
            </a:extLst>
          </p:cNvPr>
          <p:cNvSpPr txBox="1"/>
          <p:nvPr/>
        </p:nvSpPr>
        <p:spPr>
          <a:xfrm>
            <a:off x="1611630" y="1289547"/>
            <a:ext cx="7434072" cy="553998"/>
          </a:xfrm>
          <a:prstGeom prst="rect">
            <a:avLst/>
          </a:prstGeom>
          <a:noFill/>
        </p:spPr>
        <p:txBody>
          <a:bodyPr wrap="square">
            <a:spAutoFit/>
          </a:bodyPr>
          <a:lstStyle/>
          <a:p>
            <a:r>
              <a:rPr lang="en-IN" sz="3000" b="1" dirty="0">
                <a:solidFill>
                  <a:srgbClr val="0070C0"/>
                </a:solidFill>
                <a:highlight>
                  <a:srgbClr val="00FFFF"/>
                </a:highlight>
                <a:latin typeface="Bookman Old Style" panose="02050604050505020204" pitchFamily="18" charset="0"/>
              </a:rPr>
              <a:t>BLUEJACKING TECHNOLOGY</a:t>
            </a:r>
          </a:p>
        </p:txBody>
      </p:sp>
      <p:sp>
        <p:nvSpPr>
          <p:cNvPr id="6" name="TextBox 5">
            <a:extLst>
              <a:ext uri="{FF2B5EF4-FFF2-40B4-BE49-F238E27FC236}">
                <a16:creationId xmlns:a16="http://schemas.microsoft.com/office/drawing/2014/main" id="{B4DD871D-1C59-DA50-5DE9-84AE8807DB56}"/>
              </a:ext>
            </a:extLst>
          </p:cNvPr>
          <p:cNvSpPr txBox="1"/>
          <p:nvPr/>
        </p:nvSpPr>
        <p:spPr>
          <a:xfrm>
            <a:off x="790871" y="3643014"/>
            <a:ext cx="8254831" cy="923330"/>
          </a:xfrm>
          <a:prstGeom prst="rect">
            <a:avLst/>
          </a:prstGeom>
          <a:noFill/>
        </p:spPr>
        <p:txBody>
          <a:bodyPr wrap="square">
            <a:spAutoFit/>
          </a:bodyPr>
          <a:lstStyle/>
          <a:p>
            <a:pPr marL="0" indent="0">
              <a:lnSpc>
                <a:spcPct val="100000"/>
              </a:lnSpc>
              <a:buNone/>
            </a:pPr>
            <a:r>
              <a:rPr lang="en-IN" sz="1800" b="1" dirty="0">
                <a:solidFill>
                  <a:schemeClr val="tx1"/>
                </a:solidFill>
                <a:latin typeface="Times New Roman" panose="02020603050405020304" pitchFamily="18" charset="0"/>
                <a:cs typeface="Times New Roman" panose="02020603050405020304" pitchFamily="18" charset="0"/>
              </a:rPr>
              <a:t>Guide: Prof. I. S. Pallavi                                                   Student: V. Sumanth</a:t>
            </a:r>
          </a:p>
          <a:p>
            <a:pPr marL="0" indent="0">
              <a:lnSpc>
                <a:spcPct val="100000"/>
              </a:lnSpc>
              <a:buNone/>
            </a:pPr>
            <a:r>
              <a:rPr lang="en-IN" sz="1800" b="1" dirty="0">
                <a:solidFill>
                  <a:schemeClr val="tx1"/>
                </a:solidFill>
                <a:latin typeface="Times New Roman" panose="02020603050405020304" pitchFamily="18" charset="0"/>
                <a:cs typeface="Times New Roman" panose="02020603050405020304" pitchFamily="18" charset="0"/>
              </a:rPr>
              <a:t>Director of MCA                                                               Reg No: PG222302063</a:t>
            </a:r>
          </a:p>
          <a:p>
            <a:pPr marL="0" indent="0">
              <a:lnSpc>
                <a:spcPct val="100000"/>
              </a:lnSpc>
              <a:buNone/>
            </a:pPr>
            <a:r>
              <a:rPr lang="en-IN" sz="1800" b="1" dirty="0">
                <a:solidFill>
                  <a:schemeClr val="tx1"/>
                </a:solidFill>
                <a:latin typeface="Times New Roman" panose="02020603050405020304" pitchFamily="18" charset="0"/>
                <a:cs typeface="Times New Roman" panose="02020603050405020304" pitchFamily="18" charset="0"/>
              </a:rPr>
              <a:t>Department of Computer Applications                          Course: MCA  4</a:t>
            </a:r>
            <a:r>
              <a:rPr lang="en-IN" sz="1800" b="1" baseline="30000" dirty="0">
                <a:solidFill>
                  <a:schemeClr val="tx1"/>
                </a:solidFill>
                <a:latin typeface="Times New Roman" panose="02020603050405020304" pitchFamily="18" charset="0"/>
                <a:cs typeface="Times New Roman" panose="02020603050405020304" pitchFamily="18" charset="0"/>
              </a:rPr>
              <a:t>th</a:t>
            </a: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err="1">
                <a:solidFill>
                  <a:schemeClr val="tx1"/>
                </a:solidFill>
                <a:latin typeface="Times New Roman" panose="02020603050405020304" pitchFamily="18" charset="0"/>
                <a:cs typeface="Times New Roman" panose="02020603050405020304" pitchFamily="18" charset="0"/>
              </a:rPr>
              <a:t>sem</a:t>
            </a:r>
            <a:r>
              <a:rPr lang="en-IN" sz="1800" b="1" dirty="0">
                <a:solidFill>
                  <a:schemeClr val="tx1"/>
                </a:solidFill>
              </a:rPr>
              <a:t>                                                                               </a:t>
            </a:r>
          </a:p>
        </p:txBody>
      </p:sp>
      <p:sp>
        <p:nvSpPr>
          <p:cNvPr id="12" name="TextBox 11">
            <a:extLst>
              <a:ext uri="{FF2B5EF4-FFF2-40B4-BE49-F238E27FC236}">
                <a16:creationId xmlns:a16="http://schemas.microsoft.com/office/drawing/2014/main" id="{05C353E4-4A28-3F18-237A-CAA46F7DCBE4}"/>
              </a:ext>
            </a:extLst>
          </p:cNvPr>
          <p:cNvSpPr txBox="1"/>
          <p:nvPr/>
        </p:nvSpPr>
        <p:spPr>
          <a:xfrm>
            <a:off x="4429974" y="4770475"/>
            <a:ext cx="284052" cy="307777"/>
          </a:xfrm>
          <a:prstGeom prst="rect">
            <a:avLst/>
          </a:prstGeom>
          <a:noFill/>
        </p:spPr>
        <p:txBody>
          <a:bodyPr wrap="none" rtlCol="0">
            <a:spAutoFit/>
          </a:bodyPr>
          <a:lstStyle/>
          <a:p>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84451" y="878979"/>
            <a:ext cx="6479344" cy="2308324"/>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I</a:t>
            </a:r>
            <a:r>
              <a:rPr lang="en-US" sz="1600" i="0" dirty="0">
                <a:solidFill>
                  <a:srgbClr val="0D0D0D"/>
                </a:solidFill>
                <a:effectLst/>
                <a:latin typeface="Times New Roman" panose="02020603050405020304" pitchFamily="18" charset="0"/>
                <a:cs typeface="Times New Roman" panose="02020603050405020304" pitchFamily="18" charset="0"/>
              </a:rPr>
              <a:t>n</a:t>
            </a:r>
            <a:r>
              <a:rPr lang="en-US" sz="1600" b="0" i="0" dirty="0">
                <a:solidFill>
                  <a:srgbClr val="0D0D0D"/>
                </a:solidFill>
                <a:effectLst/>
                <a:latin typeface="Times New Roman" panose="02020603050405020304" pitchFamily="18" charset="0"/>
                <a:cs typeface="Times New Roman" panose="02020603050405020304" pitchFamily="18" charset="0"/>
              </a:rPr>
              <a:t> some cases, bluejacking has been used as a marketing or promotional tool by businesses or organizations. Sending promotional messages or advertisements to nearby Bluetooth-enabled devices can attract attention and generate interest in products, services, or events.</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demonstrates the capabilities of Bluetooth technology and showcases its potential for communication in everyday scenarios. It highlights the ease with which devices can connect and exchange information wirelessly within a short range.</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PURPOSE OF BLUEJACKING TECHNOLOGY</a:t>
            </a:r>
            <a:endParaRPr lang="it-IT"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705889C-6C3B-59C1-6858-B4D7355FE900}"/>
              </a:ext>
            </a:extLst>
          </p:cNvPr>
          <p:cNvSpPr txBox="1"/>
          <p:nvPr/>
        </p:nvSpPr>
        <p:spPr>
          <a:xfrm>
            <a:off x="4429974" y="4760214"/>
            <a:ext cx="383438" cy="307777"/>
          </a:xfrm>
          <a:prstGeom prst="rect">
            <a:avLst/>
          </a:prstGeom>
          <a:noFill/>
        </p:spPr>
        <p:txBody>
          <a:bodyPr wrap="none" rtlCol="0">
            <a:spAutoFit/>
          </a:bodyPr>
          <a:lstStyle/>
          <a:p>
            <a:r>
              <a:rPr lang="en-IN" dirty="0"/>
              <a:t>10</a:t>
            </a:r>
          </a:p>
        </p:txBody>
      </p:sp>
    </p:spTree>
    <p:extLst>
      <p:ext uri="{BB962C8B-B14F-4D97-AF65-F5344CB8AC3E}">
        <p14:creationId xmlns:p14="http://schemas.microsoft.com/office/powerpoint/2010/main" val="341819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41601" y="822877"/>
            <a:ext cx="6479344" cy="378565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Businesses can use bluejacking as a form of proximity marketing to send promotional messages or advertisements to Bluetooth-enabled devices in their </a:t>
            </a:r>
            <a:r>
              <a:rPr lang="en-US" sz="1600" dirty="0">
                <a:solidFill>
                  <a:srgbClr val="0D0D0D"/>
                </a:solidFill>
                <a:latin typeface="Times New Roman" panose="02020603050405020304" pitchFamily="18" charset="0"/>
                <a:cs typeface="Times New Roman" panose="02020603050405020304" pitchFamily="18" charset="0"/>
              </a:rPr>
              <a:t>locality</a:t>
            </a:r>
            <a:r>
              <a:rPr lang="en-US" sz="1600" b="0" i="0" dirty="0">
                <a:solidFill>
                  <a:srgbClr val="0D0D0D"/>
                </a:solidFill>
                <a:effectLst/>
                <a:latin typeface="Times New Roman" panose="02020603050405020304" pitchFamily="18" charset="0"/>
                <a:cs typeface="Times New Roman" panose="02020603050405020304" pitchFamily="18" charset="0"/>
              </a:rPr>
              <a:t>. For example, retailers can send special offers or discounts to shoppers passing by their stores, encouraging them to enter and make purchases.</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Event organizers can utilize bluejacking to promote upcoming events or conferences by sending event details, schedules, and location information to attendees or potential attendees who are in close proximity to the event venue.</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can facilitate networking and social interaction in crowded public spaces, such as conferences, concerts, or festivals. Attendees can exchange contact information, share social media profiles, or engage in group chats using bluejacking messages.</a:t>
            </a:r>
          </a:p>
        </p:txBody>
      </p:sp>
      <p:sp>
        <p:nvSpPr>
          <p:cNvPr id="7" name="TextBox 6">
            <a:extLst>
              <a:ext uri="{FF2B5EF4-FFF2-40B4-BE49-F238E27FC236}">
                <a16:creationId xmlns:a16="http://schemas.microsoft.com/office/drawing/2014/main" id="{39D1784C-A215-3553-2F73-73E09CF1A3C1}"/>
              </a:ext>
            </a:extLst>
          </p:cNvPr>
          <p:cNvSpPr txBox="1"/>
          <p:nvPr/>
        </p:nvSpPr>
        <p:spPr>
          <a:xfrm>
            <a:off x="841601" y="260822"/>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APPLICATIONS OF BLUEJACKING</a:t>
            </a:r>
          </a:p>
        </p:txBody>
      </p:sp>
      <p:sp>
        <p:nvSpPr>
          <p:cNvPr id="2" name="TextBox 1">
            <a:extLst>
              <a:ext uri="{FF2B5EF4-FFF2-40B4-BE49-F238E27FC236}">
                <a16:creationId xmlns:a16="http://schemas.microsoft.com/office/drawing/2014/main" id="{D68D5958-0737-45C9-5882-63F75730AE83}"/>
              </a:ext>
            </a:extLst>
          </p:cNvPr>
          <p:cNvSpPr txBox="1"/>
          <p:nvPr/>
        </p:nvSpPr>
        <p:spPr>
          <a:xfrm>
            <a:off x="4380281" y="4770474"/>
            <a:ext cx="383438" cy="307777"/>
          </a:xfrm>
          <a:prstGeom prst="rect">
            <a:avLst/>
          </a:prstGeom>
          <a:noFill/>
        </p:spPr>
        <p:txBody>
          <a:bodyPr wrap="none" rtlCol="0">
            <a:spAutoFit/>
          </a:bodyPr>
          <a:lstStyle/>
          <a:p>
            <a:r>
              <a:rPr lang="en-IN" dirty="0"/>
              <a:t>11</a:t>
            </a:r>
          </a:p>
        </p:txBody>
      </p:sp>
    </p:spTree>
    <p:extLst>
      <p:ext uri="{BB962C8B-B14F-4D97-AF65-F5344CB8AC3E}">
        <p14:creationId xmlns:p14="http://schemas.microsoft.com/office/powerpoint/2010/main" val="102262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74258" y="894367"/>
            <a:ext cx="6449106" cy="3354765"/>
          </a:xfrm>
          <a:prstGeom prst="rect">
            <a:avLst/>
          </a:prstGeom>
          <a:noFill/>
        </p:spPr>
        <p:txBody>
          <a:bodyPr wrap="square">
            <a:spAutoFit/>
          </a:bodyPr>
          <a:lstStyle/>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Tourism agencies, hotels, and tourist attractions can leverage bluejacking to provide visitors with relevant information, maps, or guided tours. Bluejacking messages can offer insights into nearby landmarks, historical sites, or points of interest, enhancing the visitor experience.</a:t>
            </a:r>
          </a:p>
          <a:p>
            <a:pPr marL="285750" indent="-285750" algn="just">
              <a:buFont typeface="Arial" panose="020B0604020202020204" pitchFamily="34" charset="0"/>
              <a:buChar char="•"/>
            </a:pPr>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Bluejacking can be used as a means of emergency notification in situations where traditional communication channels may be unavailable or ineffective. Authorities or organizations can send urgent alerts, evacuation instructions, or safety information to people in affected areas during emergencies or disasters.</a:t>
            </a:r>
          </a:p>
          <a:p>
            <a:pPr algn="just"/>
            <a:endParaRPr lang="en-US" b="1" dirty="0">
              <a:solidFill>
                <a:srgbClr val="0D0D0D"/>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D1784C-A215-3553-2F73-73E09CF1A3C1}"/>
              </a:ext>
            </a:extLst>
          </p:cNvPr>
          <p:cNvSpPr txBox="1"/>
          <p:nvPr/>
        </p:nvSpPr>
        <p:spPr>
          <a:xfrm>
            <a:off x="874258" y="23358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APPLICATIONS OF BLUEJACKING</a:t>
            </a:r>
          </a:p>
        </p:txBody>
      </p:sp>
      <p:sp>
        <p:nvSpPr>
          <p:cNvPr id="2" name="TextBox 1">
            <a:extLst>
              <a:ext uri="{FF2B5EF4-FFF2-40B4-BE49-F238E27FC236}">
                <a16:creationId xmlns:a16="http://schemas.microsoft.com/office/drawing/2014/main" id="{5444226A-4545-CCE5-E97B-712CD196CC9A}"/>
              </a:ext>
            </a:extLst>
          </p:cNvPr>
          <p:cNvSpPr txBox="1"/>
          <p:nvPr/>
        </p:nvSpPr>
        <p:spPr>
          <a:xfrm>
            <a:off x="4429974" y="4770475"/>
            <a:ext cx="383438" cy="307777"/>
          </a:xfrm>
          <a:prstGeom prst="rect">
            <a:avLst/>
          </a:prstGeom>
          <a:noFill/>
        </p:spPr>
        <p:txBody>
          <a:bodyPr wrap="none" rtlCol="0">
            <a:spAutoFit/>
          </a:bodyPr>
          <a:lstStyle/>
          <a:p>
            <a:r>
              <a:rPr lang="en-IN" dirty="0"/>
              <a:t>12</a:t>
            </a:r>
          </a:p>
        </p:txBody>
      </p:sp>
    </p:spTree>
    <p:extLst>
      <p:ext uri="{BB962C8B-B14F-4D97-AF65-F5344CB8AC3E}">
        <p14:creationId xmlns:p14="http://schemas.microsoft.com/office/powerpoint/2010/main" val="217314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19137" y="636380"/>
            <a:ext cx="6449106" cy="1754326"/>
          </a:xfrm>
          <a:prstGeom prst="rect">
            <a:avLst/>
          </a:prstGeom>
          <a:noFill/>
        </p:spPr>
        <p:txBody>
          <a:bodyPr wrap="square">
            <a:spAutoFit/>
          </a:bodyPr>
          <a:lstStyle/>
          <a:p>
            <a:pPr algn="just"/>
            <a:endParaRPr lang="en-US" sz="1800" b="1"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Brands can use bluejacking to engage with customers in innovative ways, such as conducting surveys, gathering feedback, or providing interactive experiences. By initiating conversations with customers through bluejacking messages, brands can foster brand loyalty and customer satisfaction.</a:t>
            </a:r>
          </a:p>
        </p:txBody>
      </p:sp>
      <p:sp>
        <p:nvSpPr>
          <p:cNvPr id="7" name="TextBox 6">
            <a:extLst>
              <a:ext uri="{FF2B5EF4-FFF2-40B4-BE49-F238E27FC236}">
                <a16:creationId xmlns:a16="http://schemas.microsoft.com/office/drawing/2014/main" id="{39D1784C-A215-3553-2F73-73E09CF1A3C1}"/>
              </a:ext>
            </a:extLst>
          </p:cNvPr>
          <p:cNvSpPr txBox="1"/>
          <p:nvPr/>
        </p:nvSpPr>
        <p:spPr>
          <a:xfrm>
            <a:off x="719137" y="236270"/>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APPLICATIONS OF BLUEJACKING</a:t>
            </a:r>
          </a:p>
        </p:txBody>
      </p:sp>
      <p:sp>
        <p:nvSpPr>
          <p:cNvPr id="2" name="TextBox 1">
            <a:extLst>
              <a:ext uri="{FF2B5EF4-FFF2-40B4-BE49-F238E27FC236}">
                <a16:creationId xmlns:a16="http://schemas.microsoft.com/office/drawing/2014/main" id="{5444226A-4545-CCE5-E97B-712CD196CC9A}"/>
              </a:ext>
            </a:extLst>
          </p:cNvPr>
          <p:cNvSpPr txBox="1"/>
          <p:nvPr/>
        </p:nvSpPr>
        <p:spPr>
          <a:xfrm>
            <a:off x="4429974" y="4770475"/>
            <a:ext cx="383438" cy="307777"/>
          </a:xfrm>
          <a:prstGeom prst="rect">
            <a:avLst/>
          </a:prstGeom>
          <a:noFill/>
        </p:spPr>
        <p:txBody>
          <a:bodyPr wrap="none" rtlCol="0">
            <a:spAutoFit/>
          </a:bodyPr>
          <a:lstStyle/>
          <a:p>
            <a:r>
              <a:rPr lang="en-IN" dirty="0"/>
              <a:t>13</a:t>
            </a:r>
          </a:p>
        </p:txBody>
      </p:sp>
    </p:spTree>
    <p:extLst>
      <p:ext uri="{BB962C8B-B14F-4D97-AF65-F5344CB8AC3E}">
        <p14:creationId xmlns:p14="http://schemas.microsoft.com/office/powerpoint/2010/main" val="190048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947737" y="966398"/>
            <a:ext cx="6106206" cy="353943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allows individuals to send messages anonymously to nearby Bluetooth-enabled devices without establishing a paired connection. This anonymity preserves the sender's identity and adds an element of surprise to the communication.</a:t>
            </a:r>
          </a:p>
          <a:p>
            <a:pPr marL="285750" indent="-285750" algn="just">
              <a:buFont typeface="Arial" panose="020B0604020202020204" pitchFamily="34" charset="0"/>
              <a:buChar char="•"/>
            </a:pP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messages are typically </a:t>
            </a:r>
            <a:r>
              <a:rPr lang="en-US" sz="1600" dirty="0">
                <a:solidFill>
                  <a:srgbClr val="0D0D0D"/>
                </a:solidFill>
                <a:latin typeface="Times New Roman" panose="02020603050405020304" pitchFamily="18" charset="0"/>
                <a:cs typeface="Times New Roman" panose="02020603050405020304" pitchFamily="18" charset="0"/>
              </a:rPr>
              <a:t>pleasant</a:t>
            </a:r>
            <a:r>
              <a:rPr lang="en-US" sz="1600" b="0" i="0" dirty="0">
                <a:solidFill>
                  <a:srgbClr val="0D0D0D"/>
                </a:solidFill>
                <a:effectLst/>
                <a:latin typeface="Times New Roman" panose="02020603050405020304" pitchFamily="18" charset="0"/>
                <a:cs typeface="Times New Roman" panose="02020603050405020304" pitchFamily="18" charset="0"/>
              </a:rPr>
              <a:t> and cannot access or modify the recipient's device beyond displaying the received message. This ensures that bluejacking does not interfere with the normal functioning of the device or compromise its security.</a:t>
            </a:r>
          </a:p>
          <a:p>
            <a:pPr marL="285750" indent="-285750" algn="just">
              <a:buFont typeface="Arial" panose="020B0604020202020204" pitchFamily="34" charset="0"/>
              <a:buChar char="•"/>
            </a:pP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operates within the range of Bluetooth signals, which is typically around 10 meters (30 feet). The limited range restricts communication to devices in close proximity, ensuring that messages are only sent to nearby devices.</a:t>
            </a:r>
          </a:p>
        </p:txBody>
      </p:sp>
      <p:sp>
        <p:nvSpPr>
          <p:cNvPr id="7" name="TextBox 6">
            <a:extLst>
              <a:ext uri="{FF2B5EF4-FFF2-40B4-BE49-F238E27FC236}">
                <a16:creationId xmlns:a16="http://schemas.microsoft.com/office/drawing/2014/main" id="{39D1784C-A215-3553-2F73-73E09CF1A3C1}"/>
              </a:ext>
            </a:extLst>
          </p:cNvPr>
          <p:cNvSpPr txBox="1"/>
          <p:nvPr/>
        </p:nvSpPr>
        <p:spPr>
          <a:xfrm>
            <a:off x="947737" y="301641"/>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FEATURES FOR BLUEJACKING TECHNOLOGY</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14</a:t>
            </a:r>
          </a:p>
        </p:txBody>
      </p:sp>
    </p:spTree>
    <p:extLst>
      <p:ext uri="{BB962C8B-B14F-4D97-AF65-F5344CB8AC3E}">
        <p14:creationId xmlns:p14="http://schemas.microsoft.com/office/powerpoint/2010/main" val="1347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97207" y="938411"/>
            <a:ext cx="7265534" cy="3693319"/>
          </a:xfrm>
          <a:prstGeom prst="rect">
            <a:avLst/>
          </a:prstGeom>
          <a:noFill/>
        </p:spPr>
        <p:txBody>
          <a:bodyPr wrap="square">
            <a:spAutoFit/>
          </a:bodyPr>
          <a:lstStyle/>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Marketing and Promotion</a:t>
            </a:r>
            <a:r>
              <a:rPr lang="en-US" sz="1800" b="0" i="0" dirty="0">
                <a:solidFill>
                  <a:srgbClr val="0D0D0D"/>
                </a:solidFill>
                <a:effectLst/>
                <a:latin typeface="Times New Roman" panose="02020603050405020304" pitchFamily="18" charset="0"/>
                <a:cs typeface="Times New Roman" panose="02020603050405020304" pitchFamily="18" charset="0"/>
              </a:rPr>
              <a:t>: Bluejacking can be used as a marketing or promotional tool. Businesses may use bluejacking to send promotional messages or advertisements to nearby Bluetooth-enabled devices in order to attract potential customers to their products or services. For example, a retailer might send discount coupons or promotional offers to potential customers in close proximity to their store.</a:t>
            </a:r>
          </a:p>
          <a:p>
            <a:pPr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Networking and Social Interaction</a:t>
            </a:r>
            <a:r>
              <a:rPr lang="en-US" sz="1800" b="0" i="0" dirty="0">
                <a:solidFill>
                  <a:srgbClr val="0D0D0D"/>
                </a:solidFill>
                <a:effectLst/>
                <a:latin typeface="Times New Roman" panose="02020603050405020304" pitchFamily="18" charset="0"/>
                <a:cs typeface="Times New Roman" panose="02020603050405020304" pitchFamily="18" charset="0"/>
              </a:rPr>
              <a:t>: Bluejacking can also facilitate networking and social interaction in certain contexts. For instance, individuals at a conference or event may use bluejacking to exchange contact information or connect with others who are nearby. This can be particularly useful in situations where traditional methods of networking, such as exchanging business cards, may not be feasible or convenient.</a:t>
            </a:r>
          </a:p>
        </p:txBody>
      </p:sp>
      <p:sp>
        <p:nvSpPr>
          <p:cNvPr id="7" name="TextBox 6">
            <a:extLst>
              <a:ext uri="{FF2B5EF4-FFF2-40B4-BE49-F238E27FC236}">
                <a16:creationId xmlns:a16="http://schemas.microsoft.com/office/drawing/2014/main" id="{39D1784C-A215-3553-2F73-73E09CF1A3C1}"/>
              </a:ext>
            </a:extLst>
          </p:cNvPr>
          <p:cNvSpPr txBox="1"/>
          <p:nvPr/>
        </p:nvSpPr>
        <p:spPr>
          <a:xfrm>
            <a:off x="797207" y="39955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BLUEJACKING</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15</a:t>
            </a:r>
          </a:p>
        </p:txBody>
      </p:sp>
    </p:spTree>
    <p:extLst>
      <p:ext uri="{BB962C8B-B14F-4D97-AF65-F5344CB8AC3E}">
        <p14:creationId xmlns:p14="http://schemas.microsoft.com/office/powerpoint/2010/main" val="385934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97207" y="938411"/>
            <a:ext cx="6836400" cy="3416320"/>
          </a:xfrm>
          <a:prstGeom prst="rect">
            <a:avLst/>
          </a:prstGeom>
          <a:noFill/>
        </p:spPr>
        <p:txBody>
          <a:bodyPr wrap="square">
            <a:spAutoFit/>
          </a:bodyPr>
          <a:lstStyle/>
          <a:p>
            <a:pPr algn="just"/>
            <a:r>
              <a:rPr lang="en-US" sz="1800" b="1" dirty="0">
                <a:solidFill>
                  <a:srgbClr val="0D0D0D"/>
                </a:solidFill>
                <a:latin typeface="Times New Roman" panose="02020603050405020304" pitchFamily="18" charset="0"/>
                <a:cs typeface="Times New Roman" panose="02020603050405020304" pitchFamily="18" charset="0"/>
              </a:rPr>
              <a:t>3.</a:t>
            </a:r>
            <a:r>
              <a:rPr lang="en-US" sz="1800" b="1" i="0" dirty="0">
                <a:solidFill>
                  <a:srgbClr val="0D0D0D"/>
                </a:solidFill>
                <a:effectLst/>
                <a:latin typeface="Times New Roman" panose="02020603050405020304" pitchFamily="18" charset="0"/>
                <a:cs typeface="Times New Roman" panose="02020603050405020304" pitchFamily="18" charset="0"/>
              </a:rPr>
              <a:t>Information Sharing</a:t>
            </a:r>
            <a:r>
              <a:rPr lang="en-US" sz="1800" b="0" i="0" dirty="0">
                <a:solidFill>
                  <a:srgbClr val="0D0D0D"/>
                </a:solidFill>
                <a:effectLst/>
                <a:latin typeface="Times New Roman" panose="02020603050405020304" pitchFamily="18" charset="0"/>
                <a:cs typeface="Times New Roman" panose="02020603050405020304" pitchFamily="18" charset="0"/>
              </a:rPr>
              <a:t>: Bluejacking can be used to share information or content with others in close proximity. For example, students in a classroom or colleagues in a meeting may use bluejacking to quickly share documents, presentations, or other files without the need for an internet connection or email. This can enhance collaboration and productivity in certain situations.</a:t>
            </a: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r>
              <a:rPr lang="en-US" sz="1800" b="1" i="0" dirty="0">
                <a:solidFill>
                  <a:srgbClr val="0D0D0D"/>
                </a:solidFill>
                <a:effectLst/>
                <a:latin typeface="Times New Roman" panose="02020603050405020304" pitchFamily="18" charset="0"/>
                <a:cs typeface="Times New Roman" panose="02020603050405020304" pitchFamily="18" charset="0"/>
              </a:rPr>
              <a:t>4.Fun and Entertainment</a:t>
            </a:r>
            <a:r>
              <a:rPr lang="en-US" sz="1800" b="0" i="0" dirty="0">
                <a:solidFill>
                  <a:srgbClr val="0D0D0D"/>
                </a:solidFill>
                <a:effectLst/>
                <a:latin typeface="Times New Roman" panose="02020603050405020304" pitchFamily="18" charset="0"/>
                <a:cs typeface="Times New Roman" panose="02020603050405020304" pitchFamily="18" charset="0"/>
              </a:rPr>
              <a:t>: Bluejacking can simply be used for fun or entertainment purposes. Some people enjoy sending amusing or playful messages to strangers or friends in public places using bluejacking. While this may not have any practical purpose, it can provide entertainment value for those involved.</a:t>
            </a:r>
          </a:p>
        </p:txBody>
      </p:sp>
      <p:sp>
        <p:nvSpPr>
          <p:cNvPr id="7" name="TextBox 6">
            <a:extLst>
              <a:ext uri="{FF2B5EF4-FFF2-40B4-BE49-F238E27FC236}">
                <a16:creationId xmlns:a16="http://schemas.microsoft.com/office/drawing/2014/main" id="{39D1784C-A215-3553-2F73-73E09CF1A3C1}"/>
              </a:ext>
            </a:extLst>
          </p:cNvPr>
          <p:cNvSpPr txBox="1"/>
          <p:nvPr/>
        </p:nvSpPr>
        <p:spPr>
          <a:xfrm>
            <a:off x="797207" y="391985"/>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BLUEJACKING</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16</a:t>
            </a:r>
          </a:p>
        </p:txBody>
      </p:sp>
    </p:spTree>
    <p:extLst>
      <p:ext uri="{BB962C8B-B14F-4D97-AF65-F5344CB8AC3E}">
        <p14:creationId xmlns:p14="http://schemas.microsoft.com/office/powerpoint/2010/main" val="15966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97207" y="938411"/>
            <a:ext cx="6297557" cy="2031325"/>
          </a:xfrm>
          <a:prstGeom prst="rect">
            <a:avLst/>
          </a:prstGeom>
          <a:noFill/>
        </p:spPr>
        <p:txBody>
          <a:bodyPr wrap="square">
            <a:spAutoFit/>
          </a:bodyPr>
          <a:lstStyle/>
          <a:p>
            <a:pPr algn="just"/>
            <a:r>
              <a:rPr lang="en-US" sz="1800" b="1" i="0" dirty="0">
                <a:solidFill>
                  <a:srgbClr val="0D0D0D"/>
                </a:solidFill>
                <a:effectLst/>
                <a:latin typeface="Söhne"/>
              </a:rPr>
              <a:t>5.</a:t>
            </a:r>
            <a:r>
              <a:rPr lang="en-US" sz="1800" b="1" i="0" dirty="0">
                <a:solidFill>
                  <a:srgbClr val="0D0D0D"/>
                </a:solidFill>
                <a:effectLst/>
                <a:latin typeface="Times New Roman" panose="02020603050405020304" pitchFamily="18" charset="0"/>
                <a:cs typeface="Times New Roman" panose="02020603050405020304" pitchFamily="18" charset="0"/>
              </a:rPr>
              <a:t>Awareness and Education</a:t>
            </a:r>
            <a:r>
              <a:rPr lang="en-US" sz="1800" b="0" i="0" dirty="0">
                <a:solidFill>
                  <a:srgbClr val="0D0D0D"/>
                </a:solidFill>
                <a:effectLst/>
                <a:latin typeface="Times New Roman" panose="02020603050405020304" pitchFamily="18" charset="0"/>
                <a:cs typeface="Times New Roman" panose="02020603050405020304" pitchFamily="18" charset="0"/>
              </a:rPr>
              <a:t>: Bluejacking can also be used to raise awareness about Bluetooth security vulnerabilities and educate users about the importance of securing their devices. By demonstrating how easily devices can be targeted and accessed via Bluetooth connections, individuals may become more vigilant about their device security and take steps to protect themselves against potential threats.</a:t>
            </a:r>
          </a:p>
        </p:txBody>
      </p:sp>
      <p:sp>
        <p:nvSpPr>
          <p:cNvPr id="7" name="TextBox 6">
            <a:extLst>
              <a:ext uri="{FF2B5EF4-FFF2-40B4-BE49-F238E27FC236}">
                <a16:creationId xmlns:a16="http://schemas.microsoft.com/office/drawing/2014/main" id="{39D1784C-A215-3553-2F73-73E09CF1A3C1}"/>
              </a:ext>
            </a:extLst>
          </p:cNvPr>
          <p:cNvSpPr txBox="1"/>
          <p:nvPr/>
        </p:nvSpPr>
        <p:spPr>
          <a:xfrm>
            <a:off x="797207" y="432213"/>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BLUEJACKING</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17</a:t>
            </a:r>
          </a:p>
        </p:txBody>
      </p:sp>
    </p:spTree>
    <p:extLst>
      <p:ext uri="{BB962C8B-B14F-4D97-AF65-F5344CB8AC3E}">
        <p14:creationId xmlns:p14="http://schemas.microsoft.com/office/powerpoint/2010/main" val="38237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97207" y="938411"/>
            <a:ext cx="6697607" cy="2862322"/>
          </a:xfrm>
          <a:prstGeom prst="rect">
            <a:avLst/>
          </a:prstGeom>
          <a:noFill/>
        </p:spPr>
        <p:txBody>
          <a:bodyPr wrap="square">
            <a:spAutoFit/>
          </a:bodyPr>
          <a:lstStyle/>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Invasion of Privacy</a:t>
            </a:r>
            <a:r>
              <a:rPr lang="en-US" sz="1800" b="0" i="0" dirty="0">
                <a:solidFill>
                  <a:srgbClr val="0D0D0D"/>
                </a:solidFill>
                <a:effectLst/>
                <a:latin typeface="Times New Roman" panose="02020603050405020304" pitchFamily="18" charset="0"/>
                <a:cs typeface="Times New Roman" panose="02020603050405020304" pitchFamily="18" charset="0"/>
              </a:rPr>
              <a:t>: Bluejacking involves sending unasked messages or data to Bluetooth-enabled devices without the consent of the recipient. This can be viewed as an </a:t>
            </a:r>
            <a:r>
              <a:rPr lang="en-US" sz="1800" dirty="0">
                <a:solidFill>
                  <a:srgbClr val="0D0D0D"/>
                </a:solidFill>
                <a:latin typeface="Times New Roman" panose="02020603050405020304" pitchFamily="18" charset="0"/>
                <a:cs typeface="Times New Roman" panose="02020603050405020304" pitchFamily="18" charset="0"/>
              </a:rPr>
              <a:t>capture</a:t>
            </a:r>
            <a:r>
              <a:rPr lang="en-US" sz="1800" b="0" i="0" dirty="0">
                <a:solidFill>
                  <a:srgbClr val="0D0D0D"/>
                </a:solidFill>
                <a:effectLst/>
                <a:latin typeface="Times New Roman" panose="02020603050405020304" pitchFamily="18" charset="0"/>
                <a:cs typeface="Times New Roman" panose="02020603050405020304" pitchFamily="18" charset="0"/>
              </a:rPr>
              <a:t> of privacy, as it mess into the personal space of individuals without their permission.</a:t>
            </a:r>
          </a:p>
          <a:p>
            <a:pPr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Annoyance and Disturbance</a:t>
            </a:r>
            <a:r>
              <a:rPr lang="en-US" sz="1800" b="0" i="0" dirty="0">
                <a:solidFill>
                  <a:srgbClr val="0D0D0D"/>
                </a:solidFill>
                <a:effectLst/>
                <a:latin typeface="Times New Roman" panose="02020603050405020304" pitchFamily="18" charset="0"/>
                <a:cs typeface="Times New Roman" panose="02020603050405020304" pitchFamily="18" charset="0"/>
              </a:rPr>
              <a:t>: Bluejacking messages, particularly when sent repeatedly or inappropriately, can be annoying and disruptive to recipients. Constantly receiving unwanted messages can be frustrating, especially in environments where people expect privacy or quiet, such as in public transportation, libraries, or workplaces.</a:t>
            </a:r>
          </a:p>
        </p:txBody>
      </p:sp>
      <p:sp>
        <p:nvSpPr>
          <p:cNvPr id="7" name="TextBox 6">
            <a:extLst>
              <a:ext uri="{FF2B5EF4-FFF2-40B4-BE49-F238E27FC236}">
                <a16:creationId xmlns:a16="http://schemas.microsoft.com/office/drawing/2014/main" id="{39D1784C-A215-3553-2F73-73E09CF1A3C1}"/>
              </a:ext>
            </a:extLst>
          </p:cNvPr>
          <p:cNvSpPr txBox="1"/>
          <p:nvPr/>
        </p:nvSpPr>
        <p:spPr>
          <a:xfrm>
            <a:off x="797207" y="45670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DISADVANTAGES OF BLUEJACKING</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18</a:t>
            </a:r>
          </a:p>
        </p:txBody>
      </p:sp>
    </p:spTree>
    <p:extLst>
      <p:ext uri="{BB962C8B-B14F-4D97-AF65-F5344CB8AC3E}">
        <p14:creationId xmlns:p14="http://schemas.microsoft.com/office/powerpoint/2010/main" val="73978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97207" y="938411"/>
            <a:ext cx="6297557" cy="3416320"/>
          </a:xfrm>
          <a:prstGeom prst="rect">
            <a:avLst/>
          </a:prstGeom>
          <a:noFill/>
        </p:spPr>
        <p:txBody>
          <a:bodyPr wrap="square">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3.Security Risks</a:t>
            </a:r>
            <a:r>
              <a:rPr lang="en-US" sz="1800" b="0" i="0" dirty="0">
                <a:solidFill>
                  <a:srgbClr val="0D0D0D"/>
                </a:solidFill>
                <a:effectLst/>
                <a:latin typeface="Times New Roman" panose="02020603050405020304" pitchFamily="18" charset="0"/>
                <a:cs typeface="Times New Roman" panose="02020603050405020304" pitchFamily="18" charset="0"/>
              </a:rPr>
              <a:t>: Bluejacking exploits </a:t>
            </a:r>
            <a:r>
              <a:rPr lang="en-US" sz="1800" dirty="0">
                <a:solidFill>
                  <a:srgbClr val="0D0D0D"/>
                </a:solidFill>
                <a:latin typeface="Times New Roman" panose="02020603050405020304" pitchFamily="18" charset="0"/>
                <a:cs typeface="Times New Roman" panose="02020603050405020304" pitchFamily="18" charset="0"/>
              </a:rPr>
              <a:t>credulity</a:t>
            </a:r>
            <a:r>
              <a:rPr lang="en-US" sz="1800" b="0" i="0" dirty="0">
                <a:solidFill>
                  <a:srgbClr val="0D0D0D"/>
                </a:solidFill>
                <a:effectLst/>
                <a:latin typeface="Times New Roman" panose="02020603050405020304" pitchFamily="18" charset="0"/>
                <a:cs typeface="Times New Roman" panose="02020603050405020304" pitchFamily="18" charset="0"/>
              </a:rPr>
              <a:t> in Bluetooth technology, which can potentially be used for malicious purposes beyond simple pranks or marketing. For instance, attackers could use bluejacking techniques to deliver malware, scams, or other malicious content to unsuspecting users, compromising the security of their devices and personal information.</a:t>
            </a:r>
          </a:p>
          <a:p>
            <a:pPr algn="just"/>
            <a:endParaRPr lang="en-US" sz="1800" dirty="0">
              <a:solidFill>
                <a:srgbClr val="0D0D0D"/>
              </a:solidFill>
              <a:latin typeface="Times New Roman" panose="02020603050405020304" pitchFamily="18" charset="0"/>
              <a:cs typeface="Times New Roman" panose="02020603050405020304" pitchFamily="18" charset="0"/>
            </a:endParaRPr>
          </a:p>
          <a:p>
            <a:pPr algn="just"/>
            <a:r>
              <a:rPr lang="en-US" sz="1800" b="1" i="0" dirty="0">
                <a:solidFill>
                  <a:srgbClr val="0D0D0D"/>
                </a:solidFill>
                <a:effectLst/>
                <a:latin typeface="Times New Roman" panose="02020603050405020304" pitchFamily="18" charset="0"/>
                <a:cs typeface="Times New Roman" panose="02020603050405020304" pitchFamily="18" charset="0"/>
              </a:rPr>
              <a:t>4.Ethical Concerns</a:t>
            </a:r>
            <a:r>
              <a:rPr lang="en-US" sz="1800" b="0" i="0" dirty="0">
                <a:solidFill>
                  <a:srgbClr val="0D0D0D"/>
                </a:solidFill>
                <a:effectLst/>
                <a:latin typeface="Times New Roman" panose="02020603050405020304" pitchFamily="18" charset="0"/>
                <a:cs typeface="Times New Roman" panose="02020603050405020304" pitchFamily="18" charset="0"/>
              </a:rPr>
              <a:t>: Bluejacking raises ethical questions about consent, respect for personal boundaries, and the responsible use of technology. Sending unsolicited messages to strangers without their consent disregards their autonomy and right to privacy, and can contribute to a culture of digital harassment or cyberbullying.</a:t>
            </a:r>
          </a:p>
        </p:txBody>
      </p:sp>
      <p:sp>
        <p:nvSpPr>
          <p:cNvPr id="7" name="TextBox 6">
            <a:extLst>
              <a:ext uri="{FF2B5EF4-FFF2-40B4-BE49-F238E27FC236}">
                <a16:creationId xmlns:a16="http://schemas.microsoft.com/office/drawing/2014/main" id="{39D1784C-A215-3553-2F73-73E09CF1A3C1}"/>
              </a:ext>
            </a:extLst>
          </p:cNvPr>
          <p:cNvSpPr txBox="1"/>
          <p:nvPr/>
        </p:nvSpPr>
        <p:spPr>
          <a:xfrm>
            <a:off x="797207" y="39955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DISADVANTAGES OF BLUEJACKING</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19</a:t>
            </a:r>
          </a:p>
        </p:txBody>
      </p:sp>
    </p:spTree>
    <p:extLst>
      <p:ext uri="{BB962C8B-B14F-4D97-AF65-F5344CB8AC3E}">
        <p14:creationId xmlns:p14="http://schemas.microsoft.com/office/powerpoint/2010/main" val="206127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35750" y="686133"/>
            <a:ext cx="7704000" cy="3513000"/>
          </a:xfrm>
          <a:prstGeom prst="rect">
            <a:avLst/>
          </a:prstGeom>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History of Bluejacking technology</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Purpose of Bluejacking technology</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Applications</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Features</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Advantages and Disadvantages</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Limitations of Bluejacking technology</a:t>
            </a:r>
            <a:endParaRPr lang="en-IN"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Legal implications</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Real-time Examples</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Conclusion</a:t>
            </a:r>
          </a:p>
          <a:p>
            <a:pPr marL="0" lvl="0" indent="0" algn="l" rtl="0">
              <a:spcBef>
                <a:spcPts val="0"/>
              </a:spcBef>
              <a:spcAft>
                <a:spcPts val="1600"/>
              </a:spcAft>
              <a:buNone/>
            </a:pPr>
            <a:endParaRPr dirty="0"/>
          </a:p>
        </p:txBody>
      </p:sp>
      <p:sp>
        <p:nvSpPr>
          <p:cNvPr id="2136" name="Google Shape;2136;p39"/>
          <p:cNvSpPr txBox="1">
            <a:spLocks noGrp="1"/>
          </p:cNvSpPr>
          <p:nvPr>
            <p:ph type="ctrTitle"/>
          </p:nvPr>
        </p:nvSpPr>
        <p:spPr>
          <a:xfrm>
            <a:off x="735750" y="201363"/>
            <a:ext cx="7672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BC67AF9-9D5F-C3BF-33FB-2C7658948230}"/>
              </a:ext>
            </a:extLst>
          </p:cNvPr>
          <p:cNvSpPr txBox="1"/>
          <p:nvPr/>
        </p:nvSpPr>
        <p:spPr>
          <a:xfrm>
            <a:off x="4429974" y="4770475"/>
            <a:ext cx="284052" cy="307777"/>
          </a:xfrm>
          <a:prstGeom prst="rect">
            <a:avLst/>
          </a:prstGeom>
          <a:noFill/>
        </p:spPr>
        <p:txBody>
          <a:bodyPr wrap="none" rtlCol="0">
            <a:spAutoFit/>
          </a:bodyPr>
          <a:lstStyle/>
          <a:p>
            <a:r>
              <a:rPr lang="en-IN" dirty="0"/>
              <a:t>2</a:t>
            </a:r>
          </a:p>
        </p:txBody>
      </p:sp>
      <p:pic>
        <p:nvPicPr>
          <p:cNvPr id="4" name="Picture 3">
            <a:extLst>
              <a:ext uri="{FF2B5EF4-FFF2-40B4-BE49-F238E27FC236}">
                <a16:creationId xmlns:a16="http://schemas.microsoft.com/office/drawing/2014/main" id="{2A660D8F-B5CB-A0C3-2C0C-F064CBEBFD65}"/>
              </a:ext>
            </a:extLst>
          </p:cNvPr>
          <p:cNvPicPr>
            <a:picLocks noChangeAspect="1"/>
          </p:cNvPicPr>
          <p:nvPr/>
        </p:nvPicPr>
        <p:blipFill>
          <a:blip r:embed="rId3"/>
          <a:stretch>
            <a:fillRect/>
          </a:stretch>
        </p:blipFill>
        <p:spPr>
          <a:xfrm>
            <a:off x="4489695" y="1075267"/>
            <a:ext cx="3670809" cy="27347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76045"/>
            <a:ext cx="6479344" cy="2800767"/>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Bluejacking's effectiveness is limited by the short range of Bluetooth signals. Communication can only occur within close proximity to the target device, typically within 10 meters, which restricts its reach.</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messages are generally </a:t>
            </a:r>
            <a:r>
              <a:rPr lang="en-US" sz="1600" dirty="0" err="1">
                <a:solidFill>
                  <a:srgbClr val="0D0D0D"/>
                </a:solidFill>
                <a:latin typeface="Times New Roman" panose="02020603050405020304" pitchFamily="18" charset="0"/>
                <a:cs typeface="Times New Roman" panose="02020603050405020304" pitchFamily="18" charset="0"/>
              </a:rPr>
              <a:t>plesant</a:t>
            </a:r>
            <a:r>
              <a:rPr lang="en-US" sz="1600" dirty="0">
                <a:solidFill>
                  <a:srgbClr val="0D0D0D"/>
                </a:solidFill>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and cannot access or modify the recipient's device beyond displaying the received message. It lacks the capability for more advanced interactions or data manipulation.</a:t>
            </a:r>
          </a:p>
          <a:p>
            <a:pPr marL="285750" indent="-285750" algn="just">
              <a:buFont typeface="Arial" panose="020B0604020202020204" pitchFamily="34" charset="0"/>
              <a:buChar char="•"/>
            </a:pP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is primarily a one-way form of communication. While recipients can receive and view messages, they cannot respond directly through the bluejacking method.</a:t>
            </a:r>
          </a:p>
        </p:txBody>
      </p:sp>
      <p:sp>
        <p:nvSpPr>
          <p:cNvPr id="7" name="TextBox 6">
            <a:extLst>
              <a:ext uri="{FF2B5EF4-FFF2-40B4-BE49-F238E27FC236}">
                <a16:creationId xmlns:a16="http://schemas.microsoft.com/office/drawing/2014/main" id="{39D1784C-A215-3553-2F73-73E09CF1A3C1}"/>
              </a:ext>
            </a:extLst>
          </p:cNvPr>
          <p:cNvSpPr txBox="1"/>
          <p:nvPr/>
        </p:nvSpPr>
        <p:spPr>
          <a:xfrm>
            <a:off x="884842" y="428603"/>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LIMITATIONS FOR BLUEJACKING TECHNOLOGY</a:t>
            </a:r>
          </a:p>
        </p:txBody>
      </p:sp>
      <p:sp>
        <p:nvSpPr>
          <p:cNvPr id="2" name="TextBox 1">
            <a:extLst>
              <a:ext uri="{FF2B5EF4-FFF2-40B4-BE49-F238E27FC236}">
                <a16:creationId xmlns:a16="http://schemas.microsoft.com/office/drawing/2014/main" id="{90A83180-01D9-6282-1154-A8779420FAB1}"/>
              </a:ext>
            </a:extLst>
          </p:cNvPr>
          <p:cNvSpPr txBox="1"/>
          <p:nvPr/>
        </p:nvSpPr>
        <p:spPr>
          <a:xfrm>
            <a:off x="4429974" y="4770475"/>
            <a:ext cx="383438" cy="307777"/>
          </a:xfrm>
          <a:prstGeom prst="rect">
            <a:avLst/>
          </a:prstGeom>
          <a:noFill/>
        </p:spPr>
        <p:txBody>
          <a:bodyPr wrap="none" rtlCol="0">
            <a:spAutoFit/>
          </a:bodyPr>
          <a:lstStyle/>
          <a:p>
            <a:r>
              <a:rPr lang="en-IN" dirty="0"/>
              <a:t>20</a:t>
            </a:r>
          </a:p>
        </p:txBody>
      </p:sp>
    </p:spTree>
    <p:extLst>
      <p:ext uri="{BB962C8B-B14F-4D97-AF65-F5344CB8AC3E}">
        <p14:creationId xmlns:p14="http://schemas.microsoft.com/office/powerpoint/2010/main" val="154783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76045"/>
            <a:ext cx="6479344"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highlights security vulnerabilities in Bluetooth-enabled devices, raising concerns about unauthorized access and potential risks. While bluejacking itself is typically harmless, it underscores the importance of securing Bluetooth connections to prevent more malicious forms of cyber-attacks, such as </a:t>
            </a:r>
            <a:r>
              <a:rPr lang="en-US" sz="1600" b="0" i="0" dirty="0" err="1">
                <a:solidFill>
                  <a:srgbClr val="0D0D0D"/>
                </a:solidFill>
                <a:effectLst/>
                <a:latin typeface="Times New Roman" panose="02020603050405020304" pitchFamily="18" charset="0"/>
                <a:cs typeface="Times New Roman" panose="02020603050405020304" pitchFamily="18" charset="0"/>
              </a:rPr>
              <a:t>bluesnarfing</a:t>
            </a:r>
            <a:r>
              <a:rPr lang="en-US" sz="1600" b="0" i="0" dirty="0">
                <a:solidFill>
                  <a:srgbClr val="0D0D0D"/>
                </a:solidFill>
                <a:effectLst/>
                <a:latin typeface="Times New Roman" panose="02020603050405020304" pitchFamily="18" charset="0"/>
                <a:cs typeface="Times New Roman" panose="02020603050405020304" pitchFamily="18" charset="0"/>
              </a:rPr>
              <a:t> or bluebugging.</a:t>
            </a:r>
          </a:p>
          <a:p>
            <a:pPr marL="285750" indent="-285750" algn="just">
              <a:buFont typeface="Arial" panose="020B0604020202020204" pitchFamily="34" charset="0"/>
              <a:buChar char="•"/>
            </a:pP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Depending on jurisdiction, bluejacking may have legal implications related to privacy, harassment, or unauthorized communication. Engaging in bluejacking activities without consent may violate laws or regulations, necessitating caution and ethical considerations.</a:t>
            </a:r>
          </a:p>
        </p:txBody>
      </p:sp>
      <p:sp>
        <p:nvSpPr>
          <p:cNvPr id="7" name="TextBox 6">
            <a:extLst>
              <a:ext uri="{FF2B5EF4-FFF2-40B4-BE49-F238E27FC236}">
                <a16:creationId xmlns:a16="http://schemas.microsoft.com/office/drawing/2014/main" id="{39D1784C-A215-3553-2F73-73E09CF1A3C1}"/>
              </a:ext>
            </a:extLst>
          </p:cNvPr>
          <p:cNvSpPr txBox="1"/>
          <p:nvPr/>
        </p:nvSpPr>
        <p:spPr>
          <a:xfrm>
            <a:off x="884842" y="49758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LIMITATIONS FOR BLUEJACKING TECHNOLOGY</a:t>
            </a:r>
          </a:p>
        </p:txBody>
      </p:sp>
      <p:sp>
        <p:nvSpPr>
          <p:cNvPr id="2" name="TextBox 1">
            <a:extLst>
              <a:ext uri="{FF2B5EF4-FFF2-40B4-BE49-F238E27FC236}">
                <a16:creationId xmlns:a16="http://schemas.microsoft.com/office/drawing/2014/main" id="{5987ED76-50A3-AE83-EAAF-A9F70A3C1122}"/>
              </a:ext>
            </a:extLst>
          </p:cNvPr>
          <p:cNvSpPr txBox="1"/>
          <p:nvPr/>
        </p:nvSpPr>
        <p:spPr>
          <a:xfrm>
            <a:off x="4429974" y="4770475"/>
            <a:ext cx="383438" cy="307777"/>
          </a:xfrm>
          <a:prstGeom prst="rect">
            <a:avLst/>
          </a:prstGeom>
          <a:noFill/>
        </p:spPr>
        <p:txBody>
          <a:bodyPr wrap="none" rtlCol="0">
            <a:spAutoFit/>
          </a:bodyPr>
          <a:lstStyle/>
          <a:p>
            <a:r>
              <a:rPr lang="en-IN" dirty="0"/>
              <a:t>21</a:t>
            </a:r>
          </a:p>
        </p:txBody>
      </p:sp>
    </p:spTree>
    <p:extLst>
      <p:ext uri="{BB962C8B-B14F-4D97-AF65-F5344CB8AC3E}">
        <p14:creationId xmlns:p14="http://schemas.microsoft.com/office/powerpoint/2010/main" val="299426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1029379" y="721468"/>
            <a:ext cx="6147028" cy="4016484"/>
          </a:xfrm>
          <a:prstGeom prst="rect">
            <a:avLst/>
          </a:prstGeom>
          <a:noFill/>
        </p:spPr>
        <p:txBody>
          <a:bodyPr wrap="square">
            <a:spAutoFit/>
          </a:bodyPr>
          <a:lstStyle/>
          <a:p>
            <a:pPr marL="285750" indent="-285750" algn="just">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In many jurisdictions, bluejacking may infringe upon privacy laws. Sending unsolicited messages or files to someone's device without their consent could be considered an invasion of privacy. </a:t>
            </a:r>
            <a:endParaRPr lang="en-US" sz="17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7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Bluejacking could also potentially violate harassment laws, especially if the messages sent are offensive, threatening, or of a harassing nature. It's essential to emphasize that even though bluejacking may seem harmless, it can still have legal consequences if it crosses the line into harassment.</a:t>
            </a:r>
          </a:p>
          <a:p>
            <a:pPr marL="285750" indent="-285750" algn="just">
              <a:buFont typeface="Arial" panose="020B0604020202020204" pitchFamily="34" charset="0"/>
              <a:buChar char="•"/>
            </a:pPr>
            <a:endParaRPr lang="en-US" sz="17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Sending copyrighted material or proprietary information through bluejacking could lead to legal issues related to intellectual property rights infringement. Emphasize the importance of respecting copyrights and avoiding the unauthorized distribution of copyrighted material.</a:t>
            </a:r>
          </a:p>
        </p:txBody>
      </p:sp>
      <p:sp>
        <p:nvSpPr>
          <p:cNvPr id="7" name="TextBox 6">
            <a:extLst>
              <a:ext uri="{FF2B5EF4-FFF2-40B4-BE49-F238E27FC236}">
                <a16:creationId xmlns:a16="http://schemas.microsoft.com/office/drawing/2014/main" id="{39D1784C-A215-3553-2F73-73E09CF1A3C1}"/>
              </a:ext>
            </a:extLst>
          </p:cNvPr>
          <p:cNvSpPr txBox="1"/>
          <p:nvPr/>
        </p:nvSpPr>
        <p:spPr>
          <a:xfrm>
            <a:off x="931408" y="284291"/>
            <a:ext cx="9784080" cy="369332"/>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LEGAL IMPLICATIONS OF BLUEJACKING TECHNOLOGY</a:t>
            </a:r>
          </a:p>
        </p:txBody>
      </p:sp>
      <p:sp>
        <p:nvSpPr>
          <p:cNvPr id="2" name="TextBox 1">
            <a:extLst>
              <a:ext uri="{FF2B5EF4-FFF2-40B4-BE49-F238E27FC236}">
                <a16:creationId xmlns:a16="http://schemas.microsoft.com/office/drawing/2014/main" id="{D5CC2452-CF48-846E-7A8E-42D5CC4797D9}"/>
              </a:ext>
            </a:extLst>
          </p:cNvPr>
          <p:cNvSpPr txBox="1"/>
          <p:nvPr/>
        </p:nvSpPr>
        <p:spPr>
          <a:xfrm>
            <a:off x="4429974" y="4770475"/>
            <a:ext cx="383438" cy="307777"/>
          </a:xfrm>
          <a:prstGeom prst="rect">
            <a:avLst/>
          </a:prstGeom>
          <a:noFill/>
        </p:spPr>
        <p:txBody>
          <a:bodyPr wrap="none" rtlCol="0">
            <a:spAutoFit/>
          </a:bodyPr>
          <a:lstStyle/>
          <a:p>
            <a:r>
              <a:rPr lang="en-IN" dirty="0"/>
              <a:t>22</a:t>
            </a:r>
          </a:p>
        </p:txBody>
      </p:sp>
    </p:spTree>
    <p:extLst>
      <p:ext uri="{BB962C8B-B14F-4D97-AF65-F5344CB8AC3E}">
        <p14:creationId xmlns:p14="http://schemas.microsoft.com/office/powerpoint/2010/main" val="105505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35466" y="892919"/>
            <a:ext cx="5722484" cy="3693319"/>
          </a:xfrm>
          <a:prstGeom prst="rect">
            <a:avLst/>
          </a:prstGeom>
          <a:noFill/>
        </p:spPr>
        <p:txBody>
          <a:bodyPr wrap="square">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The Bluetooth Billboard Hack</a:t>
            </a:r>
            <a:r>
              <a:rPr lang="en-US" sz="18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In 2014, a group of hackers known as "Team Anonymous" hacked into a digital billboard in Jakarta, Indonesia, using bluejacking techniques.</a:t>
            </a:r>
          </a:p>
          <a:p>
            <a:pPr marL="742950" lvl="1" indent="-285750"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They gained access to the billboard's Bluetooth connection and started broadcasting their own messages and images, including political statements and memes, to people passing by.</a:t>
            </a:r>
          </a:p>
          <a:p>
            <a:pPr marL="742950" lvl="1" indent="-285750"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This incident highlighted the vulnerability of Bluetooth-enabled devices to unauthorized access and manipulation</a:t>
            </a:r>
          </a:p>
        </p:txBody>
      </p:sp>
      <p:sp>
        <p:nvSpPr>
          <p:cNvPr id="7" name="TextBox 6">
            <a:extLst>
              <a:ext uri="{FF2B5EF4-FFF2-40B4-BE49-F238E27FC236}">
                <a16:creationId xmlns:a16="http://schemas.microsoft.com/office/drawing/2014/main" id="{39D1784C-A215-3553-2F73-73E09CF1A3C1}"/>
              </a:ext>
            </a:extLst>
          </p:cNvPr>
          <p:cNvSpPr txBox="1"/>
          <p:nvPr/>
        </p:nvSpPr>
        <p:spPr>
          <a:xfrm>
            <a:off x="735466" y="424048"/>
            <a:ext cx="9784080" cy="369332"/>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REAL TIME EXAMPLES OF BLUEJACKING TECHNOLOGY</a:t>
            </a:r>
          </a:p>
        </p:txBody>
      </p:sp>
      <p:sp>
        <p:nvSpPr>
          <p:cNvPr id="2" name="TextBox 1">
            <a:extLst>
              <a:ext uri="{FF2B5EF4-FFF2-40B4-BE49-F238E27FC236}">
                <a16:creationId xmlns:a16="http://schemas.microsoft.com/office/drawing/2014/main" id="{DE321780-2064-A047-EE05-12649A35F444}"/>
              </a:ext>
            </a:extLst>
          </p:cNvPr>
          <p:cNvSpPr txBox="1"/>
          <p:nvPr/>
        </p:nvSpPr>
        <p:spPr>
          <a:xfrm>
            <a:off x="4429974" y="4770475"/>
            <a:ext cx="383438" cy="307777"/>
          </a:xfrm>
          <a:prstGeom prst="rect">
            <a:avLst/>
          </a:prstGeom>
          <a:noFill/>
        </p:spPr>
        <p:txBody>
          <a:bodyPr wrap="none" rtlCol="0">
            <a:spAutoFit/>
          </a:bodyPr>
          <a:lstStyle/>
          <a:p>
            <a:r>
              <a:rPr lang="en-IN" dirty="0"/>
              <a:t>23</a:t>
            </a:r>
          </a:p>
        </p:txBody>
      </p:sp>
    </p:spTree>
    <p:extLst>
      <p:ext uri="{BB962C8B-B14F-4D97-AF65-F5344CB8AC3E}">
        <p14:creationId xmlns:p14="http://schemas.microsoft.com/office/powerpoint/2010/main" val="280340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947736" y="966398"/>
            <a:ext cx="6318477" cy="2585323"/>
          </a:xfrm>
          <a:prstGeom prst="rect">
            <a:avLst/>
          </a:prstGeom>
          <a:noFill/>
        </p:spPr>
        <p:txBody>
          <a:bodyPr wrap="square">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Bluetooth Marketing Campaigns</a:t>
            </a:r>
            <a:r>
              <a:rPr lang="en-US" sz="18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Some companies have used bluejacking techniques for marketing purposes, sending promotional messages or coupons to Bluetooth-enabled devices in close proximity to their stores or events.</a:t>
            </a:r>
          </a:p>
          <a:p>
            <a:pPr algn="just">
              <a:buFont typeface="Arial" panose="020B0604020202020204" pitchFamily="34" charset="0"/>
              <a:buChar char="•"/>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While these campaigns are generally harmless and opt-in, they demonstrate how bluejacking can be used as a tool for targeted advertising.</a:t>
            </a:r>
          </a:p>
        </p:txBody>
      </p:sp>
      <p:sp>
        <p:nvSpPr>
          <p:cNvPr id="2" name="TextBox 1">
            <a:extLst>
              <a:ext uri="{FF2B5EF4-FFF2-40B4-BE49-F238E27FC236}">
                <a16:creationId xmlns:a16="http://schemas.microsoft.com/office/drawing/2014/main" id="{7F6133E3-D1B1-C20A-8987-DC5EFA67501A}"/>
              </a:ext>
            </a:extLst>
          </p:cNvPr>
          <p:cNvSpPr txBox="1"/>
          <p:nvPr/>
        </p:nvSpPr>
        <p:spPr>
          <a:xfrm>
            <a:off x="694645" y="486095"/>
            <a:ext cx="9784080" cy="369332"/>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REAL TIME EXAMPLES OF BLUEJACKING TECHNOLOGY</a:t>
            </a:r>
          </a:p>
        </p:txBody>
      </p:sp>
      <p:sp>
        <p:nvSpPr>
          <p:cNvPr id="3" name="TextBox 2">
            <a:extLst>
              <a:ext uri="{FF2B5EF4-FFF2-40B4-BE49-F238E27FC236}">
                <a16:creationId xmlns:a16="http://schemas.microsoft.com/office/drawing/2014/main" id="{8B89C471-1AA0-C76D-AB39-21146BA9B3F1}"/>
              </a:ext>
            </a:extLst>
          </p:cNvPr>
          <p:cNvSpPr txBox="1"/>
          <p:nvPr/>
        </p:nvSpPr>
        <p:spPr>
          <a:xfrm>
            <a:off x="4429974" y="4770475"/>
            <a:ext cx="383438" cy="307777"/>
          </a:xfrm>
          <a:prstGeom prst="rect">
            <a:avLst/>
          </a:prstGeom>
          <a:noFill/>
        </p:spPr>
        <p:txBody>
          <a:bodyPr wrap="none" rtlCol="0">
            <a:spAutoFit/>
          </a:bodyPr>
          <a:lstStyle/>
          <a:p>
            <a:r>
              <a:rPr lang="en-IN" dirty="0"/>
              <a:t>24</a:t>
            </a:r>
          </a:p>
        </p:txBody>
      </p:sp>
    </p:spTree>
    <p:extLst>
      <p:ext uri="{BB962C8B-B14F-4D97-AF65-F5344CB8AC3E}">
        <p14:creationId xmlns:p14="http://schemas.microsoft.com/office/powerpoint/2010/main" val="1879451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92617" y="982727"/>
            <a:ext cx="6710362" cy="3170099"/>
          </a:xfrm>
          <a:prstGeom prst="rect">
            <a:avLst/>
          </a:prstGeom>
          <a:noFill/>
        </p:spPr>
        <p:txBody>
          <a:bodyPr wrap="square">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Bluejacking Competitions</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In some cases, bluejacking competitions or challenges are organized, where participants compete to see who can send the most creative or humorous messages to nearby Bluetooth devices.</a:t>
            </a:r>
          </a:p>
          <a:p>
            <a:pPr marL="742950" lvl="1" indent="-285750" algn="just">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These events serve to raise awareness about the vulnerability of Bluetooth technology and encourage participants to think creatively about cybersecurity risks</a:t>
            </a:r>
          </a:p>
        </p:txBody>
      </p:sp>
      <p:sp>
        <p:nvSpPr>
          <p:cNvPr id="7" name="TextBox 6">
            <a:extLst>
              <a:ext uri="{FF2B5EF4-FFF2-40B4-BE49-F238E27FC236}">
                <a16:creationId xmlns:a16="http://schemas.microsoft.com/office/drawing/2014/main" id="{39D1784C-A215-3553-2F73-73E09CF1A3C1}"/>
              </a:ext>
            </a:extLst>
          </p:cNvPr>
          <p:cNvSpPr txBox="1"/>
          <p:nvPr/>
        </p:nvSpPr>
        <p:spPr>
          <a:xfrm>
            <a:off x="792617" y="514561"/>
            <a:ext cx="9784080" cy="369332"/>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REAL TIME EXAMPLES OF BLUEJACKING TECHNOLOGY</a:t>
            </a:r>
          </a:p>
        </p:txBody>
      </p:sp>
      <p:sp>
        <p:nvSpPr>
          <p:cNvPr id="3" name="TextBox 2">
            <a:extLst>
              <a:ext uri="{FF2B5EF4-FFF2-40B4-BE49-F238E27FC236}">
                <a16:creationId xmlns:a16="http://schemas.microsoft.com/office/drawing/2014/main" id="{C11F99B6-0DF6-A0AC-079A-9C3B20A5D8AF}"/>
              </a:ext>
            </a:extLst>
          </p:cNvPr>
          <p:cNvSpPr txBox="1"/>
          <p:nvPr/>
        </p:nvSpPr>
        <p:spPr>
          <a:xfrm>
            <a:off x="4429974" y="4770475"/>
            <a:ext cx="383438" cy="307777"/>
          </a:xfrm>
          <a:prstGeom prst="rect">
            <a:avLst/>
          </a:prstGeom>
          <a:noFill/>
        </p:spPr>
        <p:txBody>
          <a:bodyPr wrap="none" rtlCol="0">
            <a:spAutoFit/>
          </a:bodyPr>
          <a:lstStyle/>
          <a:p>
            <a:r>
              <a:rPr lang="en-IN" dirty="0"/>
              <a:t>25</a:t>
            </a:r>
          </a:p>
        </p:txBody>
      </p:sp>
    </p:spTree>
    <p:extLst>
      <p:ext uri="{BB962C8B-B14F-4D97-AF65-F5344CB8AC3E}">
        <p14:creationId xmlns:p14="http://schemas.microsoft.com/office/powerpoint/2010/main" val="3713140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68829" y="661658"/>
            <a:ext cx="6547077" cy="4001095"/>
          </a:xfrm>
          <a:prstGeom prst="rect">
            <a:avLst/>
          </a:prstGeom>
          <a:noFill/>
        </p:spPr>
        <p:txBody>
          <a:bodyPr wrap="square">
            <a:spAutoFit/>
          </a:bodyPr>
          <a:lstStyle/>
          <a:p>
            <a:pPr algn="just"/>
            <a:r>
              <a:rPr lang="en-US" sz="2000" i="0" dirty="0">
                <a:solidFill>
                  <a:srgbClr val="0D0D0D"/>
                </a:solidFill>
                <a:effectLst/>
                <a:latin typeface="Söhne"/>
              </a:rPr>
              <a:t>In </a:t>
            </a:r>
            <a:r>
              <a:rPr lang="en-US" sz="1800" i="0" dirty="0">
                <a:solidFill>
                  <a:srgbClr val="0D0D0D"/>
                </a:solidFill>
                <a:effectLst/>
                <a:latin typeface="Times New Roman" panose="02020603050405020304" pitchFamily="18" charset="0"/>
                <a:cs typeface="Times New Roman" panose="02020603050405020304" pitchFamily="18" charset="0"/>
              </a:rPr>
              <a:t>conclusion, bluejacking, while often seen as harmless fun, reveals significant concerns about our digital safety. It's like a playful poke at the potential risks of our Bluetooth devices. From silly messages to more serious privacy invasions, bluejacking highlights the need for caution in our tech-savvy world. It's important for everyone to understand the risks and take steps to protect themselves. Whether it's setting our Bluetooth to "hidden" mode when not in use or being mindful of the messages we receive, each action helps keep us safer. Bluejacking reminds us that even innocent actions can have consequences. By staying informed and proactive, we can navigate the digital landscape more securely. Let's create a culture where cybersecurity is everyone's responsibility. Together, we can minimize the risks of bluejacking and other online threats, making our digital world a safer place for all</a:t>
            </a:r>
            <a:r>
              <a:rPr lang="en-US" sz="1800" b="1" i="0" dirty="0">
                <a:solidFill>
                  <a:srgbClr val="0D0D0D"/>
                </a:solidFill>
                <a:effectLst/>
                <a:latin typeface="Times New Roman" panose="02020603050405020304" pitchFamily="18" charset="0"/>
                <a:cs typeface="Times New Roman" panose="02020603050405020304" pitchFamily="18" charset="0"/>
              </a:rPr>
              <a:t>.</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D1784C-A215-3553-2F73-73E09CF1A3C1}"/>
              </a:ext>
            </a:extLst>
          </p:cNvPr>
          <p:cNvSpPr txBox="1"/>
          <p:nvPr/>
        </p:nvSpPr>
        <p:spPr>
          <a:xfrm>
            <a:off x="825272" y="261548"/>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3B06B715-A3A3-6053-2F0F-7D411FC34081}"/>
              </a:ext>
            </a:extLst>
          </p:cNvPr>
          <p:cNvSpPr txBox="1"/>
          <p:nvPr/>
        </p:nvSpPr>
        <p:spPr>
          <a:xfrm>
            <a:off x="4429974" y="4770475"/>
            <a:ext cx="383438" cy="307777"/>
          </a:xfrm>
          <a:prstGeom prst="rect">
            <a:avLst/>
          </a:prstGeom>
          <a:noFill/>
        </p:spPr>
        <p:txBody>
          <a:bodyPr wrap="none" rtlCol="0">
            <a:spAutoFit/>
          </a:bodyPr>
          <a:lstStyle/>
          <a:p>
            <a:r>
              <a:rPr lang="en-IN" dirty="0"/>
              <a:t>26</a:t>
            </a:r>
          </a:p>
        </p:txBody>
      </p:sp>
    </p:spTree>
    <p:extLst>
      <p:ext uri="{BB962C8B-B14F-4D97-AF65-F5344CB8AC3E}">
        <p14:creationId xmlns:p14="http://schemas.microsoft.com/office/powerpoint/2010/main" val="1040226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D51FD-C15B-910D-9713-FB1797BBE415}"/>
              </a:ext>
            </a:extLst>
          </p:cNvPr>
          <p:cNvSpPr txBox="1"/>
          <p:nvPr/>
        </p:nvSpPr>
        <p:spPr>
          <a:xfrm>
            <a:off x="2684303" y="2156251"/>
            <a:ext cx="3775393" cy="830997"/>
          </a:xfrm>
          <a:prstGeom prst="rect">
            <a:avLst/>
          </a:prstGeom>
          <a:noFill/>
        </p:spPr>
        <p:txBody>
          <a:bodyPr wrap="none" rtlCol="0">
            <a:spAutoFit/>
          </a:bodyPr>
          <a:lstStyle/>
          <a:p>
            <a:r>
              <a:rPr lang="en-IN" sz="4800" dirty="0"/>
              <a:t>THANK YOU</a:t>
            </a:r>
          </a:p>
        </p:txBody>
      </p:sp>
    </p:spTree>
    <p:extLst>
      <p:ext uri="{BB962C8B-B14F-4D97-AF65-F5344CB8AC3E}">
        <p14:creationId xmlns:p14="http://schemas.microsoft.com/office/powerpoint/2010/main" val="220720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615118" y="684288"/>
            <a:ext cx="7276419" cy="3931397"/>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Bluejacking, a term coined in the early 2000s, refers to the practice of sending unrequired messages or data over Bluetooth connections to nearby devices. It exploits the broadcasting feature of Bluetooth technology, commonly found in mobile phones, laptops, and other portable devices. Unlike other forms of cyber-communication, </a:t>
            </a:r>
            <a:r>
              <a:rPr lang="en-US" sz="1400" dirty="0" err="1">
                <a:latin typeface="Times New Roman" panose="02020603050405020304" pitchFamily="18" charset="0"/>
                <a:cs typeface="Times New Roman" panose="02020603050405020304" pitchFamily="18" charset="0"/>
              </a:rPr>
              <a:t>bluejackers</a:t>
            </a:r>
            <a:r>
              <a:rPr lang="en-US" sz="1400" dirty="0">
                <a:latin typeface="Times New Roman" panose="02020603050405020304" pitchFamily="18" charset="0"/>
                <a:cs typeface="Times New Roman" panose="02020603050405020304" pitchFamily="18" charset="0"/>
              </a:rPr>
              <a:t> don't establish a paired connection with the target device, allowing them to remain anonymous.</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primary purpose of bluejacking is typically harmless, often serving as a means of surprise for the recipient. Messages can range from simple greetings or jokes to more creative content like images or business cards. However, bluejacking underscores potential accessibility in Bluetooth-enabled devices, highlighting the importance of maintaining secure connections to prevent more malicious forms of cyber-attacks</a:t>
            </a:r>
            <a:endParaRPr lang="en-IN" dirty="0"/>
          </a:p>
        </p:txBody>
      </p:sp>
      <p:sp>
        <p:nvSpPr>
          <p:cNvPr id="7" name="TextBox 6">
            <a:extLst>
              <a:ext uri="{FF2B5EF4-FFF2-40B4-BE49-F238E27FC236}">
                <a16:creationId xmlns:a16="http://schemas.microsoft.com/office/drawing/2014/main" id="{39D1784C-A215-3553-2F73-73E09CF1A3C1}"/>
              </a:ext>
            </a:extLst>
          </p:cNvPr>
          <p:cNvSpPr txBox="1"/>
          <p:nvPr/>
        </p:nvSpPr>
        <p:spPr>
          <a:xfrm>
            <a:off x="708251" y="484233"/>
            <a:ext cx="9784080" cy="400110"/>
          </a:xfrm>
          <a:prstGeom prst="rect">
            <a:avLst/>
          </a:prstGeom>
          <a:noFill/>
        </p:spPr>
        <p:txBody>
          <a:bodyPr wrap="square">
            <a:spAutoFit/>
          </a:bodyPr>
          <a:lstStyle/>
          <a:p>
            <a:r>
              <a:rPr lang="it-IT" sz="2000" b="1" dirty="0">
                <a:solidFill>
                  <a:schemeClr val="accent1">
                    <a:lumMod val="75000"/>
                  </a:schemeClr>
                </a:solidFill>
                <a:latin typeface="Times New Roman" panose="02020603050405020304" pitchFamily="18" charset="0"/>
                <a:cs typeface="Times New Roman" panose="02020603050405020304" pitchFamily="18" charset="0"/>
              </a:rPr>
              <a:t>INTRODUCTION TO BLUEJACKING TECHNOLOGY</a:t>
            </a:r>
          </a:p>
        </p:txBody>
      </p:sp>
      <p:sp>
        <p:nvSpPr>
          <p:cNvPr id="9" name="TextBox 8">
            <a:extLst>
              <a:ext uri="{FF2B5EF4-FFF2-40B4-BE49-F238E27FC236}">
                <a16:creationId xmlns:a16="http://schemas.microsoft.com/office/drawing/2014/main" id="{90D86001-5F07-BC8A-DF13-4E3571096450}"/>
              </a:ext>
            </a:extLst>
          </p:cNvPr>
          <p:cNvSpPr txBox="1"/>
          <p:nvPr/>
        </p:nvSpPr>
        <p:spPr>
          <a:xfrm>
            <a:off x="4429974" y="4770475"/>
            <a:ext cx="284052" cy="307777"/>
          </a:xfrm>
          <a:prstGeom prst="rect">
            <a:avLst/>
          </a:prstGeom>
          <a:noFill/>
        </p:spPr>
        <p:txBody>
          <a:bodyPr wrap="none" rtlCol="0">
            <a:spAutoFit/>
          </a:bodyPr>
          <a:lstStyle/>
          <a:p>
            <a:r>
              <a:rPr lang="en-IN" dirty="0"/>
              <a:t>3</a:t>
            </a:r>
          </a:p>
        </p:txBody>
      </p:sp>
    </p:spTree>
    <p:extLst>
      <p:ext uri="{BB962C8B-B14F-4D97-AF65-F5344CB8AC3E}">
        <p14:creationId xmlns:p14="http://schemas.microsoft.com/office/powerpoint/2010/main" val="275250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08251" y="761879"/>
            <a:ext cx="6843713" cy="2962158"/>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Although bluejacking itself is not </a:t>
            </a:r>
            <a:r>
              <a:rPr lang="en-US" dirty="0">
                <a:latin typeface="Times New Roman" panose="02020603050405020304" pitchFamily="18" charset="0"/>
                <a:cs typeface="Times New Roman" panose="02020603050405020304" pitchFamily="18" charset="0"/>
              </a:rPr>
              <a:t>naturally</a:t>
            </a:r>
            <a:r>
              <a:rPr lang="en-US" sz="1400" dirty="0">
                <a:latin typeface="Times New Roman" panose="02020603050405020304" pitchFamily="18" charset="0"/>
                <a:cs typeface="Times New Roman" panose="02020603050405020304" pitchFamily="18" charset="0"/>
              </a:rPr>
              <a:t> malicious, it raises ethical and legal concerns regarding privacy and unauthorized communication. Users can </a:t>
            </a:r>
            <a:r>
              <a:rPr lang="en-US" dirty="0">
                <a:latin typeface="Times New Roman" panose="02020603050405020304" pitchFamily="18" charset="0"/>
                <a:cs typeface="Times New Roman" panose="02020603050405020304" pitchFamily="18" charset="0"/>
              </a:rPr>
              <a:t>reduce</a:t>
            </a:r>
            <a:r>
              <a:rPr lang="en-US" sz="1400" dirty="0">
                <a:latin typeface="Times New Roman" panose="02020603050405020304" pitchFamily="18" charset="0"/>
                <a:cs typeface="Times New Roman" panose="02020603050405020304" pitchFamily="18" charset="0"/>
              </a:rPr>
              <a:t> the risk of bluejacking by setting their devices to "non-discoverable" mode, thereby preventing them from receiving unsolicited messages from unknown devices.</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summary, bluejacking represents a unique </a:t>
            </a:r>
            <a:r>
              <a:rPr lang="en-US" dirty="0">
                <a:latin typeface="Times New Roman" panose="02020603050405020304" pitchFamily="18" charset="0"/>
                <a:cs typeface="Times New Roman" panose="02020603050405020304" pitchFamily="18" charset="0"/>
              </a:rPr>
              <a:t>situation</a:t>
            </a:r>
            <a:r>
              <a:rPr lang="en-US" sz="1400" dirty="0">
                <a:latin typeface="Times New Roman" panose="02020603050405020304" pitchFamily="18" charset="0"/>
                <a:cs typeface="Times New Roman" panose="02020603050405020304" pitchFamily="18" charset="0"/>
              </a:rPr>
              <a:t> in the realm of cyber-communication, blending elements of fun and surprise with important considerations regarding security and privacy in the digital age.</a:t>
            </a:r>
            <a:endParaRPr lang="it-IT"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D1784C-A215-3553-2F73-73E09CF1A3C1}"/>
              </a:ext>
            </a:extLst>
          </p:cNvPr>
          <p:cNvSpPr txBox="1"/>
          <p:nvPr/>
        </p:nvSpPr>
        <p:spPr>
          <a:xfrm>
            <a:off x="708251" y="484233"/>
            <a:ext cx="9784080" cy="400110"/>
          </a:xfrm>
          <a:prstGeom prst="rect">
            <a:avLst/>
          </a:prstGeom>
          <a:noFill/>
        </p:spPr>
        <p:txBody>
          <a:bodyPr wrap="square">
            <a:spAutoFit/>
          </a:bodyPr>
          <a:lstStyle/>
          <a:p>
            <a:r>
              <a:rPr lang="it-IT" sz="2000" b="1" dirty="0">
                <a:solidFill>
                  <a:schemeClr val="accent1">
                    <a:lumMod val="75000"/>
                  </a:schemeClr>
                </a:solidFill>
                <a:latin typeface="Times New Roman" panose="02020603050405020304" pitchFamily="18" charset="0"/>
                <a:cs typeface="Times New Roman" panose="02020603050405020304" pitchFamily="18" charset="0"/>
              </a:rPr>
              <a:t>INTRODUCTION TO BLUEJACKING TECHNOLOGY</a:t>
            </a:r>
          </a:p>
        </p:txBody>
      </p:sp>
      <p:sp>
        <p:nvSpPr>
          <p:cNvPr id="3" name="TextBox 2">
            <a:extLst>
              <a:ext uri="{FF2B5EF4-FFF2-40B4-BE49-F238E27FC236}">
                <a16:creationId xmlns:a16="http://schemas.microsoft.com/office/drawing/2014/main" id="{E0D9F5FA-AD5A-8FAA-3846-70FDE9D7527B}"/>
              </a:ext>
            </a:extLst>
          </p:cNvPr>
          <p:cNvSpPr txBox="1"/>
          <p:nvPr/>
        </p:nvSpPr>
        <p:spPr>
          <a:xfrm>
            <a:off x="4429974" y="4770475"/>
            <a:ext cx="284052" cy="307777"/>
          </a:xfrm>
          <a:prstGeom prst="rect">
            <a:avLst/>
          </a:prstGeom>
          <a:noFill/>
        </p:spPr>
        <p:txBody>
          <a:bodyPr wrap="none" rtlCol="0">
            <a:spAutoFit/>
          </a:bodyPr>
          <a:lstStyle/>
          <a:p>
            <a:r>
              <a:rPr lang="en-IN" dirty="0"/>
              <a:t>4</a:t>
            </a:r>
          </a:p>
        </p:txBody>
      </p:sp>
    </p:spTree>
    <p:extLst>
      <p:ext uri="{BB962C8B-B14F-4D97-AF65-F5344CB8AC3E}">
        <p14:creationId xmlns:p14="http://schemas.microsoft.com/office/powerpoint/2010/main" val="12492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623584" y="985943"/>
            <a:ext cx="6822245" cy="2962158"/>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Bluejacking utilizes Bluetooth technology to send unsolicited messages or data to nearby Bluetooth-enabled devices. Bluetooth is a wireless communication technology standard used for short-range communication between devices, typically within a range of about 10 meters (30 feet).</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Bluetooth-enabled devices, such as smartphones, laptops, tablets, and wearable devices, can establish connections with other Bluetooth devices for various purposes, including file sharing, audio streaming, and peripheral device connectivity.</a:t>
            </a:r>
          </a:p>
        </p:txBody>
      </p:sp>
      <p:sp>
        <p:nvSpPr>
          <p:cNvPr id="7" name="TextBox 6">
            <a:extLst>
              <a:ext uri="{FF2B5EF4-FFF2-40B4-BE49-F238E27FC236}">
                <a16:creationId xmlns:a16="http://schemas.microsoft.com/office/drawing/2014/main" id="{39D1784C-A215-3553-2F73-73E09CF1A3C1}"/>
              </a:ext>
            </a:extLst>
          </p:cNvPr>
          <p:cNvSpPr txBox="1"/>
          <p:nvPr/>
        </p:nvSpPr>
        <p:spPr>
          <a:xfrm>
            <a:off x="623584" y="630414"/>
            <a:ext cx="9784080" cy="461665"/>
          </a:xfrm>
          <a:prstGeom prst="rect">
            <a:avLst/>
          </a:prstGeom>
          <a:noFill/>
        </p:spPr>
        <p:txBody>
          <a:bodyPr wrap="square">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WHAT IS BLUEJACKING TECHNOLOGY ?</a:t>
            </a:r>
            <a:endParaRPr lang="it-IT"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1E2A21-91F3-3FF7-24F4-AC0A55EFA72E}"/>
              </a:ext>
            </a:extLst>
          </p:cNvPr>
          <p:cNvSpPr txBox="1"/>
          <p:nvPr/>
        </p:nvSpPr>
        <p:spPr>
          <a:xfrm>
            <a:off x="4429974" y="4770475"/>
            <a:ext cx="284052" cy="307777"/>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422481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688899" y="790296"/>
            <a:ext cx="6920216" cy="3285323"/>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Bluejacking takes advantage of Bluetooth's broadcasting feature, which allows devices to send out information to other Bluetooth-enabled devices within range without requiring a paired connection. </a:t>
            </a:r>
            <a:r>
              <a:rPr lang="en-US" sz="1400" dirty="0" err="1">
                <a:latin typeface="Times New Roman" panose="02020603050405020304" pitchFamily="18" charset="0"/>
                <a:cs typeface="Times New Roman" panose="02020603050405020304" pitchFamily="18" charset="0"/>
              </a:rPr>
              <a:t>Bluejackers</a:t>
            </a:r>
            <a:r>
              <a:rPr lang="en-US" sz="1400" dirty="0">
                <a:latin typeface="Times New Roman" panose="02020603050405020304" pitchFamily="18" charset="0"/>
                <a:cs typeface="Times New Roman" panose="02020603050405020304" pitchFamily="18" charset="0"/>
              </a:rPr>
              <a:t> can exploit this feature to send messages, typically for fun or as a prank, to unsuspecting recipients.</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It's important to note that bluejacking itself doesn't involve any specialized technology beyond Bluetooth-enabled devices and the built-in features of Bluetooth communication. It's essentially a form of communication that leverages the existing capabilities of Bluetooth technology for unsolicited messaging purposes</a:t>
            </a:r>
          </a:p>
        </p:txBody>
      </p:sp>
      <p:sp>
        <p:nvSpPr>
          <p:cNvPr id="7" name="TextBox 6">
            <a:extLst>
              <a:ext uri="{FF2B5EF4-FFF2-40B4-BE49-F238E27FC236}">
                <a16:creationId xmlns:a16="http://schemas.microsoft.com/office/drawing/2014/main" id="{39D1784C-A215-3553-2F73-73E09CF1A3C1}"/>
              </a:ext>
            </a:extLst>
          </p:cNvPr>
          <p:cNvSpPr txBox="1"/>
          <p:nvPr/>
        </p:nvSpPr>
        <p:spPr>
          <a:xfrm>
            <a:off x="688899" y="467423"/>
            <a:ext cx="9784080" cy="461665"/>
          </a:xfrm>
          <a:prstGeom prst="rect">
            <a:avLst/>
          </a:prstGeom>
          <a:noFill/>
        </p:spPr>
        <p:txBody>
          <a:bodyPr wrap="square">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WHAT IS BLUEJACKING TECHNOLOGY ?</a:t>
            </a:r>
            <a:endParaRPr lang="it-IT"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98ADE7E-B8C3-AF86-279B-4BC04AA68572}"/>
              </a:ext>
            </a:extLst>
          </p:cNvPr>
          <p:cNvSpPr txBox="1"/>
          <p:nvPr/>
        </p:nvSpPr>
        <p:spPr>
          <a:xfrm>
            <a:off x="4429974" y="4770475"/>
            <a:ext cx="284052" cy="307777"/>
          </a:xfrm>
          <a:prstGeom prst="rect">
            <a:avLst/>
          </a:prstGeom>
          <a:noFill/>
        </p:spPr>
        <p:txBody>
          <a:bodyPr wrap="none" rtlCol="0">
            <a:spAutoFit/>
          </a:bodyPr>
          <a:lstStyle/>
          <a:p>
            <a:r>
              <a:rPr lang="en-IN" dirty="0"/>
              <a:t>6</a:t>
            </a:r>
          </a:p>
        </p:txBody>
      </p:sp>
    </p:spTree>
    <p:extLst>
      <p:ext uri="{BB962C8B-B14F-4D97-AF65-F5344CB8AC3E}">
        <p14:creationId xmlns:p14="http://schemas.microsoft.com/office/powerpoint/2010/main" val="115382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84451" y="829326"/>
            <a:ext cx="6732438" cy="378565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The term “Bluejacking" is believed to have originated from a man named Jack in 2003 who discovered a way to send unsolicited messages to nearby Bluetooth-enabled devices in a London department store. He named this practice “Bluejacking," combining "Bluetooth" and "hijacking.“</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Following its discovery, </a:t>
            </a:r>
            <a:r>
              <a:rPr lang="en-US" sz="1600" dirty="0">
                <a:solidFill>
                  <a:srgbClr val="0D0D0D"/>
                </a:solidFill>
                <a:latin typeface="Times New Roman" panose="02020603050405020304" pitchFamily="18" charset="0"/>
                <a:cs typeface="Times New Roman" panose="02020603050405020304" pitchFamily="18" charset="0"/>
              </a:rPr>
              <a:t>B</a:t>
            </a:r>
            <a:r>
              <a:rPr lang="en-US" sz="1600" b="0" i="0" dirty="0">
                <a:solidFill>
                  <a:srgbClr val="0D0D0D"/>
                </a:solidFill>
                <a:effectLst/>
                <a:latin typeface="Times New Roman" panose="02020603050405020304" pitchFamily="18" charset="0"/>
                <a:cs typeface="Times New Roman" panose="02020603050405020304" pitchFamily="18" charset="0"/>
              </a:rPr>
              <a:t>luejacking quickly gained popularity among early adopters of Bluetooth-enabled devices, particularly mobile phones. People began experimenting with sending various types of messages, such as greetings, jokes, and even flirtatious remarks, to unsuspecting strangers in public places like malls, restaurants, and public transportation.</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garnered significant media attention as reports of these unsolicited messages spread. It was often portrayed as a harmless prank or novelty, capturing the public's imagination and sparking curiosity about the possibilities of Bluetooth technology.t6</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58793"/>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HISTORY OF BLUEJACKING TECHNOLOGY</a:t>
            </a:r>
            <a:endParaRPr lang="it-IT"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52ACAC-FE7B-CDA9-7719-0DA8B9297233}"/>
              </a:ext>
            </a:extLst>
          </p:cNvPr>
          <p:cNvSpPr txBox="1"/>
          <p:nvPr/>
        </p:nvSpPr>
        <p:spPr>
          <a:xfrm>
            <a:off x="4429974" y="4770475"/>
            <a:ext cx="284052" cy="307777"/>
          </a:xfrm>
          <a:prstGeom prst="rect">
            <a:avLst/>
          </a:prstGeom>
          <a:noFill/>
        </p:spPr>
        <p:txBody>
          <a:bodyPr wrap="none" rtlCol="0">
            <a:spAutoFit/>
          </a:bodyPr>
          <a:lstStyle/>
          <a:p>
            <a:r>
              <a:rPr lang="en-IN" dirty="0"/>
              <a:t>7</a:t>
            </a:r>
          </a:p>
        </p:txBody>
      </p:sp>
    </p:spTree>
    <p:extLst>
      <p:ext uri="{BB962C8B-B14F-4D97-AF65-F5344CB8AC3E}">
        <p14:creationId xmlns:p14="http://schemas.microsoft.com/office/powerpoint/2010/main" val="332826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84451" y="884109"/>
            <a:ext cx="6881813" cy="3785652"/>
          </a:xfrm>
          <a:prstGeom prst="rect">
            <a:avLst/>
          </a:prstGeom>
          <a:noFill/>
        </p:spPr>
        <p:txBody>
          <a:bodyPr wrap="square">
            <a:spAutoFit/>
          </a:bodyPr>
          <a:lstStyle/>
          <a:p>
            <a:pPr marL="342900" indent="-34290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The </a:t>
            </a:r>
            <a:r>
              <a:rPr lang="en-US" sz="1600" dirty="0">
                <a:solidFill>
                  <a:srgbClr val="0D0D0D"/>
                </a:solidFill>
                <a:latin typeface="Times New Roman" panose="02020603050405020304" pitchFamily="18" charset="0"/>
                <a:cs typeface="Times New Roman" panose="02020603050405020304" pitchFamily="18" charset="0"/>
              </a:rPr>
              <a:t>rise</a:t>
            </a:r>
            <a:r>
              <a:rPr lang="en-US" sz="1600" b="0" i="0" dirty="0">
                <a:solidFill>
                  <a:srgbClr val="0D0D0D"/>
                </a:solidFill>
                <a:effectLst/>
                <a:latin typeface="Times New Roman" panose="02020603050405020304" pitchFamily="18" charset="0"/>
                <a:cs typeface="Times New Roman" panose="02020603050405020304" pitchFamily="18" charset="0"/>
              </a:rPr>
              <a:t> of Bluetooth-enabled devices, including smartphones, laptops, and PDAs, contributed to the spread of bluejacking. As more people acquired these devices, the potential audience for bluejacking messages grew.</a:t>
            </a:r>
          </a:p>
          <a:p>
            <a:pPr marL="342900" indent="-34290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enjoyed a period of popularity during the mid-2000s as a </a:t>
            </a:r>
            <a:r>
              <a:rPr lang="en-US" sz="1600" dirty="0">
                <a:solidFill>
                  <a:srgbClr val="0D0D0D"/>
                </a:solidFill>
                <a:latin typeface="Times New Roman" panose="02020603050405020304" pitchFamily="18" charset="0"/>
                <a:cs typeface="Times New Roman" panose="02020603050405020304" pitchFamily="18" charset="0"/>
              </a:rPr>
              <a:t>strange</a:t>
            </a:r>
            <a:r>
              <a:rPr lang="en-US" sz="1600" b="0" i="0" dirty="0">
                <a:solidFill>
                  <a:srgbClr val="0D0D0D"/>
                </a:solidFill>
                <a:effectLst/>
                <a:latin typeface="Times New Roman" panose="02020603050405020304" pitchFamily="18" charset="0"/>
                <a:cs typeface="Times New Roman" panose="02020603050405020304" pitchFamily="18" charset="0"/>
              </a:rPr>
              <a:t> and relatively </a:t>
            </a:r>
            <a:r>
              <a:rPr lang="en-US" sz="1600" dirty="0">
                <a:solidFill>
                  <a:srgbClr val="0D0D0D"/>
                </a:solidFill>
                <a:latin typeface="Times New Roman" panose="02020603050405020304" pitchFamily="18" charset="0"/>
                <a:cs typeface="Times New Roman" panose="02020603050405020304" pitchFamily="18" charset="0"/>
              </a:rPr>
              <a:t>warm</a:t>
            </a:r>
            <a:r>
              <a:rPr lang="en-US" sz="1600" b="0" i="0" dirty="0">
                <a:solidFill>
                  <a:srgbClr val="0D0D0D"/>
                </a:solidFill>
                <a:effectLst/>
                <a:latin typeface="Times New Roman" panose="02020603050405020304" pitchFamily="18" charset="0"/>
                <a:cs typeface="Times New Roman" panose="02020603050405020304" pitchFamily="18" charset="0"/>
              </a:rPr>
              <a:t> form of communication. However, as awareness of Bluetooth security vulnerabilities increased, and mobile operating systems implemented severe security measures, instances of bluejacking began to decline.</a:t>
            </a:r>
          </a:p>
          <a:p>
            <a:pPr marL="342900" indent="-34290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While bluejacking is less </a:t>
            </a:r>
            <a:r>
              <a:rPr lang="en-US" sz="1600" dirty="0">
                <a:solidFill>
                  <a:srgbClr val="0D0D0D"/>
                </a:solidFill>
                <a:latin typeface="Times New Roman" panose="02020603050405020304" pitchFamily="18" charset="0"/>
                <a:cs typeface="Times New Roman" panose="02020603050405020304" pitchFamily="18" charset="0"/>
              </a:rPr>
              <a:t>common</a:t>
            </a:r>
            <a:r>
              <a:rPr lang="en-US" sz="1600" b="0" i="0" dirty="0">
                <a:solidFill>
                  <a:srgbClr val="0D0D0D"/>
                </a:solidFill>
                <a:effectLst/>
                <a:latin typeface="Times New Roman" panose="02020603050405020304" pitchFamily="18" charset="0"/>
                <a:cs typeface="Times New Roman" panose="02020603050405020304" pitchFamily="18" charset="0"/>
              </a:rPr>
              <a:t> today than it was in its early years, it remains a notable chapter in the history of mobile communication and Bluetooth technology. It serves as a reminder of the importance of security awareness in an increasingly interconnected world and the potential for creative and unexpected uses of technology.</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HISTORY OF BLUEJACKING TECHNOLOGY</a:t>
            </a:r>
            <a:endParaRPr lang="it-IT"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815EB5-1153-CEAA-D44C-0A23D391AB63}"/>
              </a:ext>
            </a:extLst>
          </p:cNvPr>
          <p:cNvSpPr txBox="1"/>
          <p:nvPr/>
        </p:nvSpPr>
        <p:spPr>
          <a:xfrm>
            <a:off x="4429974" y="4770475"/>
            <a:ext cx="284052" cy="307777"/>
          </a:xfrm>
          <a:prstGeom prst="rect">
            <a:avLst/>
          </a:prstGeom>
          <a:noFill/>
        </p:spPr>
        <p:txBody>
          <a:bodyPr wrap="none" rtlCol="0">
            <a:spAutoFit/>
          </a:bodyPr>
          <a:lstStyle/>
          <a:p>
            <a:r>
              <a:rPr lang="en-IN" dirty="0"/>
              <a:t>8</a:t>
            </a:r>
          </a:p>
        </p:txBody>
      </p:sp>
    </p:spTree>
    <p:extLst>
      <p:ext uri="{BB962C8B-B14F-4D97-AF65-F5344CB8AC3E}">
        <p14:creationId xmlns:p14="http://schemas.microsoft.com/office/powerpoint/2010/main" val="403595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14767"/>
            <a:ext cx="6479344" cy="353943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is often done for fun, amusement, or as a form of entertainment. Sending unexpected messages or greetings to nearby Bluetooth-enabled devices can elicit surprise, laughter, or curiosity from recipients.</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can serve as a means of social interaction, allowing individuals to connect with strangers in public spaces without direct interaction. It can spark conversations or create a sense of camaraderie among individuals who receive bluejacking messages.</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provides an opportunity for individuals to express their creativity and </a:t>
            </a:r>
            <a:r>
              <a:rPr lang="en-US" sz="1600" dirty="0">
                <a:solidFill>
                  <a:srgbClr val="0D0D0D"/>
                </a:solidFill>
                <a:latin typeface="Times New Roman" panose="02020603050405020304" pitchFamily="18" charset="0"/>
                <a:cs typeface="Times New Roman" panose="02020603050405020304" pitchFamily="18" charset="0"/>
              </a:rPr>
              <a:t>originality</a:t>
            </a:r>
            <a:r>
              <a:rPr lang="en-US" sz="1600" b="0" i="0" dirty="0">
                <a:solidFill>
                  <a:srgbClr val="0D0D0D"/>
                </a:solidFill>
                <a:effectLst/>
                <a:latin typeface="Times New Roman" panose="02020603050405020304" pitchFamily="18" charset="0"/>
                <a:cs typeface="Times New Roman" panose="02020603050405020304" pitchFamily="18" charset="0"/>
              </a:rPr>
              <a:t> by crafting interesting or humorous messages to send to unsuspecting recipients. It allows for spontaneous and unconventional forms of communication.</a:t>
            </a:r>
          </a:p>
        </p:txBody>
      </p:sp>
      <p:sp>
        <p:nvSpPr>
          <p:cNvPr id="7" name="TextBox 6">
            <a:extLst>
              <a:ext uri="{FF2B5EF4-FFF2-40B4-BE49-F238E27FC236}">
                <a16:creationId xmlns:a16="http://schemas.microsoft.com/office/drawing/2014/main" id="{39D1784C-A215-3553-2F73-73E09CF1A3C1}"/>
              </a:ext>
            </a:extLst>
          </p:cNvPr>
          <p:cNvSpPr txBox="1"/>
          <p:nvPr/>
        </p:nvSpPr>
        <p:spPr>
          <a:xfrm>
            <a:off x="884842" y="398380"/>
            <a:ext cx="9784080" cy="400110"/>
          </a:xfrm>
          <a:prstGeom prst="rect">
            <a:avLst/>
          </a:prstGeom>
          <a:noFill/>
        </p:spPr>
        <p:txBody>
          <a:bodyPr wrap="square">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PURPOSE OF BLUEJACKING TECHNOLOGY</a:t>
            </a:r>
            <a:endParaRPr lang="it-IT"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A90C5E-EC19-45DA-0C5F-89AE5967FF5F}"/>
              </a:ext>
            </a:extLst>
          </p:cNvPr>
          <p:cNvSpPr txBox="1"/>
          <p:nvPr/>
        </p:nvSpPr>
        <p:spPr>
          <a:xfrm>
            <a:off x="4429974" y="4770475"/>
            <a:ext cx="284052" cy="307777"/>
          </a:xfrm>
          <a:prstGeom prst="rect">
            <a:avLst/>
          </a:prstGeom>
          <a:noFill/>
        </p:spPr>
        <p:txBody>
          <a:bodyPr wrap="none" rtlCol="0">
            <a:spAutoFit/>
          </a:bodyPr>
          <a:lstStyle/>
          <a:p>
            <a:r>
              <a:rPr lang="en-IN" dirty="0"/>
              <a:t>9</a:t>
            </a:r>
          </a:p>
        </p:txBody>
      </p:sp>
    </p:spTree>
    <p:extLst>
      <p:ext uri="{BB962C8B-B14F-4D97-AF65-F5344CB8AC3E}">
        <p14:creationId xmlns:p14="http://schemas.microsoft.com/office/powerpoint/2010/main" val="2611803195"/>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Marketing Plan _ by Slidesgo</Template>
  <TotalTime>355</TotalTime>
  <Words>2571</Words>
  <Application>Microsoft Office PowerPoint</Application>
  <PresentationFormat>On-screen Show (16:9)</PresentationFormat>
  <Paragraphs>161</Paragraphs>
  <Slides>27</Slides>
  <Notes>24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Overpass Black</vt:lpstr>
      <vt:lpstr>Times New Roman</vt:lpstr>
      <vt:lpstr>Proxima Nova Semibold</vt:lpstr>
      <vt:lpstr>Aptos Display</vt:lpstr>
      <vt:lpstr>Bookman Old Style</vt:lpstr>
      <vt:lpstr>Arial</vt:lpstr>
      <vt:lpstr>Open Sans</vt:lpstr>
      <vt:lpstr>Algerian</vt:lpstr>
      <vt:lpstr>Proxima Nova</vt:lpstr>
      <vt:lpstr>Söhne</vt:lpstr>
      <vt:lpstr>Aqua Marketing Plan by Slidego</vt:lpstr>
      <vt:lpstr>Slidesgo Final Pages</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sumanth varada</cp:lastModifiedBy>
  <cp:revision>6</cp:revision>
  <dcterms:modified xsi:type="dcterms:W3CDTF">2024-04-08T02:44:54Z</dcterms:modified>
</cp:coreProperties>
</file>