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8" r:id="rId3"/>
    <p:sldId id="270" r:id="rId4"/>
    <p:sldId id="271" r:id="rId5"/>
    <p:sldId id="272" r:id="rId6"/>
    <p:sldId id="273" r:id="rId7"/>
    <p:sldId id="275" r:id="rId8"/>
    <p:sldId id="279" r:id="rId9"/>
    <p:sldId id="280" r:id="rId10"/>
    <p:sldId id="281" r:id="rId11"/>
    <p:sldId id="277" r:id="rId12"/>
    <p:sldId id="274" r:id="rId13"/>
    <p:sldId id="278"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p:scale>
          <a:sx n="66" d="100"/>
          <a:sy n="66" d="100"/>
        </p:scale>
        <p:origin x="-1494" y="-57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6C2DA7-A19A-471E-AD2F-C5241CAE17E0}" type="datetimeFigureOut">
              <a:rPr lang="en-US" smtClean="0"/>
              <a:pPr/>
              <a:t>5/16/2011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7AF3A-73B0-46FC-BAEF-584E92892CD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6C2DA7-A19A-471E-AD2F-C5241CAE17E0}" type="datetimeFigureOut">
              <a:rPr lang="en-US" smtClean="0"/>
              <a:pPr/>
              <a:t>5/16/2011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7AF3A-73B0-46FC-BAEF-584E92892CD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6C2DA7-A19A-471E-AD2F-C5241CAE17E0}" type="datetimeFigureOut">
              <a:rPr lang="en-US" smtClean="0"/>
              <a:pPr/>
              <a:t>5/16/2011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7AF3A-73B0-46FC-BAEF-584E92892CD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6C2DA7-A19A-471E-AD2F-C5241CAE17E0}" type="datetimeFigureOut">
              <a:rPr lang="en-US" smtClean="0"/>
              <a:pPr/>
              <a:t>5/16/2011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7AF3A-73B0-46FC-BAEF-584E92892CD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6C2DA7-A19A-471E-AD2F-C5241CAE17E0}" type="datetimeFigureOut">
              <a:rPr lang="en-US" smtClean="0"/>
              <a:pPr/>
              <a:t>5/16/2011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7AF3A-73B0-46FC-BAEF-584E92892CD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6C2DA7-A19A-471E-AD2F-C5241CAE17E0}" type="datetimeFigureOut">
              <a:rPr lang="en-US" smtClean="0"/>
              <a:pPr/>
              <a:t>5/16/2011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7AF3A-73B0-46FC-BAEF-584E92892CD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6C2DA7-A19A-471E-AD2F-C5241CAE17E0}" type="datetimeFigureOut">
              <a:rPr lang="en-US" smtClean="0"/>
              <a:pPr/>
              <a:t>5/16/2011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67AF3A-73B0-46FC-BAEF-584E92892CD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6C2DA7-A19A-471E-AD2F-C5241CAE17E0}" type="datetimeFigureOut">
              <a:rPr lang="en-US" smtClean="0"/>
              <a:pPr/>
              <a:t>5/16/2011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67AF3A-73B0-46FC-BAEF-584E92892CD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6C2DA7-A19A-471E-AD2F-C5241CAE17E0}" type="datetimeFigureOut">
              <a:rPr lang="en-US" smtClean="0"/>
              <a:pPr/>
              <a:t>5/16/2011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67AF3A-73B0-46FC-BAEF-584E92892CD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6C2DA7-A19A-471E-AD2F-C5241CAE17E0}" type="datetimeFigureOut">
              <a:rPr lang="en-US" smtClean="0"/>
              <a:pPr/>
              <a:t>5/16/2011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7AF3A-73B0-46FC-BAEF-584E92892CD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6C2DA7-A19A-471E-AD2F-C5241CAE17E0}" type="datetimeFigureOut">
              <a:rPr lang="en-US" smtClean="0"/>
              <a:pPr/>
              <a:t>5/16/2011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7AF3A-73B0-46FC-BAEF-584E92892CD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6C2DA7-A19A-471E-AD2F-C5241CAE17E0}" type="datetimeFigureOut">
              <a:rPr lang="en-US" smtClean="0"/>
              <a:pPr/>
              <a:t>5/16/2011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67AF3A-73B0-46FC-BAEF-584E92892CD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rrowheads="1"/>
          </p:cNvPicPr>
          <p:nvPr/>
        </p:nvPicPr>
        <p:blipFill>
          <a:blip r:embed="rId2" cstate="print"/>
          <a:srcRect/>
          <a:stretch>
            <a:fillRect/>
          </a:stretch>
        </p:blipFill>
        <p:spPr bwMode="auto">
          <a:xfrm>
            <a:off x="-152400" y="1"/>
            <a:ext cx="9296400" cy="6858000"/>
          </a:xfrm>
          <a:prstGeom prst="rect">
            <a:avLst/>
          </a:prstGeom>
          <a:noFill/>
          <a:ln w="9525">
            <a:noFill/>
            <a:miter lim="800000"/>
            <a:headEnd/>
            <a:tailEnd/>
          </a:ln>
        </p:spPr>
      </p:pic>
      <p:sp>
        <p:nvSpPr>
          <p:cNvPr id="5" name="TextBox 4"/>
          <p:cNvSpPr txBox="1"/>
          <p:nvPr/>
        </p:nvSpPr>
        <p:spPr>
          <a:xfrm>
            <a:off x="152400" y="5638800"/>
            <a:ext cx="4724400" cy="1200329"/>
          </a:xfrm>
          <a:prstGeom prst="rect">
            <a:avLst/>
          </a:prstGeom>
          <a:noFill/>
        </p:spPr>
        <p:txBody>
          <a:bodyPr wrap="square" rtlCol="0">
            <a:spAutoFit/>
          </a:bodyPr>
          <a:lstStyle/>
          <a:p>
            <a:r>
              <a:rPr lang="en-US" b="1" dirty="0" smtClean="0"/>
              <a:t>[COMPANY NAME, CONTACT NAME]</a:t>
            </a:r>
            <a:endParaRPr lang="en-US" dirty="0" smtClean="0"/>
          </a:p>
          <a:p>
            <a:r>
              <a:rPr lang="en-US" b="1" dirty="0" smtClean="0">
                <a:solidFill>
                  <a:srgbClr val="00B050"/>
                </a:solidFill>
              </a:rPr>
              <a:t>Sales Rep Name, Today’s Date </a:t>
            </a:r>
            <a:br>
              <a:rPr lang="en-US" b="1" dirty="0" smtClean="0">
                <a:solidFill>
                  <a:srgbClr val="00B050"/>
                </a:solidFill>
              </a:rPr>
            </a:br>
            <a:r>
              <a:rPr lang="en-US" b="1" dirty="0" smtClean="0">
                <a:solidFill>
                  <a:srgbClr val="00B050"/>
                </a:solidFill>
              </a:rPr>
              <a:t>(602) 444-1700, Sales.RepName@gannett.com</a:t>
            </a:r>
            <a:endParaRPr lang="en-US" dirty="0" smtClean="0">
              <a:solidFill>
                <a:srgbClr val="00B050"/>
              </a:solidFill>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4"/>
          <p:cNvPicPr>
            <a:picLocks noChangeArrowheads="1"/>
          </p:cNvPicPr>
          <p:nvPr/>
        </p:nvPicPr>
        <p:blipFill>
          <a:blip r:embed="rId2" cstate="print"/>
          <a:srcRect/>
          <a:stretch>
            <a:fillRect/>
          </a:stretch>
        </p:blipFill>
        <p:spPr bwMode="auto">
          <a:xfrm>
            <a:off x="0" y="0"/>
            <a:ext cx="9144000" cy="6857999"/>
          </a:xfrm>
          <a:prstGeom prst="rect">
            <a:avLst/>
          </a:prstGeom>
          <a:noFill/>
          <a:ln w="9525">
            <a:noFill/>
            <a:miter lim="800000"/>
            <a:headEnd/>
            <a:tailEnd/>
          </a:ln>
        </p:spPr>
      </p:pic>
      <p:sp>
        <p:nvSpPr>
          <p:cNvPr id="6" name="TextBox 5"/>
          <p:cNvSpPr txBox="1"/>
          <p:nvPr/>
        </p:nvSpPr>
        <p:spPr>
          <a:xfrm>
            <a:off x="2590800" y="1080492"/>
            <a:ext cx="6477000" cy="6093976"/>
          </a:xfrm>
          <a:prstGeom prst="rect">
            <a:avLst/>
          </a:prstGeom>
          <a:noFill/>
        </p:spPr>
        <p:txBody>
          <a:bodyPr wrap="square" rtlCol="0">
            <a:spAutoFit/>
          </a:bodyPr>
          <a:lstStyle/>
          <a:p>
            <a:r>
              <a:rPr lang="en-US" sz="2400" b="1" dirty="0" smtClean="0">
                <a:solidFill>
                  <a:srgbClr val="00B050"/>
                </a:solidFill>
                <a:latin typeface="+mj-lt"/>
                <a:cs typeface="Times New Roman" pitchFamily="18" charset="0"/>
              </a:rPr>
              <a:t>Template Website </a:t>
            </a:r>
            <a:r>
              <a:rPr lang="en-US" sz="2400" b="1" dirty="0" smtClean="0">
                <a:solidFill>
                  <a:srgbClr val="00B050"/>
                </a:solidFill>
                <a:latin typeface="+mj-lt"/>
                <a:cs typeface="Times New Roman" pitchFamily="18" charset="0"/>
              </a:rPr>
              <a:t>Design</a:t>
            </a:r>
            <a:endParaRPr lang="en-US" sz="2400" b="1" dirty="0">
              <a:solidFill>
                <a:srgbClr val="00B050"/>
              </a:solidFill>
              <a:latin typeface="+mj-lt"/>
              <a:cs typeface="Times New Roman" pitchFamily="18" charset="0"/>
            </a:endParaRPr>
          </a:p>
          <a:p>
            <a:endParaRPr lang="en-US" sz="1200" b="1" dirty="0" smtClean="0">
              <a:latin typeface="+mj-lt"/>
              <a:cs typeface="Times New Roman" pitchFamily="18" charset="0"/>
            </a:endParaRPr>
          </a:p>
          <a:p>
            <a:endParaRPr lang="en-US" sz="2000" b="1" i="1" dirty="0" smtClean="0">
              <a:solidFill>
                <a:srgbClr val="00B050"/>
              </a:solidFill>
              <a:latin typeface="+mj-lt"/>
              <a:cs typeface="Times New Roman" pitchFamily="18" charset="0"/>
            </a:endParaRPr>
          </a:p>
          <a:p>
            <a:endParaRPr lang="en-US" sz="2000" b="1" i="1" dirty="0" smtClean="0">
              <a:solidFill>
                <a:srgbClr val="00B050"/>
              </a:solidFill>
              <a:latin typeface="+mj-lt"/>
              <a:cs typeface="Times New Roman" pitchFamily="18" charset="0"/>
            </a:endParaRPr>
          </a:p>
          <a:p>
            <a:endParaRPr lang="en-US" sz="2000" b="1" i="1" dirty="0" smtClean="0">
              <a:solidFill>
                <a:srgbClr val="00B050"/>
              </a:solidFill>
              <a:latin typeface="+mj-lt"/>
              <a:cs typeface="Times New Roman" pitchFamily="18" charset="0"/>
            </a:endParaRPr>
          </a:p>
          <a:p>
            <a:endParaRPr lang="en-US" sz="2000" b="1" i="1" dirty="0" smtClean="0">
              <a:solidFill>
                <a:srgbClr val="00B050"/>
              </a:solidFill>
              <a:latin typeface="+mj-lt"/>
              <a:cs typeface="Times New Roman" pitchFamily="18" charset="0"/>
            </a:endParaRPr>
          </a:p>
          <a:p>
            <a:endParaRPr lang="en-US" sz="2000" b="1" i="1" dirty="0" smtClean="0">
              <a:solidFill>
                <a:srgbClr val="00B050"/>
              </a:solidFill>
              <a:latin typeface="+mj-lt"/>
              <a:cs typeface="Times New Roman" pitchFamily="18" charset="0"/>
            </a:endParaRPr>
          </a:p>
          <a:p>
            <a:endParaRPr lang="en-US" sz="2000" b="1" i="1" dirty="0" smtClean="0">
              <a:solidFill>
                <a:srgbClr val="00B050"/>
              </a:solidFill>
              <a:latin typeface="+mj-lt"/>
              <a:cs typeface="Times New Roman" pitchFamily="18" charset="0"/>
            </a:endParaRPr>
          </a:p>
          <a:p>
            <a:endParaRPr lang="en-US" sz="2000" b="1" i="1" dirty="0" smtClean="0">
              <a:solidFill>
                <a:srgbClr val="00B050"/>
              </a:solidFill>
              <a:latin typeface="+mj-lt"/>
              <a:cs typeface="Times New Roman" pitchFamily="18" charset="0"/>
            </a:endParaRPr>
          </a:p>
          <a:p>
            <a:endParaRPr lang="en-US" sz="2000" b="1" i="1" dirty="0" smtClean="0">
              <a:solidFill>
                <a:srgbClr val="00B050"/>
              </a:solidFill>
              <a:latin typeface="+mj-lt"/>
              <a:cs typeface="Times New Roman" pitchFamily="18" charset="0"/>
            </a:endParaRPr>
          </a:p>
          <a:p>
            <a:r>
              <a:rPr lang="en-US" sz="2000" b="1" i="1" dirty="0" smtClean="0">
                <a:solidFill>
                  <a:srgbClr val="00B050"/>
                </a:solidFill>
                <a:latin typeface="+mj-lt"/>
                <a:cs typeface="Times New Roman" pitchFamily="18" charset="0"/>
              </a:rPr>
              <a:t>What </a:t>
            </a:r>
            <a:r>
              <a:rPr lang="en-US" sz="2000" b="1" i="1" dirty="0">
                <a:solidFill>
                  <a:srgbClr val="00B050"/>
                </a:solidFill>
                <a:latin typeface="+mj-lt"/>
                <a:cs typeface="Times New Roman" pitchFamily="18" charset="0"/>
              </a:rPr>
              <a:t>It Can Do </a:t>
            </a:r>
            <a:r>
              <a:rPr lang="en-US" sz="2000" b="1" i="1" dirty="0" smtClean="0">
                <a:solidFill>
                  <a:srgbClr val="00B050"/>
                </a:solidFill>
                <a:latin typeface="+mj-lt"/>
                <a:cs typeface="Times New Roman" pitchFamily="18" charset="0"/>
              </a:rPr>
              <a:t>For</a:t>
            </a:r>
          </a:p>
          <a:p>
            <a:r>
              <a:rPr lang="en-US" sz="2000" b="1" i="1" dirty="0" smtClean="0">
                <a:solidFill>
                  <a:srgbClr val="00B050"/>
                </a:solidFill>
                <a:latin typeface="+mj-lt"/>
                <a:cs typeface="Times New Roman" pitchFamily="18" charset="0"/>
              </a:rPr>
              <a:t>Your </a:t>
            </a:r>
            <a:r>
              <a:rPr lang="en-US" sz="2000" b="1" i="1" dirty="0">
                <a:solidFill>
                  <a:srgbClr val="00B050"/>
                </a:solidFill>
                <a:latin typeface="+mj-lt"/>
                <a:cs typeface="Times New Roman" pitchFamily="18" charset="0"/>
              </a:rPr>
              <a:t>Business</a:t>
            </a:r>
            <a:endParaRPr lang="en-US" sz="2000" i="1" dirty="0">
              <a:solidFill>
                <a:srgbClr val="00B050"/>
              </a:solidFill>
              <a:latin typeface="+mj-lt"/>
              <a:cs typeface="Times New Roman" pitchFamily="18" charset="0"/>
            </a:endParaRPr>
          </a:p>
          <a:p>
            <a:pPr>
              <a:buFont typeface="Wingdings" pitchFamily="2" charset="2"/>
              <a:buChar char="Ø"/>
            </a:pPr>
            <a:r>
              <a:rPr lang="en-US" sz="1400" dirty="0" smtClean="0">
                <a:cs typeface="Times New Roman" pitchFamily="18" charset="0"/>
              </a:rPr>
              <a:t>Local Search Optimized</a:t>
            </a:r>
          </a:p>
          <a:p>
            <a:pPr>
              <a:buFont typeface="Wingdings" pitchFamily="2" charset="2"/>
              <a:buChar char="Ø"/>
            </a:pPr>
            <a:r>
              <a:rPr lang="en-US" sz="1400" dirty="0" smtClean="0">
                <a:cs typeface="Times New Roman" pitchFamily="18" charset="0"/>
              </a:rPr>
              <a:t>Compelling About Us Page</a:t>
            </a:r>
          </a:p>
          <a:p>
            <a:pPr>
              <a:buFont typeface="Wingdings" pitchFamily="2" charset="2"/>
              <a:buChar char="Ø"/>
            </a:pPr>
            <a:r>
              <a:rPr lang="en-US" sz="1400" dirty="0" smtClean="0">
                <a:cs typeface="Times New Roman" pitchFamily="18" charset="0"/>
              </a:rPr>
              <a:t>Lead Generation Optimized</a:t>
            </a:r>
          </a:p>
          <a:p>
            <a:pPr>
              <a:buFont typeface="Wingdings" pitchFamily="2" charset="2"/>
              <a:buChar char="Ø"/>
            </a:pPr>
            <a:r>
              <a:rPr lang="en-US" sz="1400" dirty="0" smtClean="0">
                <a:cs typeface="Times New Roman" pitchFamily="18" charset="0"/>
              </a:rPr>
              <a:t>Strong Call to Action</a:t>
            </a:r>
          </a:p>
          <a:p>
            <a:pPr>
              <a:buFont typeface="Wingdings" pitchFamily="2" charset="2"/>
              <a:buChar char="Ø"/>
            </a:pPr>
            <a:r>
              <a:rPr lang="en-US" sz="1400" dirty="0" smtClean="0">
                <a:cs typeface="Times New Roman" pitchFamily="18" charset="0"/>
              </a:rPr>
              <a:t>Mobile Enabled</a:t>
            </a:r>
          </a:p>
          <a:p>
            <a:pPr>
              <a:buFont typeface="Wingdings" pitchFamily="2" charset="2"/>
              <a:buChar char="Ø"/>
            </a:pPr>
            <a:r>
              <a:rPr lang="en-US" sz="1400" dirty="0" smtClean="0">
                <a:cs typeface="Times New Roman" pitchFamily="18" charset="0"/>
              </a:rPr>
              <a:t>Social Media Plug-Ins</a:t>
            </a:r>
          </a:p>
          <a:p>
            <a:pPr>
              <a:buFont typeface="Wingdings" pitchFamily="2" charset="2"/>
              <a:buChar char="Ø"/>
            </a:pPr>
            <a:r>
              <a:rPr lang="en-US" sz="1400" dirty="0" smtClean="0">
                <a:cs typeface="Times New Roman" pitchFamily="18" charset="0"/>
              </a:rPr>
              <a:t>Video Montage</a:t>
            </a:r>
          </a:p>
          <a:p>
            <a:pPr>
              <a:buFont typeface="Wingdings" pitchFamily="2" charset="2"/>
              <a:buChar char="Ø"/>
            </a:pPr>
            <a:r>
              <a:rPr lang="en-US" sz="1400" dirty="0" smtClean="0">
                <a:cs typeface="Times New Roman" pitchFamily="18" charset="0"/>
              </a:rPr>
              <a:t>Content Management System</a:t>
            </a:r>
          </a:p>
          <a:p>
            <a:pPr>
              <a:buFont typeface="Wingdings" pitchFamily="2" charset="2"/>
              <a:buChar char="Ø"/>
            </a:pPr>
            <a:r>
              <a:rPr lang="en-US" sz="1400" dirty="0" smtClean="0">
                <a:cs typeface="Times New Roman" pitchFamily="18" charset="0"/>
              </a:rPr>
              <a:t>Google Analytics Installed</a:t>
            </a:r>
            <a:endParaRPr lang="en-US" sz="1400" dirty="0" smtClean="0">
              <a:cs typeface="Times New Roman" pitchFamily="18" charset="0"/>
            </a:endParaRPr>
          </a:p>
          <a:p>
            <a:pPr lvl="0"/>
            <a:endParaRPr lang="en-US" sz="1400" dirty="0" smtClean="0">
              <a:latin typeface="+mj-lt"/>
              <a:cs typeface="Times New Roman" pitchFamily="18" charset="0"/>
            </a:endParaRPr>
          </a:p>
          <a:p>
            <a:pPr lvl="0">
              <a:buFont typeface="Wingdings" pitchFamily="2" charset="2"/>
              <a:buChar char="Ø"/>
            </a:pPr>
            <a:endParaRPr lang="en-US" sz="1400" dirty="0">
              <a:latin typeface="+mj-lt"/>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2667000" y="1676400"/>
            <a:ext cx="6400800" cy="1884436"/>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867400" y="3604245"/>
            <a:ext cx="2895600" cy="3253756"/>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4"/>
          <p:cNvPicPr>
            <a:picLocks noChangeArrowheads="1"/>
          </p:cNvPicPr>
          <p:nvPr/>
        </p:nvPicPr>
        <p:blipFill>
          <a:blip r:embed="rId2" cstate="print"/>
          <a:srcRect/>
          <a:stretch>
            <a:fillRect/>
          </a:stretch>
        </p:blipFill>
        <p:spPr bwMode="auto">
          <a:xfrm>
            <a:off x="0" y="1"/>
            <a:ext cx="9144000" cy="6857999"/>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228600" y="1911577"/>
            <a:ext cx="2895600" cy="1746023"/>
          </a:xfrm>
          <a:prstGeom prst="rect">
            <a:avLst/>
          </a:prstGeom>
          <a:blipFill>
            <a:blip r:embed="rId4" cstate="print"/>
            <a:tile tx="0" ty="0" sx="100000" sy="100000" flip="none" algn="tl"/>
          </a:blipFill>
          <a:ln w="9525">
            <a:noFill/>
            <a:miter lim="800000"/>
            <a:headEnd/>
            <a:tailEnd/>
          </a:ln>
        </p:spPr>
      </p:pic>
      <p:sp>
        <p:nvSpPr>
          <p:cNvPr id="7" name="Title 3"/>
          <p:cNvSpPr txBox="1">
            <a:spLocks/>
          </p:cNvSpPr>
          <p:nvPr/>
        </p:nvSpPr>
        <p:spPr>
          <a:xfrm>
            <a:off x="-265113" y="914400"/>
            <a:ext cx="3236913" cy="14351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0" i="0" u="none" strike="noStrike" kern="1200" cap="none" spc="0" normalizeH="0" baseline="0" noProof="0" dirty="0" smtClean="0">
                <a:ln>
                  <a:noFill/>
                </a:ln>
                <a:solidFill>
                  <a:srgbClr val="00B050"/>
                </a:solidFill>
                <a:effectLst/>
                <a:uLnTx/>
                <a:uFillTx/>
                <a:latin typeface="+mj-lt"/>
                <a:ea typeface="+mj-ea"/>
                <a:cs typeface="+mj-cs"/>
              </a:rPr>
              <a:t>Quick-View Guide to My Local Listing &amp; My Local Listing Plus</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r>
            <a:br>
              <a:rPr kumimoji="0" lang="en-US" sz="4400" b="0" i="0" u="none" strike="noStrike" kern="1200" cap="none" spc="0" normalizeH="0" baseline="0" noProof="0" dirty="0" smtClean="0">
                <a:ln>
                  <a:noFill/>
                </a:ln>
                <a:solidFill>
                  <a:schemeClr val="tx1"/>
                </a:solidFill>
                <a:effectLst/>
                <a:uLnTx/>
                <a:uFillTx/>
                <a:latin typeface="+mj-lt"/>
                <a:ea typeface="+mj-ea"/>
                <a:cs typeface="+mj-cs"/>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Content Placeholder 4"/>
          <p:cNvSpPr txBox="1">
            <a:spLocks/>
          </p:cNvSpPr>
          <p:nvPr/>
        </p:nvSpPr>
        <p:spPr>
          <a:xfrm>
            <a:off x="4032250" y="1081087"/>
            <a:ext cx="5111750" cy="585311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Arial" charset="0"/>
              </a:rPr>
              <a:t>Google’s most trusted source of business data….is…Google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Arial" charset="0"/>
              </a:rPr>
              <a:t>59% of mobile searches are directed at finding businesses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Arial" charset="0"/>
              </a:rPr>
              <a:t>How Does Google Assess Prominence? Citations are essential.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Arial" charset="0"/>
              </a:rPr>
              <a:t>Name, Address, Phone Number (NAP) crawled in structured format on other websites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Arial" charset="0"/>
              </a:rPr>
              <a:t>Maintenance, Popularity, and Accuracy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Arial" charset="0"/>
              </a:rPr>
              <a:t>Linking Video to your site increases your chance of being on the first page by 50%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Text Placeholder 5"/>
          <p:cNvSpPr txBox="1">
            <a:spLocks/>
          </p:cNvSpPr>
          <p:nvPr/>
        </p:nvSpPr>
        <p:spPr>
          <a:xfrm>
            <a:off x="228600" y="3733800"/>
            <a:ext cx="3810000" cy="3124200"/>
          </a:xfrm>
          <a:prstGeom prst="rect">
            <a:avLst/>
          </a:prstGeom>
          <a:solidFill>
            <a:schemeClr val="bg1">
              <a:lumMod val="85000"/>
            </a:schemeClr>
          </a:solidFill>
        </p:spPr>
        <p:txBody>
          <a:bodyPr>
            <a:normAutofit fontScale="92500" lnSpcReduction="20000"/>
          </a:bodyPr>
          <a:lstStyle/>
          <a:p>
            <a:pPr marL="0" marR="0" lvl="1" indent="-285750" algn="l" defTabSz="914400" rtl="0" eaLnBrk="1" fontAlgn="auto" latinLnBrk="0" hangingPunct="1">
              <a:lnSpc>
                <a:spcPct val="100000"/>
              </a:lnSpc>
              <a:spcBef>
                <a:spcPct val="20000"/>
              </a:spcBef>
              <a:spcAft>
                <a:spcPts val="0"/>
              </a:spcAft>
              <a:buClr>
                <a:srgbClr val="00B050"/>
              </a:buClr>
              <a:buSzTx/>
              <a:buFont typeface="Arial" pitchFamily="34" charset="0"/>
              <a:buChar char="–"/>
              <a:tabLst/>
              <a:defRPr/>
            </a:pPr>
            <a:r>
              <a:rPr kumimoji="0" lang="en-US" sz="1400" b="1" i="0" u="sng" strike="noStrike" kern="1200" cap="none" spc="0" normalizeH="0" baseline="0" noProof="0" dirty="0" smtClean="0">
                <a:ln>
                  <a:noFill/>
                </a:ln>
                <a:solidFill>
                  <a:srgbClr val="008000"/>
                </a:solidFill>
                <a:effectLst/>
                <a:uLnTx/>
                <a:uFillTx/>
                <a:latin typeface="+mn-lt"/>
                <a:ea typeface="+mn-ea"/>
                <a:cs typeface="Arial" pitchFamily="34" charset="0"/>
              </a:rPr>
              <a:t>PRODUCT FEATURES:</a:t>
            </a:r>
          </a:p>
          <a:p>
            <a:pPr marL="0" marR="0" lvl="1" indent="-285750" algn="l" defTabSz="914400" rtl="0" eaLnBrk="1" fontAlgn="auto" latinLnBrk="0" hangingPunct="1">
              <a:lnSpc>
                <a:spcPct val="100000"/>
              </a:lnSpc>
              <a:spcBef>
                <a:spcPct val="20000"/>
              </a:spcBef>
              <a:spcAft>
                <a:spcPts val="0"/>
              </a:spcAft>
              <a:buClr>
                <a:srgbClr val="00B050"/>
              </a:buClr>
              <a:buSzTx/>
              <a:buFont typeface="Arial" pitchFamily="34" charset="0"/>
              <a:buChar char="•"/>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Arial" pitchFamily="34" charset="0"/>
              </a:rPr>
              <a:t>Distributed to over 350+ directories across the web &amp; All Major Search Engines</a:t>
            </a:r>
          </a:p>
          <a:p>
            <a:pPr marL="0" marR="0" lvl="1" indent="-285750" algn="l" defTabSz="914400" rtl="0" eaLnBrk="1" fontAlgn="auto" latinLnBrk="0" hangingPunct="1">
              <a:lnSpc>
                <a:spcPct val="100000"/>
              </a:lnSpc>
              <a:spcBef>
                <a:spcPct val="20000"/>
              </a:spcBef>
              <a:spcAft>
                <a:spcPts val="0"/>
              </a:spcAft>
              <a:buClr>
                <a:srgbClr val="00B050"/>
              </a:buClr>
              <a:buSzTx/>
              <a:buFont typeface="Arial" pitchFamily="34" charset="0"/>
              <a:buChar char="•"/>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Arial" pitchFamily="34" charset="0"/>
              </a:rPr>
              <a:t>  Ownership of local business listings on Google, Yahoo, and Bing</a:t>
            </a:r>
          </a:p>
          <a:p>
            <a:pPr marL="0" marR="0" lvl="1" indent="-285750" algn="l" defTabSz="914400" rtl="0" eaLnBrk="1" fontAlgn="auto" latinLnBrk="0" hangingPunct="1">
              <a:lnSpc>
                <a:spcPct val="100000"/>
              </a:lnSpc>
              <a:spcBef>
                <a:spcPct val="20000"/>
              </a:spcBef>
              <a:spcAft>
                <a:spcPts val="0"/>
              </a:spcAft>
              <a:buClr>
                <a:srgbClr val="00B050"/>
              </a:buClr>
              <a:buSzTx/>
              <a:buFont typeface="Arial" pitchFamily="34" charset="0"/>
              <a:buChar char="•"/>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Arial" pitchFamily="34" charset="0"/>
              </a:rPr>
              <a:t>  Creation/ Claiming of Facebook, Twitter, and Foursquare profile</a:t>
            </a:r>
          </a:p>
          <a:p>
            <a:pPr marL="0" marR="0" lvl="1" indent="-285750" algn="l" defTabSz="914400" rtl="0" eaLnBrk="1" fontAlgn="auto" latinLnBrk="0" hangingPunct="1">
              <a:lnSpc>
                <a:spcPct val="100000"/>
              </a:lnSpc>
              <a:spcBef>
                <a:spcPct val="20000"/>
              </a:spcBef>
              <a:spcAft>
                <a:spcPts val="0"/>
              </a:spcAft>
              <a:buClr>
                <a:srgbClr val="00B050"/>
              </a:buClr>
              <a:buSzTx/>
              <a:buFont typeface="Arial" pitchFamily="34" charset="0"/>
              <a:buChar char="•"/>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Arial" pitchFamily="34" charset="0"/>
              </a:rPr>
              <a:t>  Simple, Low Cost, and Low Risk Start to Online</a:t>
            </a:r>
          </a:p>
          <a:p>
            <a:pPr marL="0" marR="0" lvl="1" indent="-285750" algn="l" defTabSz="914400" rtl="0" eaLnBrk="1" fontAlgn="auto" latinLnBrk="0" hangingPunct="1">
              <a:lnSpc>
                <a:spcPct val="100000"/>
              </a:lnSpc>
              <a:spcBef>
                <a:spcPct val="20000"/>
              </a:spcBef>
              <a:spcAft>
                <a:spcPts val="0"/>
              </a:spcAft>
              <a:buClr>
                <a:srgbClr val="00B050"/>
              </a:buClr>
              <a:buSzTx/>
              <a:buFont typeface="Arial" pitchFamily="34" charset="0"/>
              <a:buChar char="•"/>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Arial" pitchFamily="34" charset="0"/>
              </a:rPr>
              <a:t>  Corrects all invalid, outdated, or incorrect data online</a:t>
            </a:r>
          </a:p>
          <a:p>
            <a:pPr marL="0" marR="0" lvl="1" indent="-285750" algn="l" defTabSz="914400" rtl="0" eaLnBrk="1" fontAlgn="auto" latinLnBrk="0" hangingPunct="1">
              <a:lnSpc>
                <a:spcPct val="100000"/>
              </a:lnSpc>
              <a:spcBef>
                <a:spcPct val="20000"/>
              </a:spcBef>
              <a:spcAft>
                <a:spcPts val="0"/>
              </a:spcAft>
              <a:buClr>
                <a:srgbClr val="00B050"/>
              </a:buClr>
              <a:buSzTx/>
              <a:buFont typeface="Arial" pitchFamily="34" charset="0"/>
              <a:buChar char="•"/>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Arial" pitchFamily="34" charset="0"/>
              </a:rPr>
              <a:t>  Comprehensive reporting</a:t>
            </a:r>
          </a:p>
          <a:p>
            <a:pPr marL="0" marR="0" lvl="1" indent="-285750" algn="l" defTabSz="914400" rtl="0" eaLnBrk="1" fontAlgn="auto" latinLnBrk="0" hangingPunct="1">
              <a:lnSpc>
                <a:spcPct val="100000"/>
              </a:lnSpc>
              <a:spcBef>
                <a:spcPct val="20000"/>
              </a:spcBef>
              <a:spcAft>
                <a:spcPts val="0"/>
              </a:spcAft>
              <a:buClr>
                <a:srgbClr val="00B050"/>
              </a:buClr>
              <a:buSzTx/>
              <a:buFont typeface="Arial" pitchFamily="34" charset="0"/>
              <a:buChar char="•"/>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Arial" pitchFamily="34" charset="0"/>
              </a:rPr>
              <a:t>  Businesses listed with enhanced data have more ways to be found</a:t>
            </a:r>
          </a:p>
          <a:p>
            <a:pPr marL="0" marR="0" lvl="1" indent="-285750" algn="l" defTabSz="914400" rtl="0" eaLnBrk="1" fontAlgn="auto" latinLnBrk="0" hangingPunct="1">
              <a:lnSpc>
                <a:spcPct val="100000"/>
              </a:lnSpc>
              <a:spcBef>
                <a:spcPct val="20000"/>
              </a:spcBef>
              <a:spcAft>
                <a:spcPts val="0"/>
              </a:spcAft>
              <a:buClr>
                <a:srgbClr val="00B050"/>
              </a:buClr>
              <a:buSzTx/>
              <a:buFont typeface="Arial" pitchFamily="34" charset="0"/>
              <a:buChar char="•"/>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Arial" pitchFamily="34" charset="0"/>
              </a:rPr>
              <a:t>  Starts an online presence for the client, and helps to familiarize them with online, and online with them</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3074" name="Picture 2"/>
          <p:cNvPicPr>
            <a:picLocks noChangeAspect="1" noChangeArrowheads="1"/>
          </p:cNvPicPr>
          <p:nvPr/>
        </p:nvPicPr>
        <p:blipFill>
          <a:blip r:embed="rId5" cstate="print"/>
          <a:srcRect/>
          <a:stretch>
            <a:fillRect/>
          </a:stretch>
        </p:blipFill>
        <p:spPr bwMode="auto">
          <a:xfrm>
            <a:off x="4343400" y="4267200"/>
            <a:ext cx="4486275" cy="2376487"/>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rrowheads="1"/>
          </p:cNvPicPr>
          <p:nvPr/>
        </p:nvPicPr>
        <p:blipFill>
          <a:blip r:embed="rId2" cstate="print"/>
          <a:srcRect/>
          <a:stretch>
            <a:fillRect/>
          </a:stretch>
        </p:blipFill>
        <p:spPr bwMode="auto">
          <a:xfrm>
            <a:off x="0" y="0"/>
            <a:ext cx="9144000" cy="6857999"/>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5718334" y="1600200"/>
            <a:ext cx="3197066" cy="22736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gannettlocallogo.bmp"/>
          <p:cNvPicPr/>
          <p:nvPr/>
        </p:nvPicPr>
        <p:blipFill>
          <a:blip r:embed="rId4" cstate="print"/>
          <a:stretch>
            <a:fillRect/>
          </a:stretch>
        </p:blipFill>
        <p:spPr>
          <a:xfrm>
            <a:off x="6903395" y="5943600"/>
            <a:ext cx="2240605" cy="914400"/>
          </a:xfrm>
          <a:prstGeom prst="rect">
            <a:avLst/>
          </a:prstGeom>
        </p:spPr>
      </p:pic>
      <p:sp>
        <p:nvSpPr>
          <p:cNvPr id="5" name="TextBox 4"/>
          <p:cNvSpPr txBox="1"/>
          <p:nvPr/>
        </p:nvSpPr>
        <p:spPr>
          <a:xfrm>
            <a:off x="2590800" y="1090910"/>
            <a:ext cx="6477000" cy="5355312"/>
          </a:xfrm>
          <a:prstGeom prst="rect">
            <a:avLst/>
          </a:prstGeom>
          <a:noFill/>
        </p:spPr>
        <p:txBody>
          <a:bodyPr wrap="square" rtlCol="0">
            <a:spAutoFit/>
          </a:bodyPr>
          <a:lstStyle/>
          <a:p>
            <a:r>
              <a:rPr lang="en-US" sz="2400" b="1" dirty="0" smtClean="0">
                <a:solidFill>
                  <a:srgbClr val="00B050"/>
                </a:solidFill>
                <a:latin typeface="+mj-lt"/>
                <a:cs typeface="Times New Roman" pitchFamily="18" charset="0"/>
              </a:rPr>
              <a:t>Azcentral.com Banner Ads </a:t>
            </a:r>
            <a:r>
              <a:rPr lang="en-US" sz="2400" b="1" dirty="0">
                <a:solidFill>
                  <a:srgbClr val="00B050"/>
                </a:solidFill>
                <a:latin typeface="+mj-lt"/>
                <a:cs typeface="Times New Roman" pitchFamily="18" charset="0"/>
              </a:rPr>
              <a:t>&amp; </a:t>
            </a:r>
            <a:r>
              <a:rPr lang="en-US" sz="2400" b="1" dirty="0" smtClean="0">
                <a:solidFill>
                  <a:srgbClr val="00B050"/>
                </a:solidFill>
                <a:latin typeface="+mj-lt"/>
                <a:cs typeface="Times New Roman" pitchFamily="18" charset="0"/>
              </a:rPr>
              <a:t>Business Profiles</a:t>
            </a:r>
            <a:endParaRPr lang="en-US" sz="2400" b="1" dirty="0">
              <a:solidFill>
                <a:srgbClr val="00B050"/>
              </a:solidFill>
              <a:latin typeface="+mj-lt"/>
              <a:cs typeface="Times New Roman" pitchFamily="18" charset="0"/>
            </a:endParaRPr>
          </a:p>
          <a:p>
            <a:pPr fontAlgn="base">
              <a:buFont typeface="Arial" pitchFamily="34" charset="0"/>
              <a:buChar char="•"/>
            </a:pPr>
            <a:endParaRPr lang="en-US" sz="1400" dirty="0" smtClean="0">
              <a:latin typeface="+mj-lt"/>
              <a:cs typeface="Times New Roman" pitchFamily="18" charset="0"/>
            </a:endParaRPr>
          </a:p>
          <a:p>
            <a:pPr fontAlgn="base">
              <a:buFont typeface="Wingdings" pitchFamily="2" charset="2"/>
              <a:buChar char="Ø"/>
            </a:pPr>
            <a:endParaRPr lang="en-US" sz="1400" dirty="0" smtClean="0">
              <a:cs typeface="Times New Roman" pitchFamily="18" charset="0"/>
            </a:endParaRPr>
          </a:p>
          <a:p>
            <a:pPr fontAlgn="base">
              <a:buFont typeface="Wingdings" pitchFamily="2" charset="2"/>
              <a:buChar char="Ø"/>
            </a:pPr>
            <a:r>
              <a:rPr lang="en-US" sz="1400" dirty="0" smtClean="0">
                <a:latin typeface="+mj-lt"/>
                <a:cs typeface="Times New Roman" pitchFamily="18" charset="0"/>
              </a:rPr>
              <a:t>Advertise </a:t>
            </a:r>
            <a:r>
              <a:rPr lang="en-US" sz="1400" dirty="0">
                <a:latin typeface="+mj-lt"/>
                <a:cs typeface="Times New Roman" pitchFamily="18" charset="0"/>
              </a:rPr>
              <a:t>on the local </a:t>
            </a:r>
            <a:r>
              <a:rPr lang="en-US" sz="1400" dirty="0" smtClean="0">
                <a:latin typeface="+mj-lt"/>
                <a:cs typeface="Times New Roman" pitchFamily="18" charset="0"/>
              </a:rPr>
              <a:t>websites </a:t>
            </a:r>
            <a:r>
              <a:rPr lang="en-US" sz="1400" dirty="0">
                <a:latin typeface="+mj-lt"/>
                <a:cs typeface="Times New Roman" pitchFamily="18" charset="0"/>
              </a:rPr>
              <a:t>your </a:t>
            </a:r>
            <a:endParaRPr lang="en-US" sz="1400" dirty="0" smtClean="0">
              <a:latin typeface="+mj-lt"/>
              <a:cs typeface="Times New Roman" pitchFamily="18" charset="0"/>
            </a:endParaRPr>
          </a:p>
          <a:p>
            <a:pPr fontAlgn="base"/>
            <a:r>
              <a:rPr lang="en-US" sz="1400" dirty="0" smtClean="0">
                <a:latin typeface="+mj-lt"/>
                <a:cs typeface="Times New Roman" pitchFamily="18" charset="0"/>
              </a:rPr>
              <a:t>    customers already visit</a:t>
            </a:r>
            <a:r>
              <a:rPr lang="en-US" sz="1400" dirty="0">
                <a:latin typeface="+mj-lt"/>
                <a:cs typeface="Times New Roman" pitchFamily="18" charset="0"/>
              </a:rPr>
              <a:t>.</a:t>
            </a:r>
          </a:p>
          <a:p>
            <a:pPr fontAlgn="base">
              <a:buFont typeface="Wingdings" pitchFamily="2" charset="2"/>
              <a:buChar char="Ø"/>
            </a:pPr>
            <a:r>
              <a:rPr lang="en-US" sz="1400" dirty="0" smtClean="0">
                <a:latin typeface="+mj-lt"/>
                <a:cs typeface="Times New Roman" pitchFamily="18" charset="0"/>
              </a:rPr>
              <a:t>Target by zip-code, Age or Gender</a:t>
            </a:r>
            <a:endParaRPr lang="en-US" sz="1400" dirty="0">
              <a:latin typeface="+mj-lt"/>
              <a:cs typeface="Times New Roman" pitchFamily="18" charset="0"/>
            </a:endParaRPr>
          </a:p>
          <a:p>
            <a:endParaRPr lang="en-US" sz="1200" b="1" dirty="0">
              <a:latin typeface="+mj-lt"/>
              <a:cs typeface="Times New Roman" pitchFamily="18" charset="0"/>
            </a:endParaRPr>
          </a:p>
          <a:p>
            <a:endParaRPr lang="en-US" sz="1200" b="1" dirty="0" smtClean="0">
              <a:latin typeface="+mj-lt"/>
              <a:cs typeface="Times New Roman" pitchFamily="18" charset="0"/>
            </a:endParaRPr>
          </a:p>
          <a:p>
            <a:endParaRPr lang="en-US" sz="1200" b="1" dirty="0">
              <a:latin typeface="+mj-lt"/>
              <a:cs typeface="Times New Roman" pitchFamily="18" charset="0"/>
            </a:endParaRPr>
          </a:p>
          <a:p>
            <a:endParaRPr lang="en-US" sz="1200" b="1" dirty="0" smtClean="0">
              <a:latin typeface="+mj-lt"/>
              <a:cs typeface="Times New Roman" pitchFamily="18" charset="0"/>
            </a:endParaRPr>
          </a:p>
          <a:p>
            <a:endParaRPr lang="en-US" sz="1600" b="1" dirty="0" smtClean="0">
              <a:latin typeface="+mj-lt"/>
              <a:cs typeface="Times New Roman" pitchFamily="18" charset="0"/>
            </a:endParaRPr>
          </a:p>
          <a:p>
            <a:endParaRPr lang="en-US" sz="1200" b="1" i="1" dirty="0" smtClean="0">
              <a:solidFill>
                <a:srgbClr val="00B050"/>
              </a:solidFill>
              <a:latin typeface="+mj-lt"/>
              <a:cs typeface="Times New Roman" pitchFamily="18" charset="0"/>
            </a:endParaRPr>
          </a:p>
          <a:p>
            <a:endParaRPr lang="en-US" sz="1000" b="1" i="1" dirty="0" smtClean="0">
              <a:solidFill>
                <a:srgbClr val="00B050"/>
              </a:solidFill>
              <a:latin typeface="+mj-lt"/>
              <a:cs typeface="Times New Roman" pitchFamily="18" charset="0"/>
            </a:endParaRPr>
          </a:p>
          <a:p>
            <a:r>
              <a:rPr lang="en-US" sz="2000" b="1" i="1" dirty="0" smtClean="0">
                <a:solidFill>
                  <a:srgbClr val="00B050"/>
                </a:solidFill>
                <a:latin typeface="+mj-lt"/>
                <a:cs typeface="Times New Roman" pitchFamily="18" charset="0"/>
              </a:rPr>
              <a:t>What </a:t>
            </a:r>
            <a:r>
              <a:rPr lang="en-US" sz="2000" b="1" i="1" dirty="0">
                <a:solidFill>
                  <a:srgbClr val="00B050"/>
                </a:solidFill>
                <a:latin typeface="+mj-lt"/>
                <a:cs typeface="Times New Roman" pitchFamily="18" charset="0"/>
              </a:rPr>
              <a:t>It Can Do For Your Business</a:t>
            </a:r>
          </a:p>
          <a:p>
            <a:pPr lvl="0">
              <a:buFont typeface="Wingdings" pitchFamily="2" charset="2"/>
              <a:buChar char="Ø"/>
            </a:pPr>
            <a:r>
              <a:rPr lang="en-US" sz="1400" dirty="0">
                <a:latin typeface="+mj-lt"/>
                <a:cs typeface="Times New Roman" pitchFamily="18" charset="0"/>
              </a:rPr>
              <a:t>Brand &amp; promote in the local community</a:t>
            </a:r>
          </a:p>
          <a:p>
            <a:pPr lvl="0">
              <a:buFont typeface="Wingdings" pitchFamily="2" charset="2"/>
              <a:buChar char="Ø"/>
            </a:pPr>
            <a:r>
              <a:rPr lang="en-US" sz="1400" dirty="0">
                <a:latin typeface="+mj-lt"/>
                <a:cs typeface="Times New Roman" pitchFamily="18" charset="0"/>
              </a:rPr>
              <a:t>Drive new customers to your store </a:t>
            </a:r>
            <a:r>
              <a:rPr lang="en-US" sz="1400" dirty="0" smtClean="0">
                <a:latin typeface="+mj-lt"/>
                <a:cs typeface="Times New Roman" pitchFamily="18" charset="0"/>
              </a:rPr>
              <a:t>through </a:t>
            </a:r>
            <a:r>
              <a:rPr lang="en-US" sz="1400" dirty="0">
                <a:latin typeface="+mj-lt"/>
                <a:cs typeface="Times New Roman" pitchFamily="18" charset="0"/>
              </a:rPr>
              <a:t>a special promotion, event, etc.</a:t>
            </a:r>
            <a:r>
              <a:rPr lang="en-US" sz="1400" b="1" dirty="0">
                <a:latin typeface="+mj-lt"/>
                <a:cs typeface="Times New Roman" pitchFamily="18" charset="0"/>
              </a:rPr>
              <a:t> </a:t>
            </a:r>
            <a:endParaRPr lang="en-US" sz="1400" dirty="0">
              <a:latin typeface="+mj-lt"/>
              <a:cs typeface="Times New Roman" pitchFamily="18" charset="0"/>
            </a:endParaRPr>
          </a:p>
          <a:p>
            <a:pPr lvl="0">
              <a:buFont typeface="Wingdings" pitchFamily="2" charset="2"/>
              <a:buChar char="Ø"/>
            </a:pPr>
            <a:r>
              <a:rPr lang="en-US" sz="1400" dirty="0">
                <a:latin typeface="+mj-lt"/>
                <a:cs typeface="Times New Roman" pitchFamily="18" charset="0"/>
              </a:rPr>
              <a:t>Protect your existing customers from </a:t>
            </a:r>
            <a:r>
              <a:rPr lang="en-US" sz="1400" dirty="0" smtClean="0">
                <a:latin typeface="+mj-lt"/>
                <a:cs typeface="Times New Roman" pitchFamily="18" charset="0"/>
              </a:rPr>
              <a:t>competitors</a:t>
            </a:r>
            <a:endParaRPr lang="en-US" sz="1400" dirty="0">
              <a:latin typeface="+mj-lt"/>
              <a:cs typeface="Times New Roman" pitchFamily="18" charset="0"/>
            </a:endParaRPr>
          </a:p>
          <a:p>
            <a:pPr lvl="0">
              <a:buFont typeface="Wingdings" pitchFamily="2" charset="2"/>
              <a:buChar char="Ø"/>
            </a:pPr>
            <a:r>
              <a:rPr lang="en-US" sz="1400" dirty="0">
                <a:latin typeface="+mj-lt"/>
                <a:cs typeface="Times New Roman" pitchFamily="18" charset="0"/>
              </a:rPr>
              <a:t>Be found when searching through </a:t>
            </a:r>
            <a:r>
              <a:rPr lang="en-US" sz="1400" dirty="0" smtClean="0">
                <a:latin typeface="+mj-lt"/>
                <a:cs typeface="Times New Roman" pitchFamily="18" charset="0"/>
              </a:rPr>
              <a:t>AZCentral.com </a:t>
            </a:r>
            <a:r>
              <a:rPr lang="en-US" sz="1400" dirty="0">
                <a:latin typeface="+mj-lt"/>
                <a:cs typeface="Times New Roman" pitchFamily="18" charset="0"/>
              </a:rPr>
              <a:t>Yellow </a:t>
            </a:r>
            <a:r>
              <a:rPr lang="en-US" sz="1400" dirty="0" smtClean="0">
                <a:latin typeface="+mj-lt"/>
                <a:cs typeface="Times New Roman" pitchFamily="18" charset="0"/>
              </a:rPr>
              <a:t>Pages</a:t>
            </a:r>
            <a:endParaRPr lang="en-US" sz="1400" dirty="0">
              <a:latin typeface="+mj-lt"/>
              <a:cs typeface="Times New Roman" pitchFamily="18" charset="0"/>
            </a:endParaRPr>
          </a:p>
          <a:p>
            <a:endParaRPr lang="en-US" sz="1400" b="1" i="1" dirty="0" smtClean="0">
              <a:solidFill>
                <a:srgbClr val="0070C0"/>
              </a:solidFill>
              <a:latin typeface="+mj-lt"/>
              <a:cs typeface="Times New Roman" pitchFamily="18" charset="0"/>
            </a:endParaRPr>
          </a:p>
          <a:p>
            <a:r>
              <a:rPr lang="en-US" sz="2000" b="1" i="1" dirty="0" smtClean="0">
                <a:solidFill>
                  <a:srgbClr val="00B050"/>
                </a:solidFill>
                <a:latin typeface="+mj-lt"/>
                <a:cs typeface="Times New Roman" pitchFamily="18" charset="0"/>
              </a:rPr>
              <a:t>Why </a:t>
            </a:r>
            <a:r>
              <a:rPr lang="en-US" sz="2000" b="1" i="1" dirty="0">
                <a:solidFill>
                  <a:srgbClr val="00B050"/>
                </a:solidFill>
                <a:latin typeface="+mj-lt"/>
                <a:cs typeface="Times New Roman" pitchFamily="18" charset="0"/>
              </a:rPr>
              <a:t>It Works!</a:t>
            </a:r>
          </a:p>
          <a:p>
            <a:r>
              <a:rPr lang="en-US" sz="1400" dirty="0">
                <a:latin typeface="+mj-lt"/>
                <a:cs typeface="Times New Roman" pitchFamily="18" charset="0"/>
              </a:rPr>
              <a:t>Reaching more than one out of three online adults (34%) every month, azcentral.com has more visitors than any other local news/information Web site in the Phoenix market!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rrowheads="1"/>
          </p:cNvPicPr>
          <p:nvPr/>
        </p:nvPicPr>
        <p:blipFill>
          <a:blip r:embed="rId2" cstate="print"/>
          <a:srcRect/>
          <a:stretch>
            <a:fillRect/>
          </a:stretch>
        </p:blipFill>
        <p:spPr bwMode="auto">
          <a:xfrm>
            <a:off x="0" y="0"/>
            <a:ext cx="9144000" cy="6857999"/>
          </a:xfrm>
          <a:prstGeom prst="rect">
            <a:avLst/>
          </a:prstGeom>
          <a:noFill/>
          <a:ln w="9525">
            <a:noFill/>
            <a:miter lim="800000"/>
            <a:headEnd/>
            <a:tailEnd/>
          </a:ln>
        </p:spPr>
      </p:pic>
      <p:sp>
        <p:nvSpPr>
          <p:cNvPr id="4" name="TextBox 3"/>
          <p:cNvSpPr txBox="1"/>
          <p:nvPr/>
        </p:nvSpPr>
        <p:spPr>
          <a:xfrm>
            <a:off x="1066800" y="533400"/>
            <a:ext cx="7467600" cy="461665"/>
          </a:xfrm>
          <a:prstGeom prst="rect">
            <a:avLst/>
          </a:prstGeom>
          <a:noFill/>
        </p:spPr>
        <p:txBody>
          <a:bodyPr wrap="square" rtlCol="0">
            <a:spAutoFit/>
          </a:bodyPr>
          <a:lstStyle/>
          <a:p>
            <a:r>
              <a:rPr lang="en-US" sz="2400" b="1" dirty="0" smtClean="0">
                <a:solidFill>
                  <a:srgbClr val="646464"/>
                </a:solidFill>
                <a:latin typeface="Rockwell" pitchFamily="18" charset="0"/>
              </a:rPr>
              <a:t>Social Media Presence</a:t>
            </a:r>
            <a:endParaRPr lang="en-US" sz="2400" b="1" dirty="0">
              <a:solidFill>
                <a:srgbClr val="646464"/>
              </a:solidFill>
              <a:latin typeface="Rockwell" pitchFamily="18" charset="0"/>
            </a:endParaRPr>
          </a:p>
        </p:txBody>
      </p:sp>
      <p:sp>
        <p:nvSpPr>
          <p:cNvPr id="5" name="TextBox 4"/>
          <p:cNvSpPr txBox="1"/>
          <p:nvPr/>
        </p:nvSpPr>
        <p:spPr>
          <a:xfrm>
            <a:off x="2590800" y="2933105"/>
            <a:ext cx="6553200" cy="4001095"/>
          </a:xfrm>
          <a:prstGeom prst="rect">
            <a:avLst/>
          </a:prstGeom>
          <a:noFill/>
        </p:spPr>
        <p:txBody>
          <a:bodyPr wrap="square" rtlCol="0">
            <a:spAutoFit/>
          </a:bodyPr>
          <a:lstStyle/>
          <a:p>
            <a:r>
              <a:rPr lang="en-US" sz="1400" b="1" dirty="0" smtClean="0">
                <a:solidFill>
                  <a:srgbClr val="646464"/>
                </a:solidFill>
                <a:latin typeface="Arial" pitchFamily="34" charset="0"/>
                <a:cs typeface="Arial" pitchFamily="34" charset="0"/>
              </a:rPr>
              <a:t>Does this sound like you?</a:t>
            </a:r>
            <a:endParaRPr lang="fr-FR" sz="1400" b="1" dirty="0" smtClean="0">
              <a:solidFill>
                <a:srgbClr val="646464"/>
              </a:solidFill>
              <a:latin typeface="Arial" pitchFamily="34" charset="0"/>
              <a:cs typeface="Arial" pitchFamily="34" charset="0"/>
            </a:endParaRPr>
          </a:p>
          <a:p>
            <a:endParaRPr lang="en-US" sz="1200" b="1" dirty="0">
              <a:solidFill>
                <a:srgbClr val="646464"/>
              </a:solidFill>
              <a:latin typeface="Arial" pitchFamily="34" charset="0"/>
              <a:cs typeface="Arial" pitchFamily="34" charset="0"/>
            </a:endParaRPr>
          </a:p>
          <a:p>
            <a:pPr lvl="1"/>
            <a:r>
              <a:rPr lang="en-US" sz="1400" i="1" dirty="0" smtClean="0">
                <a:solidFill>
                  <a:srgbClr val="646464"/>
                </a:solidFill>
                <a:latin typeface="Arial" pitchFamily="34" charset="0"/>
                <a:cs typeface="Arial" pitchFamily="34" charset="0"/>
              </a:rPr>
              <a:t>“I just don’t have the time to manage all of this.”</a:t>
            </a:r>
          </a:p>
          <a:p>
            <a:pPr lvl="1"/>
            <a:r>
              <a:rPr lang="en-US" sz="1400" i="1" dirty="0" smtClean="0">
                <a:solidFill>
                  <a:srgbClr val="646464"/>
                </a:solidFill>
                <a:latin typeface="Arial" pitchFamily="34" charset="0"/>
                <a:cs typeface="Arial" pitchFamily="34" charset="0"/>
              </a:rPr>
              <a:t>“I have a limited budget and think I can do this myself, I just need help.”</a:t>
            </a:r>
          </a:p>
          <a:p>
            <a:pPr lvl="1"/>
            <a:r>
              <a:rPr lang="en-US" sz="1400" i="1" dirty="0" smtClean="0">
                <a:solidFill>
                  <a:srgbClr val="646464"/>
                </a:solidFill>
                <a:latin typeface="Arial" pitchFamily="34" charset="0"/>
                <a:cs typeface="Arial" pitchFamily="34" charset="0"/>
              </a:rPr>
              <a:t>“I have tried Twitter and Facebook, but didn’t see the results. I must be doing something wrong” </a:t>
            </a:r>
          </a:p>
          <a:p>
            <a:endParaRPr lang="en-US" sz="1000" b="1" dirty="0">
              <a:solidFill>
                <a:srgbClr val="646464"/>
              </a:solidFill>
              <a:latin typeface="Arial" pitchFamily="34" charset="0"/>
              <a:cs typeface="Arial" pitchFamily="34" charset="0"/>
            </a:endParaRPr>
          </a:p>
          <a:p>
            <a:r>
              <a:rPr lang="en-US" b="1" u="sng" dirty="0" smtClean="0">
                <a:ln w="1905"/>
                <a:solidFill>
                  <a:srgbClr val="00B050"/>
                </a:solidFill>
                <a:effectLst>
                  <a:innerShdw blurRad="69850" dist="43180" dir="5400000">
                    <a:srgbClr val="000000">
                      <a:alpha val="65000"/>
                    </a:srgbClr>
                  </a:innerShdw>
                </a:effectLst>
                <a:latin typeface="Arial" pitchFamily="34" charset="0"/>
                <a:cs typeface="Arial" pitchFamily="34" charset="0"/>
              </a:rPr>
              <a:t>Social Media Presence</a:t>
            </a:r>
          </a:p>
          <a:p>
            <a:r>
              <a:rPr lang="en-US" sz="1400" b="1" dirty="0" smtClean="0">
                <a:solidFill>
                  <a:srgbClr val="646464"/>
                </a:solidFill>
                <a:latin typeface="Arial" pitchFamily="34" charset="0"/>
                <a:cs typeface="Arial" pitchFamily="34" charset="0"/>
              </a:rPr>
              <a:t/>
            </a:r>
            <a:br>
              <a:rPr lang="en-US" sz="1400" b="1" dirty="0" smtClean="0">
                <a:solidFill>
                  <a:srgbClr val="646464"/>
                </a:solidFill>
                <a:latin typeface="Arial" pitchFamily="34" charset="0"/>
                <a:cs typeface="Arial" pitchFamily="34" charset="0"/>
              </a:rPr>
            </a:br>
            <a:r>
              <a:rPr lang="en-US" sz="1200" b="1" dirty="0" smtClean="0">
                <a:solidFill>
                  <a:srgbClr val="646464"/>
                </a:solidFill>
                <a:latin typeface="Arial" pitchFamily="34" charset="0"/>
                <a:cs typeface="Arial" pitchFamily="34" charset="0"/>
              </a:rPr>
              <a:t>We get you on the social web.</a:t>
            </a:r>
          </a:p>
          <a:p>
            <a:endParaRPr lang="en-US" sz="1000" b="1" dirty="0">
              <a:solidFill>
                <a:srgbClr val="646464"/>
              </a:solidFill>
              <a:latin typeface="Arial" pitchFamily="34" charset="0"/>
              <a:cs typeface="Arial" pitchFamily="34" charset="0"/>
            </a:endParaRPr>
          </a:p>
          <a:p>
            <a:r>
              <a:rPr lang="en-US" sz="1200" dirty="0" smtClean="0">
                <a:solidFill>
                  <a:srgbClr val="646464"/>
                </a:solidFill>
                <a:latin typeface="Arial" pitchFamily="34" charset="0"/>
                <a:cs typeface="Arial" pitchFamily="34" charset="0"/>
              </a:rPr>
              <a:t>We claim your Twitter, Foursquare, and Facebook accounts. Brand each channel to the business with needed business info and include a custom landing page on your Facebook Fan Page. We will learn as much about your business as we can. Specifically about your culture, product, and uniqueness. We will build content for your review each month and broadcast these details of the business. </a:t>
            </a:r>
          </a:p>
          <a:p>
            <a:endParaRPr lang="en-US" sz="1200" dirty="0">
              <a:solidFill>
                <a:srgbClr val="646464"/>
              </a:solidFill>
              <a:latin typeface="Arial" pitchFamily="34" charset="0"/>
              <a:cs typeface="Arial" pitchFamily="34" charset="0"/>
            </a:endParaRPr>
          </a:p>
          <a:p>
            <a:r>
              <a:rPr lang="en-US" sz="1200" dirty="0" smtClean="0">
                <a:solidFill>
                  <a:srgbClr val="646464"/>
                </a:solidFill>
                <a:latin typeface="Arial" pitchFamily="34" charset="0"/>
                <a:cs typeface="Arial" pitchFamily="34" charset="0"/>
              </a:rPr>
              <a:t>We also promote coupons and deals that are pre-approved on all channels.</a:t>
            </a:r>
            <a:endParaRPr lang="en-US" sz="1200" dirty="0">
              <a:solidFill>
                <a:srgbClr val="646464"/>
              </a:solidFill>
              <a:latin typeface="Arial" pitchFamily="34" charset="0"/>
              <a:cs typeface="Arial" pitchFamily="34" charset="0"/>
            </a:endParaRPr>
          </a:p>
          <a:p>
            <a:endParaRPr lang="en-US" sz="1200" dirty="0" smtClean="0">
              <a:solidFill>
                <a:srgbClr val="646464"/>
              </a:solidFill>
              <a:latin typeface="Arial" pitchFamily="34" charset="0"/>
              <a:cs typeface="Arial" pitchFamily="34" charset="0"/>
            </a:endParaRPr>
          </a:p>
          <a:p>
            <a:r>
              <a:rPr lang="en-US" sz="1200" b="1" dirty="0" smtClean="0">
                <a:ln w="1905"/>
                <a:solidFill>
                  <a:srgbClr val="00B050"/>
                </a:solidFill>
                <a:effectLst>
                  <a:innerShdw blurRad="69850" dist="43180" dir="5400000">
                    <a:srgbClr val="000000">
                      <a:alpha val="65000"/>
                    </a:srgbClr>
                  </a:innerShdw>
                </a:effectLst>
                <a:latin typeface="Arial" pitchFamily="34" charset="0"/>
                <a:cs typeface="Arial" pitchFamily="34" charset="0"/>
              </a:rPr>
              <a:t>Full Voice - $495/mo. (</a:t>
            </a:r>
            <a:r>
              <a:rPr lang="en-US" sz="1200" b="1" dirty="0">
                <a:ln w="1905"/>
                <a:solidFill>
                  <a:srgbClr val="00B050"/>
                </a:solidFill>
                <a:effectLst>
                  <a:innerShdw blurRad="69850" dist="43180" dir="5400000">
                    <a:srgbClr val="000000">
                      <a:alpha val="65000"/>
                    </a:srgbClr>
                  </a:innerShdw>
                </a:effectLst>
                <a:latin typeface="Arial" pitchFamily="34" charset="0"/>
                <a:cs typeface="Arial" pitchFamily="34" charset="0"/>
              </a:rPr>
              <a:t>12mo. w/ 6mo. </a:t>
            </a:r>
            <a:r>
              <a:rPr lang="en-US" sz="1200" b="1" dirty="0" smtClean="0">
                <a:ln w="1905"/>
                <a:solidFill>
                  <a:srgbClr val="00B050"/>
                </a:solidFill>
                <a:effectLst>
                  <a:innerShdw blurRad="69850" dist="43180" dir="5400000">
                    <a:srgbClr val="000000">
                      <a:alpha val="65000"/>
                    </a:srgbClr>
                  </a:innerShdw>
                </a:effectLst>
                <a:latin typeface="Arial" pitchFamily="34" charset="0"/>
                <a:cs typeface="Arial" pitchFamily="34" charset="0"/>
              </a:rPr>
              <a:t>Review)</a:t>
            </a:r>
            <a:endParaRPr lang="en-US" sz="1200" b="1" dirty="0">
              <a:ln w="1905"/>
              <a:solidFill>
                <a:srgbClr val="00B050"/>
              </a:solidFill>
              <a:effectLst>
                <a:innerShdw blurRad="69850" dist="43180" dir="5400000">
                  <a:srgbClr val="000000">
                    <a:alpha val="65000"/>
                  </a:srgbClr>
                </a:innerShdw>
              </a:effectLst>
              <a:latin typeface="Arial" pitchFamily="34" charset="0"/>
              <a:cs typeface="Arial" pitchFamily="34" charset="0"/>
            </a:endParaRPr>
          </a:p>
        </p:txBody>
      </p:sp>
      <p:pic>
        <p:nvPicPr>
          <p:cNvPr id="7" name="Picture 6" descr="91910763.jp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rot="397845">
            <a:off x="405056" y="1331018"/>
            <a:ext cx="2120902" cy="3179159"/>
          </a:xfrm>
          <a:prstGeom prst="rect">
            <a:avLst/>
          </a:prstGeom>
        </p:spPr>
      </p:pic>
      <p:sp>
        <p:nvSpPr>
          <p:cNvPr id="8" name="Oval Callout 7"/>
          <p:cNvSpPr/>
          <p:nvPr/>
        </p:nvSpPr>
        <p:spPr>
          <a:xfrm>
            <a:off x="1600200" y="609600"/>
            <a:ext cx="2971800" cy="1676400"/>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i="1" dirty="0" smtClean="0"/>
              <a:t>“What was that plumber you used?”</a:t>
            </a:r>
            <a:endParaRPr lang="en-US" sz="2400" i="1" dirty="0"/>
          </a:p>
        </p:txBody>
      </p:sp>
      <p:pic>
        <p:nvPicPr>
          <p:cNvPr id="9" name="Picture 8"/>
          <p:cNvPicPr>
            <a:picLocks noChangeAspect="1"/>
          </p:cNvPicPr>
          <p:nvPr/>
        </p:nvPicPr>
        <p:blipFill>
          <a:blip r:embed="rId4" cstate="print"/>
          <a:stretch>
            <a:fillRect/>
          </a:stretch>
        </p:blipFill>
        <p:spPr>
          <a:xfrm>
            <a:off x="4876800" y="1524000"/>
            <a:ext cx="3972524" cy="1792022"/>
          </a:xfrm>
          <a:prstGeom prst="rect">
            <a:avLst/>
          </a:prstGeom>
        </p:spPr>
      </p:pic>
      <p:sp>
        <p:nvSpPr>
          <p:cNvPr id="10" name="TextBox 9"/>
          <p:cNvSpPr txBox="1"/>
          <p:nvPr/>
        </p:nvSpPr>
        <p:spPr>
          <a:xfrm>
            <a:off x="533400" y="914400"/>
            <a:ext cx="950100" cy="584776"/>
          </a:xfrm>
          <a:prstGeom prst="rect">
            <a:avLst/>
          </a:prstGeom>
          <a:noFill/>
        </p:spPr>
        <p:txBody>
          <a:bodyPr wrap="none" rtlCol="0">
            <a:spAutoFit/>
          </a:bodyPr>
          <a:lstStyle/>
          <a:p>
            <a:r>
              <a:rPr lang="en-US" sz="3200" b="1" dirty="0" smtClean="0">
                <a:ln w="1905"/>
                <a:solidFill>
                  <a:srgbClr val="00B050"/>
                </a:solidFill>
                <a:effectLst>
                  <a:innerShdw blurRad="69850" dist="43180" dir="5400000">
                    <a:srgbClr val="000000">
                      <a:alpha val="65000"/>
                    </a:srgbClr>
                  </a:innerShdw>
                </a:effectLst>
              </a:rPr>
              <a:t>THIS</a:t>
            </a:r>
            <a:endParaRPr lang="en-US" sz="3200" b="1" dirty="0">
              <a:ln w="1905"/>
              <a:solidFill>
                <a:srgbClr val="00B050"/>
              </a:solidFill>
              <a:effectLst>
                <a:innerShdw blurRad="69850" dist="43180" dir="5400000">
                  <a:srgbClr val="000000">
                    <a:alpha val="65000"/>
                  </a:srgbClr>
                </a:innerShdw>
              </a:effectLst>
            </a:endParaRPr>
          </a:p>
        </p:txBody>
      </p:sp>
      <p:sp>
        <p:nvSpPr>
          <p:cNvPr id="11" name="TextBox 10"/>
          <p:cNvSpPr txBox="1"/>
          <p:nvPr/>
        </p:nvSpPr>
        <p:spPr>
          <a:xfrm>
            <a:off x="5181600" y="914400"/>
            <a:ext cx="3130601" cy="584775"/>
          </a:xfrm>
          <a:prstGeom prst="rect">
            <a:avLst/>
          </a:prstGeom>
          <a:noFill/>
        </p:spPr>
        <p:txBody>
          <a:bodyPr wrap="none" rtlCol="0">
            <a:spAutoFit/>
          </a:bodyPr>
          <a:lstStyle/>
          <a:p>
            <a:r>
              <a:rPr lang="en-US" sz="3200" b="1" dirty="0" smtClean="0">
                <a:ln w="1905"/>
                <a:solidFill>
                  <a:srgbClr val="00B050"/>
                </a:solidFill>
                <a:effectLst>
                  <a:innerShdw blurRad="69850" dist="43180" dir="5400000">
                    <a:srgbClr val="000000">
                      <a:alpha val="65000"/>
                    </a:srgbClr>
                  </a:innerShdw>
                </a:effectLst>
              </a:rPr>
              <a:t>Has Become THIS</a:t>
            </a:r>
            <a:endParaRPr lang="en-US" sz="3200" b="1" dirty="0">
              <a:ln w="1905"/>
              <a:solidFill>
                <a:srgbClr val="00B050"/>
              </a:solidFill>
              <a:effectLst>
                <a:innerShdw blurRad="69850" dist="43180" dir="5400000">
                  <a:srgbClr val="000000">
                    <a:alpha val="65000"/>
                  </a:srgbClr>
                </a:innerShdw>
              </a:effectLst>
            </a:endParaRPr>
          </a:p>
        </p:txBody>
      </p:sp>
    </p:spTree>
    <p:extLst>
      <p:ext uri="{BB962C8B-B14F-4D97-AF65-F5344CB8AC3E}">
        <p14:creationId xmlns="" xmlns:p14="http://schemas.microsoft.com/office/powerpoint/2010/main" val="3271481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rrowheads="1"/>
          </p:cNvPicPr>
          <p:nvPr/>
        </p:nvPicPr>
        <p:blipFill>
          <a:blip r:embed="rId2" cstate="print"/>
          <a:srcRect/>
          <a:stretch>
            <a:fillRect/>
          </a:stretch>
        </p:blipFill>
        <p:spPr bwMode="auto">
          <a:xfrm>
            <a:off x="0" y="0"/>
            <a:ext cx="9144000" cy="6857999"/>
          </a:xfrm>
          <a:prstGeom prst="rect">
            <a:avLst/>
          </a:prstGeom>
          <a:noFill/>
          <a:ln w="9525">
            <a:noFill/>
            <a:miter lim="800000"/>
            <a:headEnd/>
            <a:tailEnd/>
          </a:ln>
        </p:spPr>
      </p:pic>
      <p:graphicFrame>
        <p:nvGraphicFramePr>
          <p:cNvPr id="6" name="Table 5"/>
          <p:cNvGraphicFramePr>
            <a:graphicFrameLocks noGrp="1"/>
          </p:cNvGraphicFramePr>
          <p:nvPr/>
        </p:nvGraphicFramePr>
        <p:xfrm>
          <a:off x="3757549" y="1262908"/>
          <a:ext cx="2795651" cy="3613892"/>
        </p:xfrm>
        <a:graphic>
          <a:graphicData uri="http://schemas.openxmlformats.org/drawingml/2006/table">
            <a:tbl>
              <a:tblPr/>
              <a:tblGrid>
                <a:gridCol w="2007011"/>
                <a:gridCol w="788640"/>
              </a:tblGrid>
              <a:tr h="489043">
                <a:tc>
                  <a:txBody>
                    <a:bodyPr/>
                    <a:lstStyle/>
                    <a:p>
                      <a:pPr marL="0" marR="0">
                        <a:lnSpc>
                          <a:spcPct val="115000"/>
                        </a:lnSpc>
                        <a:spcBef>
                          <a:spcPts val="0"/>
                        </a:spcBef>
                        <a:spcAft>
                          <a:spcPts val="0"/>
                        </a:spcAft>
                      </a:pPr>
                      <a:r>
                        <a:rPr lang="en-US" sz="1200" b="1" dirty="0">
                          <a:solidFill>
                            <a:srgbClr val="00B050"/>
                          </a:solidFill>
                          <a:latin typeface="Century Gothic"/>
                          <a:ea typeface="Calibri"/>
                        </a:rPr>
                        <a:t>Marketing Campaign:</a:t>
                      </a:r>
                      <a:endParaRPr lang="en-US" sz="1200" dirty="0">
                        <a:solidFill>
                          <a:srgbClr val="00B050"/>
                        </a:solidFill>
                        <a:latin typeface="Times New Roman"/>
                        <a:ea typeface="Calibri"/>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200" dirty="0">
                        <a:latin typeface="Times New Roman"/>
                        <a:ea typeface="Calibri"/>
                      </a:endParaRP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r>
              <a:tr h="195617">
                <a:tc>
                  <a:txBody>
                    <a:bodyPr/>
                    <a:lstStyle/>
                    <a:p>
                      <a:pPr marL="0" marR="0">
                        <a:lnSpc>
                          <a:spcPct val="115000"/>
                        </a:lnSpc>
                        <a:spcBef>
                          <a:spcPts val="0"/>
                        </a:spcBef>
                        <a:spcAft>
                          <a:spcPts val="1000"/>
                        </a:spcAft>
                      </a:pPr>
                      <a:endParaRPr lang="en-US" sz="1200" dirty="0">
                        <a:latin typeface="Times New Roman"/>
                        <a:ea typeface="Calibri"/>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200" dirty="0">
                        <a:latin typeface="Times New Roman"/>
                        <a:ea typeface="Calibri"/>
                      </a:endParaRP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r>
              <a:tr h="289173">
                <a:tc>
                  <a:txBody>
                    <a:bodyPr/>
                    <a:lstStyle/>
                    <a:p>
                      <a:pPr marL="0" marR="0">
                        <a:lnSpc>
                          <a:spcPct val="115000"/>
                        </a:lnSpc>
                        <a:spcBef>
                          <a:spcPts val="0"/>
                        </a:spcBef>
                        <a:spcAft>
                          <a:spcPts val="0"/>
                        </a:spcAft>
                      </a:pPr>
                      <a:r>
                        <a:rPr lang="en-US" sz="1000" b="1" dirty="0" smtClean="0">
                          <a:latin typeface="Century Gothic"/>
                          <a:ea typeface="Calibri"/>
                        </a:rPr>
                        <a:t>Product 1</a:t>
                      </a:r>
                      <a:endParaRPr lang="en-US" sz="1200" dirty="0">
                        <a:latin typeface="Times New Roman"/>
                        <a:ea typeface="Calibri"/>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200" dirty="0" smtClean="0">
                          <a:latin typeface="Times New Roman"/>
                          <a:ea typeface="Calibri"/>
                        </a:rPr>
                        <a:t>$Price 1</a:t>
                      </a:r>
                      <a:endParaRPr lang="en-US" sz="1200" dirty="0">
                        <a:latin typeface="Times New Roman"/>
                        <a:ea typeface="Calibri"/>
                      </a:endParaRP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r>
              <a:tr h="289173">
                <a:tc>
                  <a:txBody>
                    <a:bodyPr/>
                    <a:lstStyle/>
                    <a:p>
                      <a:pPr marL="0" marR="0">
                        <a:lnSpc>
                          <a:spcPct val="115000"/>
                        </a:lnSpc>
                        <a:spcBef>
                          <a:spcPts val="0"/>
                        </a:spcBef>
                        <a:spcAft>
                          <a:spcPts val="0"/>
                        </a:spcAft>
                      </a:pPr>
                      <a:r>
                        <a:rPr lang="en-US" sz="1000" b="1" dirty="0" smtClean="0">
                          <a:latin typeface="Century Gothic"/>
                          <a:ea typeface="Calibri"/>
                        </a:rPr>
                        <a:t>Product 2</a:t>
                      </a:r>
                      <a:endParaRPr lang="en-US" sz="1200" dirty="0">
                        <a:latin typeface="Times New Roman"/>
                        <a:ea typeface="Calibri"/>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200" dirty="0" smtClean="0">
                          <a:latin typeface="Times New Roman"/>
                          <a:ea typeface="Calibri"/>
                        </a:rPr>
                        <a:t>$Price 2</a:t>
                      </a:r>
                      <a:endParaRPr lang="en-US" sz="1200" dirty="0">
                        <a:latin typeface="Times New Roman"/>
                        <a:ea typeface="Calibri"/>
                      </a:endParaRP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r>
              <a:tr h="347008">
                <a:tc>
                  <a:txBody>
                    <a:bodyPr/>
                    <a:lstStyle/>
                    <a:p>
                      <a:pPr marL="0" marR="0">
                        <a:lnSpc>
                          <a:spcPct val="115000"/>
                        </a:lnSpc>
                        <a:spcBef>
                          <a:spcPts val="0"/>
                        </a:spcBef>
                        <a:spcAft>
                          <a:spcPts val="0"/>
                        </a:spcAft>
                      </a:pPr>
                      <a:r>
                        <a:rPr lang="en-US" sz="1200" b="1" dirty="0" smtClean="0">
                          <a:latin typeface="Times New Roman"/>
                          <a:ea typeface="Calibri"/>
                        </a:rPr>
                        <a:t>Product 3</a:t>
                      </a:r>
                      <a:endParaRPr lang="en-US" sz="1200" b="1" dirty="0">
                        <a:latin typeface="Times New Roman"/>
                        <a:ea typeface="Calibri"/>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200" dirty="0" smtClean="0">
                          <a:latin typeface="Times New Roman"/>
                          <a:ea typeface="Calibri"/>
                        </a:rPr>
                        <a:t>$Price 3</a:t>
                      </a:r>
                      <a:endParaRPr lang="en-US" sz="1200" dirty="0">
                        <a:latin typeface="Times New Roman"/>
                        <a:ea typeface="Calibri"/>
                      </a:endParaRP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r>
              <a:tr h="289173">
                <a:tc>
                  <a:txBody>
                    <a:bodyPr/>
                    <a:lstStyle/>
                    <a:p>
                      <a:pPr marL="0" marR="0">
                        <a:lnSpc>
                          <a:spcPct val="115000"/>
                        </a:lnSpc>
                        <a:spcBef>
                          <a:spcPts val="0"/>
                        </a:spcBef>
                        <a:spcAft>
                          <a:spcPts val="0"/>
                        </a:spcAft>
                      </a:pPr>
                      <a:endParaRPr lang="en-US" sz="1200" dirty="0">
                        <a:latin typeface="Times New Roman"/>
                        <a:ea typeface="Calibri"/>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200" dirty="0">
                        <a:latin typeface="Times New Roman"/>
                        <a:ea typeface="Calibri"/>
                      </a:endParaRP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r>
              <a:tr h="289173">
                <a:tc>
                  <a:txBody>
                    <a:bodyPr/>
                    <a:lstStyle/>
                    <a:p>
                      <a:pPr marL="0" marR="0">
                        <a:lnSpc>
                          <a:spcPct val="115000"/>
                        </a:lnSpc>
                        <a:spcBef>
                          <a:spcPts val="0"/>
                        </a:spcBef>
                        <a:spcAft>
                          <a:spcPts val="0"/>
                        </a:spcAft>
                      </a:pPr>
                      <a:endParaRPr lang="en-US" sz="1200" dirty="0">
                        <a:latin typeface="Times New Roman"/>
                        <a:ea typeface="Calibri"/>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200" dirty="0">
                        <a:latin typeface="Times New Roman"/>
                        <a:ea typeface="Calibri"/>
                      </a:endParaRP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r>
              <a:tr h="289173">
                <a:tc>
                  <a:txBody>
                    <a:bodyPr/>
                    <a:lstStyle/>
                    <a:p>
                      <a:pPr marL="0" marR="0">
                        <a:lnSpc>
                          <a:spcPct val="115000"/>
                        </a:lnSpc>
                        <a:spcBef>
                          <a:spcPts val="0"/>
                        </a:spcBef>
                        <a:spcAft>
                          <a:spcPts val="0"/>
                        </a:spcAft>
                      </a:pPr>
                      <a:endParaRPr lang="en-US" sz="1200" dirty="0">
                        <a:latin typeface="Times New Roman"/>
                        <a:ea typeface="Calibri"/>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200" dirty="0">
                        <a:latin typeface="Times New Roman"/>
                        <a:ea typeface="Calibri"/>
                      </a:endParaRP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r>
              <a:tr h="195617">
                <a:tc>
                  <a:txBody>
                    <a:bodyPr/>
                    <a:lstStyle/>
                    <a:p>
                      <a:pPr marL="0" marR="0">
                        <a:lnSpc>
                          <a:spcPct val="115000"/>
                        </a:lnSpc>
                        <a:spcBef>
                          <a:spcPts val="0"/>
                        </a:spcBef>
                        <a:spcAft>
                          <a:spcPts val="0"/>
                        </a:spcAft>
                      </a:pPr>
                      <a:endParaRPr lang="en-US" sz="1200" dirty="0">
                        <a:latin typeface="Times New Roman"/>
                        <a:ea typeface="Calibri"/>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200" dirty="0">
                        <a:latin typeface="Times New Roman"/>
                        <a:ea typeface="Calibri"/>
                      </a:endParaRP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r>
              <a:tr h="195617">
                <a:tc>
                  <a:txBody>
                    <a:bodyPr/>
                    <a:lstStyle/>
                    <a:p>
                      <a:pPr marL="0" marR="0">
                        <a:lnSpc>
                          <a:spcPct val="115000"/>
                        </a:lnSpc>
                        <a:spcBef>
                          <a:spcPts val="0"/>
                        </a:spcBef>
                        <a:spcAft>
                          <a:spcPts val="0"/>
                        </a:spcAft>
                      </a:pPr>
                      <a:r>
                        <a:rPr lang="en-US" sz="1200" b="1" dirty="0" smtClean="0">
                          <a:latin typeface="Times New Roman"/>
                          <a:ea typeface="Calibri"/>
                        </a:rPr>
                        <a:t>Subtotal</a:t>
                      </a:r>
                      <a:endParaRPr lang="en-US" sz="1200" b="1" dirty="0">
                        <a:latin typeface="Times New Roman"/>
                        <a:ea typeface="Calibri"/>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200" dirty="0">
                        <a:latin typeface="Times New Roman"/>
                        <a:ea typeface="Calibri"/>
                      </a:endParaRP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r>
              <a:tr h="326029">
                <a:tc>
                  <a:txBody>
                    <a:bodyPr/>
                    <a:lstStyle/>
                    <a:p>
                      <a:pPr marL="0" marR="0">
                        <a:lnSpc>
                          <a:spcPct val="115000"/>
                        </a:lnSpc>
                        <a:spcBef>
                          <a:spcPts val="0"/>
                        </a:spcBef>
                        <a:spcAft>
                          <a:spcPts val="0"/>
                        </a:spcAft>
                      </a:pPr>
                      <a:r>
                        <a:rPr lang="en-US" sz="1000" b="1" dirty="0">
                          <a:latin typeface="Century Gothic"/>
                          <a:ea typeface="Calibri"/>
                        </a:rPr>
                        <a:t>Package </a:t>
                      </a:r>
                      <a:r>
                        <a:rPr lang="en-US" sz="1000" b="1" dirty="0" smtClean="0">
                          <a:latin typeface="Century Gothic"/>
                          <a:ea typeface="Calibri"/>
                        </a:rPr>
                        <a:t>Discount</a:t>
                      </a:r>
                    </a:p>
                    <a:p>
                      <a:pPr marL="0" marR="0">
                        <a:lnSpc>
                          <a:spcPct val="115000"/>
                        </a:lnSpc>
                        <a:spcBef>
                          <a:spcPts val="0"/>
                        </a:spcBef>
                        <a:spcAft>
                          <a:spcPts val="0"/>
                        </a:spcAft>
                      </a:pPr>
                      <a:r>
                        <a:rPr lang="en-US" sz="1000" b="1" dirty="0" smtClean="0">
                          <a:latin typeface="Century Gothic"/>
                          <a:ea typeface="Calibri"/>
                        </a:rPr>
                        <a:t>(You Save)</a:t>
                      </a:r>
                      <a:endParaRPr lang="en-US" sz="1200" b="1" dirty="0">
                        <a:latin typeface="Times New Roman"/>
                        <a:ea typeface="Calibri"/>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200" dirty="0">
                        <a:latin typeface="Times New Roman"/>
                        <a:ea typeface="Calibri"/>
                      </a:endParaRP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r>
              <a:tr h="326029">
                <a:tc>
                  <a:txBody>
                    <a:bodyPr/>
                    <a:lstStyle/>
                    <a:p>
                      <a:pPr marL="0" marR="0">
                        <a:lnSpc>
                          <a:spcPct val="115000"/>
                        </a:lnSpc>
                        <a:spcBef>
                          <a:spcPts val="0"/>
                        </a:spcBef>
                        <a:spcAft>
                          <a:spcPts val="0"/>
                        </a:spcAft>
                      </a:pPr>
                      <a:endParaRPr lang="en-US" sz="1000" b="1" dirty="0" smtClean="0">
                        <a:latin typeface="Century Gothic"/>
                        <a:ea typeface="Calibri"/>
                      </a:endParaRPr>
                    </a:p>
                    <a:p>
                      <a:pPr marL="0" marR="0">
                        <a:lnSpc>
                          <a:spcPct val="115000"/>
                        </a:lnSpc>
                        <a:spcBef>
                          <a:spcPts val="0"/>
                        </a:spcBef>
                        <a:spcAft>
                          <a:spcPts val="0"/>
                        </a:spcAft>
                      </a:pPr>
                      <a:r>
                        <a:rPr lang="en-US" sz="1000" b="1" dirty="0" smtClean="0">
                          <a:latin typeface="Century Gothic"/>
                          <a:ea typeface="Calibri"/>
                        </a:rPr>
                        <a:t>Monthly </a:t>
                      </a:r>
                      <a:r>
                        <a:rPr lang="en-US" sz="1000" b="1" dirty="0">
                          <a:latin typeface="Century Gothic"/>
                          <a:ea typeface="Calibri"/>
                        </a:rPr>
                        <a:t>Total</a:t>
                      </a:r>
                      <a:endParaRPr lang="en-US" sz="1200" b="1" dirty="0">
                        <a:latin typeface="Times New Roman"/>
                        <a:ea typeface="Calibri"/>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200" dirty="0">
                        <a:latin typeface="Times New Roman"/>
                        <a:ea typeface="Calibri"/>
                      </a:endParaRPr>
                    </a:p>
                  </a:txBody>
                  <a:tcPr marL="68580" marR="68580" marT="0" marB="0"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r>
            </a:tbl>
          </a:graphicData>
        </a:graphic>
      </p:graphicFrame>
      <p:sp>
        <p:nvSpPr>
          <p:cNvPr id="15363" name="AutoShape 3"/>
          <p:cNvSpPr>
            <a:spLocks noChangeArrowheads="1"/>
          </p:cNvSpPr>
          <p:nvPr/>
        </p:nvSpPr>
        <p:spPr bwMode="auto">
          <a:xfrm>
            <a:off x="3810000" y="5257800"/>
            <a:ext cx="2922588" cy="1219200"/>
          </a:xfrm>
          <a:prstGeom prst="roundRect">
            <a:avLst>
              <a:gd name="adj" fmla="val 16667"/>
            </a:avLst>
          </a:prstGeom>
          <a:solidFill>
            <a:srgbClr val="00B050"/>
          </a:solidFill>
          <a:ln w="127000" cmpd="dbl">
            <a:noFill/>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dirty="0" smtClean="0">
                <a:ln>
                  <a:noFill/>
                </a:ln>
                <a:solidFill>
                  <a:schemeClr val="tx1"/>
                </a:solidFill>
                <a:effectLst>
                  <a:outerShdw blurRad="38100" dist="38100" dir="2700000" algn="tl">
                    <a:srgbClr val="FFFFFF"/>
                  </a:outerShdw>
                </a:effectLst>
                <a:latin typeface="Century Gothic" pitchFamily="34" charset="0"/>
              </a:rPr>
              <a:t>Recommended Monthly Strategy </a:t>
            </a:r>
            <a:r>
              <a:rPr kumimoji="0" lang="en-US" sz="1200" b="0" i="0" u="none" strike="noStrike" cap="none" normalizeH="0" baseline="0" dirty="0" smtClean="0">
                <a:ln>
                  <a:noFill/>
                </a:ln>
                <a:solidFill>
                  <a:schemeClr val="tx1"/>
                </a:solidFill>
                <a:effectLst/>
                <a:latin typeface="Century Gothic" pitchFamily="34" charset="0"/>
              </a:rPr>
              <a:t>Dominant:	 $X,XXX</a:t>
            </a:r>
            <a:endParaRPr kumimoji="0" lang="en-US" sz="1200" b="1" i="0" u="none" strike="noStrike" cap="none" normalizeH="0" baseline="0" dirty="0" smtClean="0">
              <a:ln>
                <a:noFill/>
              </a:ln>
              <a:solidFill>
                <a:schemeClr val="tx1"/>
              </a:solidFill>
              <a:effectLst/>
              <a:latin typeface="Century Gothic" pitchFamily="34" charset="0"/>
            </a:endParaRPr>
          </a:p>
          <a:p>
            <a:pPr marL="0" marR="0" lvl="0" indent="0" algn="l" defTabSz="914400" rtl="0" eaLnBrk="1" fontAlgn="base" latinLnBrk="0" hangingPunct="1">
              <a:lnSpc>
                <a:spcPct val="100000"/>
              </a:lnSpc>
              <a:spcBef>
                <a:spcPct val="0"/>
              </a:spcBef>
              <a:spcAft>
                <a:spcPts val="1000"/>
              </a:spcAft>
              <a:buClrTx/>
              <a:buSzTx/>
              <a:buFont typeface="Symbol" pitchFamily="18" charset="2"/>
              <a:buChar char="·"/>
              <a:tabLst/>
            </a:pPr>
            <a:r>
              <a:rPr kumimoji="0" lang="en-US" sz="1200" b="1" i="0" u="none" strike="noStrike" cap="none" normalizeH="0" baseline="0" dirty="0" smtClean="0">
                <a:ln>
                  <a:noFill/>
                </a:ln>
                <a:solidFill>
                  <a:schemeClr val="tx1"/>
                </a:solidFill>
                <a:effectLst/>
                <a:latin typeface="Century Gothic" pitchFamily="34" charset="0"/>
              </a:rPr>
              <a:t>Term:	6 Months</a:t>
            </a:r>
          </a:p>
        </p:txBody>
      </p:sp>
      <p:pic>
        <p:nvPicPr>
          <p:cNvPr id="5" name="Picture 4" descr="gannettlocallogo.bmp"/>
          <p:cNvPicPr/>
          <p:nvPr/>
        </p:nvPicPr>
        <p:blipFill>
          <a:blip r:embed="rId3" cstate="print"/>
          <a:stretch>
            <a:fillRect/>
          </a:stretch>
        </p:blipFill>
        <p:spPr>
          <a:xfrm>
            <a:off x="6903395" y="5943600"/>
            <a:ext cx="2240605" cy="914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rrowheads="1"/>
          </p:cNvPicPr>
          <p:nvPr/>
        </p:nvPicPr>
        <p:blipFill>
          <a:blip r:embed="rId2" cstate="print"/>
          <a:srcRect/>
          <a:stretch>
            <a:fillRect/>
          </a:stretch>
        </p:blipFill>
        <p:spPr bwMode="auto">
          <a:xfrm>
            <a:off x="0" y="0"/>
            <a:ext cx="9144000" cy="6857999"/>
          </a:xfrm>
          <a:prstGeom prst="rect">
            <a:avLst/>
          </a:prstGeom>
          <a:noFill/>
          <a:ln w="9525">
            <a:noFill/>
            <a:miter lim="800000"/>
            <a:headEnd/>
            <a:tailEnd/>
          </a:ln>
        </p:spPr>
      </p:pic>
      <p:pic>
        <p:nvPicPr>
          <p:cNvPr id="4" name="Picture 3" descr="gannettlocallogo.bmp"/>
          <p:cNvPicPr/>
          <p:nvPr/>
        </p:nvPicPr>
        <p:blipFill>
          <a:blip r:embed="rId3" cstate="print"/>
          <a:stretch>
            <a:fillRect/>
          </a:stretch>
        </p:blipFill>
        <p:spPr>
          <a:xfrm>
            <a:off x="6903395" y="5943600"/>
            <a:ext cx="2240605" cy="914400"/>
          </a:xfrm>
          <a:prstGeom prst="rect">
            <a:avLst/>
          </a:prstGeom>
        </p:spPr>
      </p:pic>
      <p:sp>
        <p:nvSpPr>
          <p:cNvPr id="9" name="TextBox 8"/>
          <p:cNvSpPr txBox="1"/>
          <p:nvPr/>
        </p:nvSpPr>
        <p:spPr>
          <a:xfrm>
            <a:off x="2667000" y="905500"/>
            <a:ext cx="6477000" cy="5647700"/>
          </a:xfrm>
          <a:prstGeom prst="rect">
            <a:avLst/>
          </a:prstGeom>
          <a:noFill/>
        </p:spPr>
        <p:txBody>
          <a:bodyPr wrap="square" rtlCol="0">
            <a:spAutoFit/>
          </a:bodyPr>
          <a:lstStyle/>
          <a:p>
            <a:endParaRPr lang="en-US" sz="1100" dirty="0" smtClean="0">
              <a:cs typeface="Times New Roman" pitchFamily="18" charset="0"/>
            </a:endParaRPr>
          </a:p>
          <a:p>
            <a:r>
              <a:rPr lang="en-US" sz="2400" b="1" dirty="0">
                <a:solidFill>
                  <a:srgbClr val="00B050"/>
                </a:solidFill>
                <a:cs typeface="Times New Roman" pitchFamily="18" charset="0"/>
              </a:rPr>
              <a:t>The Benefits of Online Marketing</a:t>
            </a:r>
            <a:endParaRPr lang="en-US" sz="2400" b="1" dirty="0" smtClean="0">
              <a:solidFill>
                <a:srgbClr val="00B050"/>
              </a:solidFill>
              <a:cs typeface="Times New Roman" pitchFamily="18" charset="0"/>
            </a:endParaRPr>
          </a:p>
          <a:p>
            <a:pPr>
              <a:buFont typeface="Wingdings" pitchFamily="2" charset="2"/>
              <a:buChar char="Ø"/>
            </a:pPr>
            <a:r>
              <a:rPr lang="en-US" sz="2000" dirty="0" smtClean="0">
                <a:cs typeface="Times New Roman" pitchFamily="18" charset="0"/>
              </a:rPr>
              <a:t>70</a:t>
            </a:r>
            <a:r>
              <a:rPr lang="en-US" sz="2000" dirty="0">
                <a:cs typeface="Times New Roman" pitchFamily="18" charset="0"/>
              </a:rPr>
              <a:t>% of potential customers search online for </a:t>
            </a:r>
            <a:r>
              <a:rPr lang="en-US" sz="2000" dirty="0" smtClean="0">
                <a:cs typeface="Times New Roman" pitchFamily="18" charset="0"/>
              </a:rPr>
              <a:t>solutions</a:t>
            </a:r>
          </a:p>
          <a:p>
            <a:r>
              <a:rPr lang="en-US" sz="2000" dirty="0" smtClean="0">
                <a:cs typeface="Times New Roman" pitchFamily="18" charset="0"/>
              </a:rPr>
              <a:t>    without </a:t>
            </a:r>
            <a:r>
              <a:rPr lang="en-US" sz="2000" dirty="0">
                <a:cs typeface="Times New Roman" pitchFamily="18" charset="0"/>
              </a:rPr>
              <a:t>ever checking traditional print </a:t>
            </a:r>
            <a:r>
              <a:rPr lang="en-US" sz="2000" dirty="0" smtClean="0">
                <a:cs typeface="Times New Roman" pitchFamily="18" charset="0"/>
              </a:rPr>
              <a:t>media</a:t>
            </a:r>
          </a:p>
          <a:p>
            <a:pPr>
              <a:buFont typeface="Wingdings" pitchFamily="2" charset="2"/>
              <a:buChar char="Ø"/>
            </a:pPr>
            <a:r>
              <a:rPr lang="en-US" sz="2000" dirty="0" smtClean="0">
                <a:cs typeface="Times New Roman" pitchFamily="18" charset="0"/>
              </a:rPr>
              <a:t>Manage customer relationships and receive feedback</a:t>
            </a:r>
          </a:p>
          <a:p>
            <a:pPr>
              <a:buFont typeface="Wingdings" pitchFamily="2" charset="2"/>
              <a:buChar char="Ø"/>
            </a:pPr>
            <a:r>
              <a:rPr lang="en-US" sz="2000" dirty="0" smtClean="0">
                <a:cs typeface="Times New Roman" pitchFamily="18" charset="0"/>
              </a:rPr>
              <a:t>Track effectiveness of marketing campaigns</a:t>
            </a:r>
          </a:p>
          <a:p>
            <a:pPr>
              <a:buFont typeface="Wingdings" pitchFamily="2" charset="2"/>
              <a:buChar char="Ø"/>
            </a:pPr>
            <a:r>
              <a:rPr lang="en-US" sz="2000" dirty="0" smtClean="0">
                <a:cs typeface="Times New Roman" pitchFamily="18" charset="0"/>
              </a:rPr>
              <a:t>Effective solutions for any kind of business</a:t>
            </a:r>
          </a:p>
          <a:p>
            <a:r>
              <a:rPr lang="en-US" sz="1100" b="1" dirty="0">
                <a:cs typeface="Times New Roman" pitchFamily="18" charset="0"/>
              </a:rPr>
              <a:t> </a:t>
            </a:r>
            <a:endParaRPr lang="en-US" sz="1100" dirty="0" smtClean="0">
              <a:cs typeface="Times New Roman" pitchFamily="18" charset="0"/>
            </a:endParaRPr>
          </a:p>
          <a:p>
            <a:r>
              <a:rPr lang="en-US" sz="1100" b="1" dirty="0">
                <a:cs typeface="Times New Roman" pitchFamily="18" charset="0"/>
              </a:rPr>
              <a:t> </a:t>
            </a:r>
            <a:endParaRPr lang="en-US" sz="1100" dirty="0" smtClean="0">
              <a:cs typeface="Times New Roman" pitchFamily="18" charset="0"/>
            </a:endParaRPr>
          </a:p>
          <a:p>
            <a:r>
              <a:rPr lang="en-US" sz="2400" b="1" dirty="0">
                <a:solidFill>
                  <a:srgbClr val="00B050"/>
                </a:solidFill>
                <a:cs typeface="Times New Roman" pitchFamily="18" charset="0"/>
              </a:rPr>
              <a:t>Online Marketing </a:t>
            </a:r>
            <a:r>
              <a:rPr lang="en-US" sz="2400" b="1" dirty="0" smtClean="0">
                <a:solidFill>
                  <a:srgbClr val="00B050"/>
                </a:solidFill>
                <a:cs typeface="Times New Roman" pitchFamily="18" charset="0"/>
              </a:rPr>
              <a:t>Goals for Your Business</a:t>
            </a:r>
          </a:p>
          <a:p>
            <a:pPr lvl="0">
              <a:buFont typeface="Wingdings" pitchFamily="2" charset="2"/>
              <a:buChar char="Ø"/>
            </a:pPr>
            <a:r>
              <a:rPr lang="en-US" sz="2000" dirty="0">
                <a:cs typeface="Times New Roman" pitchFamily="18" charset="0"/>
              </a:rPr>
              <a:t>Increase number of conversions/sales</a:t>
            </a:r>
            <a:endParaRPr lang="en-US" sz="2000" dirty="0" smtClean="0">
              <a:cs typeface="Times New Roman" pitchFamily="18" charset="0"/>
            </a:endParaRPr>
          </a:p>
          <a:p>
            <a:pPr lvl="0">
              <a:buFont typeface="Wingdings" pitchFamily="2" charset="2"/>
              <a:buChar char="Ø"/>
            </a:pPr>
            <a:r>
              <a:rPr lang="en-US" sz="2000" dirty="0">
                <a:cs typeface="Times New Roman" pitchFamily="18" charset="0"/>
              </a:rPr>
              <a:t>Increase volume of visitors/clicks</a:t>
            </a:r>
            <a:endParaRPr lang="en-US" sz="2000" dirty="0" smtClean="0">
              <a:cs typeface="Times New Roman" pitchFamily="18" charset="0"/>
            </a:endParaRPr>
          </a:p>
          <a:p>
            <a:pPr lvl="0">
              <a:buFont typeface="Wingdings" pitchFamily="2" charset="2"/>
              <a:buChar char="Ø"/>
            </a:pPr>
            <a:r>
              <a:rPr lang="en-US" sz="2000" dirty="0" smtClean="0">
                <a:cs typeface="Times New Roman" pitchFamily="18" charset="0"/>
              </a:rPr>
              <a:t>Increase click through rate (CTR)</a:t>
            </a:r>
          </a:p>
          <a:p>
            <a:pPr lvl="0">
              <a:buFont typeface="Wingdings" pitchFamily="2" charset="2"/>
              <a:buChar char="Ø"/>
            </a:pPr>
            <a:r>
              <a:rPr lang="en-US" sz="2000" dirty="0" smtClean="0">
                <a:cs typeface="Times New Roman" pitchFamily="18" charset="0"/>
              </a:rPr>
              <a:t>Decrease </a:t>
            </a:r>
            <a:r>
              <a:rPr lang="en-US" sz="2000" dirty="0">
                <a:cs typeface="Times New Roman" pitchFamily="18" charset="0"/>
              </a:rPr>
              <a:t>cost per acquisition (CPA)</a:t>
            </a:r>
            <a:endParaRPr lang="en-US" sz="2000" dirty="0" smtClean="0">
              <a:cs typeface="Times New Roman" pitchFamily="18" charset="0"/>
            </a:endParaRPr>
          </a:p>
          <a:p>
            <a:pPr lvl="0">
              <a:buFont typeface="Wingdings" pitchFamily="2" charset="2"/>
              <a:buChar char="Ø"/>
            </a:pPr>
            <a:r>
              <a:rPr lang="en-US" sz="2000" dirty="0">
                <a:cs typeface="Times New Roman" pitchFamily="18" charset="0"/>
              </a:rPr>
              <a:t>Attract relevant and targeted leads</a:t>
            </a:r>
            <a:endParaRPr lang="en-US" sz="2000" dirty="0" smtClean="0">
              <a:cs typeface="Times New Roman" pitchFamily="18" charset="0"/>
            </a:endParaRPr>
          </a:p>
          <a:p>
            <a:pPr lvl="0">
              <a:buFont typeface="Wingdings" pitchFamily="2" charset="2"/>
              <a:buChar char="Ø"/>
            </a:pPr>
            <a:r>
              <a:rPr lang="en-US" sz="2000" dirty="0">
                <a:cs typeface="Times New Roman" pitchFamily="18" charset="0"/>
              </a:rPr>
              <a:t>Increase your </a:t>
            </a:r>
            <a:r>
              <a:rPr lang="en-US" sz="2000" dirty="0" smtClean="0">
                <a:cs typeface="Times New Roman" pitchFamily="18" charset="0"/>
              </a:rPr>
              <a:t>brand </a:t>
            </a:r>
            <a:r>
              <a:rPr lang="en-US" sz="2000" dirty="0">
                <a:cs typeface="Times New Roman" pitchFamily="18" charset="0"/>
              </a:rPr>
              <a:t>a</a:t>
            </a:r>
            <a:r>
              <a:rPr lang="en-US" sz="2000" dirty="0" smtClean="0">
                <a:cs typeface="Times New Roman" pitchFamily="18" charset="0"/>
              </a:rPr>
              <a:t>wareness </a:t>
            </a:r>
            <a:r>
              <a:rPr lang="en-US" sz="2000" dirty="0">
                <a:cs typeface="Times New Roman" pitchFamily="18" charset="0"/>
              </a:rPr>
              <a:t>and online presence</a:t>
            </a:r>
            <a:endParaRPr lang="en-US" sz="2000" dirty="0" smtClean="0">
              <a:cs typeface="Times New Roman" pitchFamily="18" charset="0"/>
            </a:endParaRPr>
          </a:p>
          <a:p>
            <a:pPr lvl="0">
              <a:buFont typeface="Wingdings" pitchFamily="2" charset="2"/>
              <a:buChar char="Ø"/>
            </a:pPr>
            <a:r>
              <a:rPr lang="en-US" sz="2000" dirty="0">
                <a:cs typeface="Times New Roman" pitchFamily="18" charset="0"/>
              </a:rPr>
              <a:t>Establish a local presence on Google Places</a:t>
            </a:r>
            <a:endParaRPr lang="en-US" sz="2000" dirty="0" smtClean="0">
              <a:cs typeface="Times New Roman" pitchFamily="18" charset="0"/>
            </a:endParaRPr>
          </a:p>
          <a:p>
            <a:pPr>
              <a:buFont typeface="Wingdings" pitchFamily="2" charset="2"/>
              <a:buChar char="Ø"/>
            </a:pPr>
            <a:r>
              <a:rPr lang="en-US" sz="2000" dirty="0">
                <a:cs typeface="Times New Roman" pitchFamily="18" charset="0"/>
              </a:rPr>
              <a:t>Improve </a:t>
            </a:r>
            <a:r>
              <a:rPr lang="en-US" sz="2000" dirty="0" smtClean="0">
                <a:cs typeface="Times New Roman" pitchFamily="18" charset="0"/>
              </a:rPr>
              <a:t>social media </a:t>
            </a:r>
            <a:r>
              <a:rPr lang="en-US" sz="2000" dirty="0">
                <a:cs typeface="Times New Roman" pitchFamily="18" charset="0"/>
              </a:rPr>
              <a:t>m</a:t>
            </a:r>
            <a:r>
              <a:rPr lang="en-US" sz="2000" dirty="0" smtClean="0">
                <a:cs typeface="Times New Roman" pitchFamily="18" charset="0"/>
              </a:rPr>
              <a:t>anagement </a:t>
            </a:r>
            <a:r>
              <a:rPr lang="en-US" sz="2000" dirty="0">
                <a:cs typeface="Times New Roman" pitchFamily="18" charset="0"/>
              </a:rPr>
              <a:t>and </a:t>
            </a:r>
            <a:r>
              <a:rPr lang="en-US" sz="2000" dirty="0" smtClean="0">
                <a:cs typeface="Times New Roman" pitchFamily="18" charset="0"/>
              </a:rPr>
              <a:t>customer </a:t>
            </a:r>
          </a:p>
          <a:p>
            <a:r>
              <a:rPr lang="en-US" sz="2000" dirty="0" smtClean="0">
                <a:cs typeface="Times New Roman" pitchFamily="18" charset="0"/>
              </a:rPr>
              <a:t>    interaction</a:t>
            </a:r>
            <a:endParaRPr lang="en-US" sz="2000" dirty="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4"/>
          <p:cNvPicPr>
            <a:picLocks noChangeArrowheads="1"/>
          </p:cNvPicPr>
          <p:nvPr/>
        </p:nvPicPr>
        <p:blipFill>
          <a:blip r:embed="rId2" cstate="print"/>
          <a:srcRect/>
          <a:stretch>
            <a:fillRect/>
          </a:stretch>
        </p:blipFill>
        <p:spPr bwMode="auto">
          <a:xfrm>
            <a:off x="0" y="0"/>
            <a:ext cx="9144000" cy="6857999"/>
          </a:xfrm>
          <a:prstGeom prst="rect">
            <a:avLst/>
          </a:prstGeom>
          <a:noFill/>
          <a:ln w="9525">
            <a:noFill/>
            <a:miter lim="800000"/>
            <a:headEnd/>
            <a:tailEnd/>
          </a:ln>
        </p:spPr>
      </p:pic>
      <p:sp>
        <p:nvSpPr>
          <p:cNvPr id="8" name="TextBox 7"/>
          <p:cNvSpPr txBox="1"/>
          <p:nvPr/>
        </p:nvSpPr>
        <p:spPr>
          <a:xfrm>
            <a:off x="2743200" y="1084213"/>
            <a:ext cx="6400800" cy="5432256"/>
          </a:xfrm>
          <a:prstGeom prst="rect">
            <a:avLst/>
          </a:prstGeom>
          <a:noFill/>
        </p:spPr>
        <p:txBody>
          <a:bodyPr wrap="square" rtlCol="0">
            <a:spAutoFit/>
          </a:bodyPr>
          <a:lstStyle/>
          <a:p>
            <a:r>
              <a:rPr lang="en-US" sz="2400" b="1" dirty="0" smtClean="0">
                <a:solidFill>
                  <a:srgbClr val="00B050"/>
                </a:solidFill>
                <a:latin typeface="+mj-lt"/>
                <a:cs typeface="Times New Roman" pitchFamily="18" charset="0"/>
              </a:rPr>
              <a:t>Online Map </a:t>
            </a:r>
            <a:r>
              <a:rPr lang="en-US" sz="2400" b="1" dirty="0">
                <a:solidFill>
                  <a:srgbClr val="00B050"/>
                </a:solidFill>
                <a:latin typeface="+mj-lt"/>
                <a:cs typeface="Times New Roman" pitchFamily="18" charset="0"/>
              </a:rPr>
              <a:t>Optimization</a:t>
            </a:r>
          </a:p>
          <a:p>
            <a:pPr>
              <a:buFont typeface="Wingdings" pitchFamily="2" charset="2"/>
              <a:buChar char="Ø"/>
            </a:pPr>
            <a:r>
              <a:rPr lang="en-US" sz="1400" dirty="0" smtClean="0">
                <a:latin typeface="+mj-lt"/>
                <a:cs typeface="Times New Roman" pitchFamily="18" charset="0"/>
              </a:rPr>
              <a:t>Optimize your Maps/Locals listings to attract new local clients</a:t>
            </a:r>
          </a:p>
          <a:p>
            <a:pPr>
              <a:buFont typeface="Wingdings" pitchFamily="2" charset="2"/>
              <a:buChar char="Ø"/>
            </a:pPr>
            <a:r>
              <a:rPr lang="en-US" sz="1400" dirty="0" smtClean="0">
                <a:latin typeface="+mj-lt"/>
                <a:cs typeface="Times New Roman" pitchFamily="18" charset="0"/>
              </a:rPr>
              <a:t>Makes other aspects of marketing campaign more effective (SEO, PPC, Social, etc…)</a:t>
            </a:r>
          </a:p>
          <a:p>
            <a:pPr>
              <a:buFont typeface="Wingdings" pitchFamily="2" charset="2"/>
              <a:buChar char="Ø"/>
            </a:pPr>
            <a:r>
              <a:rPr lang="en-US" sz="1400" dirty="0" smtClean="0">
                <a:latin typeface="+mj-lt"/>
                <a:cs typeface="Times New Roman" pitchFamily="18" charset="0"/>
              </a:rPr>
              <a:t>5 City Focus with keyword research and optimization</a:t>
            </a:r>
            <a:endParaRPr lang="en-US" sz="1400" dirty="0">
              <a:latin typeface="+mj-lt"/>
              <a:cs typeface="Times New Roman" pitchFamily="18" charset="0"/>
            </a:endParaRPr>
          </a:p>
          <a:p>
            <a:r>
              <a:rPr lang="en-US" sz="1100" dirty="0">
                <a:latin typeface="+mj-lt"/>
                <a:cs typeface="Times New Roman" pitchFamily="18" charset="0"/>
              </a:rPr>
              <a:t> </a:t>
            </a:r>
            <a:endParaRPr lang="en-US" sz="800" dirty="0">
              <a:latin typeface="+mj-lt"/>
              <a:cs typeface="Times New Roman" pitchFamily="18" charset="0"/>
            </a:endParaRPr>
          </a:p>
          <a:p>
            <a:r>
              <a:rPr lang="en-US" sz="2000" b="1" i="1" dirty="0">
                <a:solidFill>
                  <a:srgbClr val="00B050"/>
                </a:solidFill>
                <a:latin typeface="+mj-lt"/>
                <a:cs typeface="Times New Roman" pitchFamily="18" charset="0"/>
              </a:rPr>
              <a:t>What It Can Do For Your Business</a:t>
            </a:r>
            <a:endParaRPr lang="en-US" sz="2000" i="1" dirty="0">
              <a:solidFill>
                <a:srgbClr val="00B050"/>
              </a:solidFill>
              <a:latin typeface="+mj-lt"/>
              <a:cs typeface="Times New Roman" pitchFamily="18" charset="0"/>
            </a:endParaRPr>
          </a:p>
          <a:p>
            <a:pPr lvl="0">
              <a:buFont typeface="Wingdings" pitchFamily="2" charset="2"/>
              <a:buChar char="Ø"/>
            </a:pPr>
            <a:r>
              <a:rPr lang="en-US" sz="1400" dirty="0">
                <a:latin typeface="+mj-lt"/>
                <a:cs typeface="Times New Roman" pitchFamily="18" charset="0"/>
              </a:rPr>
              <a:t>Help local customers find you</a:t>
            </a:r>
          </a:p>
          <a:p>
            <a:pPr lvl="0">
              <a:buFont typeface="Wingdings" pitchFamily="2" charset="2"/>
              <a:buChar char="Ø"/>
            </a:pPr>
            <a:r>
              <a:rPr lang="en-US" sz="1400" dirty="0">
                <a:latin typeface="+mj-lt"/>
                <a:cs typeface="Times New Roman" pitchFamily="18" charset="0"/>
              </a:rPr>
              <a:t>Concise listing of services, hours, products</a:t>
            </a:r>
          </a:p>
          <a:p>
            <a:pPr lvl="0">
              <a:buFont typeface="Wingdings" pitchFamily="2" charset="2"/>
              <a:buChar char="Ø"/>
            </a:pPr>
            <a:r>
              <a:rPr lang="en-US" sz="1400" dirty="0">
                <a:latin typeface="+mj-lt"/>
                <a:cs typeface="Times New Roman" pitchFamily="18" charset="0"/>
              </a:rPr>
              <a:t>Achieve </a:t>
            </a:r>
            <a:r>
              <a:rPr lang="en-US" sz="1400" dirty="0" smtClean="0">
                <a:latin typeface="+mj-lt"/>
                <a:cs typeface="Times New Roman" pitchFamily="18" charset="0"/>
              </a:rPr>
              <a:t>visibility </a:t>
            </a:r>
            <a:r>
              <a:rPr lang="en-US" sz="1400" dirty="0">
                <a:latin typeface="+mj-lt"/>
                <a:cs typeface="Times New Roman" pitchFamily="18" charset="0"/>
              </a:rPr>
              <a:t>at top of </a:t>
            </a:r>
            <a:r>
              <a:rPr lang="en-US" sz="1400" dirty="0" smtClean="0">
                <a:latin typeface="+mj-lt"/>
                <a:cs typeface="Times New Roman" pitchFamily="18" charset="0"/>
              </a:rPr>
              <a:t>searches</a:t>
            </a:r>
            <a:endParaRPr lang="en-US" sz="1400" dirty="0">
              <a:latin typeface="+mj-lt"/>
              <a:cs typeface="Times New Roman" pitchFamily="18" charset="0"/>
            </a:endParaRPr>
          </a:p>
          <a:p>
            <a:r>
              <a:rPr lang="en-US" sz="1100" dirty="0">
                <a:latin typeface="+mj-lt"/>
                <a:cs typeface="Times New Roman" pitchFamily="18" charset="0"/>
              </a:rPr>
              <a:t> </a:t>
            </a:r>
            <a:endParaRPr lang="en-US" sz="1100" dirty="0" smtClean="0">
              <a:latin typeface="+mj-lt"/>
              <a:cs typeface="Times New Roman" pitchFamily="18" charset="0"/>
            </a:endParaRPr>
          </a:p>
          <a:p>
            <a:endParaRPr lang="en-US" sz="1200" dirty="0">
              <a:latin typeface="+mj-lt"/>
              <a:cs typeface="Times New Roman" pitchFamily="18" charset="0"/>
            </a:endParaRPr>
          </a:p>
          <a:p>
            <a:endParaRPr lang="en-US" sz="1100" dirty="0" smtClean="0">
              <a:latin typeface="+mj-lt"/>
              <a:cs typeface="Times New Roman" pitchFamily="18" charset="0"/>
            </a:endParaRPr>
          </a:p>
          <a:p>
            <a:endParaRPr lang="en-US" sz="1100" dirty="0">
              <a:latin typeface="+mj-lt"/>
              <a:cs typeface="Times New Roman" pitchFamily="18" charset="0"/>
            </a:endParaRPr>
          </a:p>
          <a:p>
            <a:r>
              <a:rPr lang="en-US" sz="1100" dirty="0">
                <a:latin typeface="+mj-lt"/>
                <a:cs typeface="Times New Roman" pitchFamily="18" charset="0"/>
              </a:rPr>
              <a:t>  </a:t>
            </a:r>
            <a:endParaRPr lang="en-US" sz="1100" b="1" dirty="0" smtClean="0">
              <a:latin typeface="+mj-lt"/>
              <a:cs typeface="Times New Roman" pitchFamily="18" charset="0"/>
            </a:endParaRPr>
          </a:p>
          <a:p>
            <a:endParaRPr lang="en-US" sz="1400" b="1" dirty="0" smtClean="0">
              <a:latin typeface="+mj-lt"/>
              <a:cs typeface="Times New Roman" pitchFamily="18" charset="0"/>
            </a:endParaRPr>
          </a:p>
          <a:p>
            <a:pPr>
              <a:buFont typeface="Wingdings" pitchFamily="2" charset="2"/>
              <a:buChar char="Ø"/>
            </a:pPr>
            <a:r>
              <a:rPr lang="en-US" sz="1400" dirty="0" smtClean="0">
                <a:latin typeface="+mj-lt"/>
                <a:cs typeface="Times New Roman" pitchFamily="18" charset="0"/>
              </a:rPr>
              <a:t>Optimized </a:t>
            </a:r>
            <a:r>
              <a:rPr lang="en-US" sz="1400" dirty="0">
                <a:latin typeface="+mj-lt"/>
                <a:cs typeface="Times New Roman" pitchFamily="18" charset="0"/>
              </a:rPr>
              <a:t>listings on </a:t>
            </a:r>
            <a:r>
              <a:rPr lang="en-US" sz="1400" dirty="0" smtClean="0">
                <a:latin typeface="+mj-lt"/>
                <a:cs typeface="Times New Roman" pitchFamily="18" charset="0"/>
              </a:rPr>
              <a:t>Google/</a:t>
            </a:r>
          </a:p>
          <a:p>
            <a:r>
              <a:rPr lang="en-US" sz="1400" dirty="0" smtClean="0">
                <a:latin typeface="+mj-lt"/>
                <a:cs typeface="Times New Roman" pitchFamily="18" charset="0"/>
              </a:rPr>
              <a:t>    Yahoo/Bing</a:t>
            </a:r>
            <a:endParaRPr lang="en-US" sz="1400" dirty="0">
              <a:latin typeface="+mj-lt"/>
              <a:cs typeface="Times New Roman" pitchFamily="18" charset="0"/>
            </a:endParaRPr>
          </a:p>
          <a:p>
            <a:pPr>
              <a:buFont typeface="Wingdings" pitchFamily="2" charset="2"/>
              <a:buChar char="Ø"/>
            </a:pPr>
            <a:r>
              <a:rPr lang="en-US" sz="1400" dirty="0" smtClean="0">
                <a:latin typeface="+mj-lt"/>
                <a:cs typeface="Times New Roman" pitchFamily="18" charset="0"/>
              </a:rPr>
              <a:t>20 </a:t>
            </a:r>
            <a:r>
              <a:rPr lang="en-US" sz="1400" dirty="0">
                <a:latin typeface="+mj-lt"/>
                <a:cs typeface="Times New Roman" pitchFamily="18" charset="0"/>
              </a:rPr>
              <a:t>citations / month</a:t>
            </a:r>
          </a:p>
          <a:p>
            <a:pPr>
              <a:buFont typeface="Wingdings" pitchFamily="2" charset="2"/>
              <a:buChar char="Ø"/>
            </a:pPr>
            <a:r>
              <a:rPr lang="en-US" sz="1400" dirty="0" smtClean="0">
                <a:latin typeface="+mj-lt"/>
                <a:cs typeface="Times New Roman" pitchFamily="18" charset="0"/>
              </a:rPr>
              <a:t>Monthly </a:t>
            </a:r>
            <a:r>
              <a:rPr lang="en-US" sz="1400" dirty="0">
                <a:latin typeface="+mj-lt"/>
                <a:cs typeface="Times New Roman" pitchFamily="18" charset="0"/>
              </a:rPr>
              <a:t>review of analytics </a:t>
            </a:r>
            <a:endParaRPr lang="en-US" sz="1400" dirty="0" smtClean="0">
              <a:latin typeface="+mj-lt"/>
              <a:cs typeface="Times New Roman" pitchFamily="18" charset="0"/>
            </a:endParaRPr>
          </a:p>
          <a:p>
            <a:r>
              <a:rPr lang="en-US" sz="1400" dirty="0" smtClean="0">
                <a:latin typeface="+mj-lt"/>
                <a:cs typeface="Times New Roman" pitchFamily="18" charset="0"/>
              </a:rPr>
              <a:t>    &amp; performance</a:t>
            </a:r>
            <a:endParaRPr lang="en-US" sz="1400" dirty="0">
              <a:latin typeface="+mj-lt"/>
              <a:cs typeface="Times New Roman" pitchFamily="18" charset="0"/>
            </a:endParaRPr>
          </a:p>
          <a:p>
            <a:pPr>
              <a:buFont typeface="Wingdings" pitchFamily="2" charset="2"/>
              <a:buChar char="Ø"/>
            </a:pPr>
            <a:r>
              <a:rPr lang="en-US" sz="1400" dirty="0" smtClean="0">
                <a:latin typeface="+mj-lt"/>
                <a:cs typeface="Times New Roman" pitchFamily="18" charset="0"/>
              </a:rPr>
              <a:t>Video </a:t>
            </a:r>
            <a:r>
              <a:rPr lang="en-US" sz="1400" dirty="0">
                <a:latin typeface="+mj-lt"/>
                <a:cs typeface="Times New Roman" pitchFamily="18" charset="0"/>
              </a:rPr>
              <a:t>s</a:t>
            </a:r>
            <a:r>
              <a:rPr lang="en-US" sz="1400" dirty="0" smtClean="0">
                <a:latin typeface="+mj-lt"/>
                <a:cs typeface="Times New Roman" pitchFamily="18" charset="0"/>
              </a:rPr>
              <a:t>lideshow </a:t>
            </a:r>
            <a:r>
              <a:rPr lang="en-US" sz="1400" dirty="0">
                <a:latin typeface="+mj-lt"/>
                <a:cs typeface="Times New Roman" pitchFamily="18" charset="0"/>
              </a:rPr>
              <a:t>to improve </a:t>
            </a:r>
            <a:endParaRPr lang="en-US" sz="1400" dirty="0" smtClean="0">
              <a:latin typeface="+mj-lt"/>
              <a:cs typeface="Times New Roman" pitchFamily="18" charset="0"/>
            </a:endParaRPr>
          </a:p>
          <a:p>
            <a:r>
              <a:rPr lang="en-US" sz="1400" dirty="0" smtClean="0">
                <a:latin typeface="+mj-lt"/>
                <a:cs typeface="Times New Roman" pitchFamily="18" charset="0"/>
              </a:rPr>
              <a:t>    rankings</a:t>
            </a:r>
            <a:endParaRPr lang="en-US" sz="1400" dirty="0">
              <a:latin typeface="+mj-lt"/>
              <a:cs typeface="Times New Roman" pitchFamily="18" charset="0"/>
            </a:endParaRPr>
          </a:p>
          <a:p>
            <a:pPr>
              <a:buFont typeface="Wingdings" pitchFamily="2" charset="2"/>
              <a:buChar char="Ø"/>
            </a:pPr>
            <a:r>
              <a:rPr lang="en-US" sz="1400" dirty="0" smtClean="0">
                <a:latin typeface="+mj-lt"/>
                <a:cs typeface="Times New Roman" pitchFamily="18" charset="0"/>
              </a:rPr>
              <a:t>Call </a:t>
            </a:r>
            <a:r>
              <a:rPr lang="en-US" sz="1400" dirty="0">
                <a:latin typeface="+mj-lt"/>
                <a:cs typeface="Times New Roman" pitchFamily="18" charset="0"/>
              </a:rPr>
              <a:t>tracking phone </a:t>
            </a:r>
            <a:r>
              <a:rPr lang="en-US" sz="1400" dirty="0" smtClean="0">
                <a:latin typeface="+mj-lt"/>
                <a:cs typeface="Times New Roman" pitchFamily="18" charset="0"/>
              </a:rPr>
              <a:t>number</a:t>
            </a:r>
            <a:endParaRPr lang="en-US" sz="1400" dirty="0">
              <a:latin typeface="+mj-lt"/>
              <a:cs typeface="Times New Roman" pitchFamily="18" charset="0"/>
            </a:endParaRPr>
          </a:p>
          <a:p>
            <a:pPr>
              <a:buFont typeface="Wingdings" pitchFamily="2" charset="2"/>
              <a:buChar char="Ø"/>
            </a:pPr>
            <a:r>
              <a:rPr lang="en-US" sz="1400" dirty="0" smtClean="0">
                <a:latin typeface="+mj-lt"/>
                <a:cs typeface="Times New Roman" pitchFamily="18" charset="0"/>
              </a:rPr>
              <a:t>Optimized </a:t>
            </a:r>
            <a:r>
              <a:rPr lang="en-US" sz="1400" dirty="0">
                <a:latin typeface="+mj-lt"/>
                <a:cs typeface="Times New Roman" pitchFamily="18" charset="0"/>
              </a:rPr>
              <a:t>for mobile </a:t>
            </a:r>
            <a:r>
              <a:rPr lang="en-US" sz="1400" dirty="0" smtClean="0">
                <a:latin typeface="+mj-lt"/>
                <a:cs typeface="Times New Roman" pitchFamily="18" charset="0"/>
              </a:rPr>
              <a:t>browsers</a:t>
            </a:r>
            <a:endParaRPr lang="en-US" sz="1400" dirty="0">
              <a:latin typeface="+mj-lt"/>
              <a:cs typeface="Times New Roman" pitchFamily="18" charset="0"/>
            </a:endParaRPr>
          </a:p>
          <a:p>
            <a:endParaRPr lang="en-US" sz="1200" dirty="0">
              <a:latin typeface="+mj-lt"/>
            </a:endParaRPr>
          </a:p>
        </p:txBody>
      </p:sp>
      <p:pic>
        <p:nvPicPr>
          <p:cNvPr id="9" name="Picture 8"/>
          <p:cNvPicPr>
            <a:picLocks noChangeAspect="1"/>
          </p:cNvPicPr>
          <p:nvPr/>
        </p:nvPicPr>
        <p:blipFill>
          <a:blip r:embed="rId3" cstate="print"/>
          <a:stretch>
            <a:fillRect/>
          </a:stretch>
        </p:blipFill>
        <p:spPr bwMode="auto">
          <a:xfrm>
            <a:off x="5181600" y="3581400"/>
            <a:ext cx="3919681" cy="2286000"/>
          </a:xfrm>
          <a:prstGeom prst="rect">
            <a:avLst/>
          </a:prstGeom>
          <a:noFill/>
          <a:ln>
            <a:noFill/>
          </a:ln>
        </p:spPr>
      </p:pic>
      <p:sp>
        <p:nvSpPr>
          <p:cNvPr id="2052" name="AutoShape 4"/>
          <p:cNvSpPr>
            <a:spLocks noChangeArrowheads="1"/>
          </p:cNvSpPr>
          <p:nvPr/>
        </p:nvSpPr>
        <p:spPr bwMode="auto">
          <a:xfrm rot="11811982">
            <a:off x="4379576" y="3836546"/>
            <a:ext cx="2910245" cy="680844"/>
          </a:xfrm>
          <a:prstGeom prst="leftArrow">
            <a:avLst>
              <a:gd name="adj1" fmla="val 61083"/>
              <a:gd name="adj2" fmla="val 54950"/>
            </a:avLst>
          </a:prstGeom>
          <a:solidFill>
            <a:srgbClr val="FF0000"/>
          </a:solidFill>
          <a:ln w="38100">
            <a:solidFill>
              <a:srgbClr val="F2F2F2"/>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endParaRPr lang="en-US" dirty="0"/>
          </a:p>
        </p:txBody>
      </p:sp>
      <p:pic>
        <p:nvPicPr>
          <p:cNvPr id="10" name="Picture 9" descr="gannettlocallogo.bmp"/>
          <p:cNvPicPr/>
          <p:nvPr/>
        </p:nvPicPr>
        <p:blipFill>
          <a:blip r:embed="rId4" cstate="print"/>
          <a:stretch>
            <a:fillRect/>
          </a:stretch>
        </p:blipFill>
        <p:spPr>
          <a:xfrm>
            <a:off x="6903395" y="5943600"/>
            <a:ext cx="2240605" cy="914400"/>
          </a:xfrm>
          <a:prstGeom prst="rect">
            <a:avLst/>
          </a:prstGeom>
        </p:spPr>
      </p:pic>
      <p:sp>
        <p:nvSpPr>
          <p:cNvPr id="2053" name="Rectangle 5"/>
          <p:cNvSpPr>
            <a:spLocks noChangeArrowheads="1"/>
          </p:cNvSpPr>
          <p:nvPr/>
        </p:nvSpPr>
        <p:spPr bwMode="auto">
          <a:xfrm flipH="1">
            <a:off x="3124200" y="3429000"/>
            <a:ext cx="1574800" cy="609600"/>
          </a:xfrm>
          <a:prstGeom prst="rect">
            <a:avLst/>
          </a:prstGeom>
          <a:solidFill>
            <a:srgbClr val="FFFFFF"/>
          </a:solidFill>
          <a:ln w="12700">
            <a:solidFill>
              <a:srgbClr val="000000"/>
            </a:solidFill>
            <a:miter lim="800000"/>
            <a:headEnd/>
            <a:tailEnd/>
          </a:ln>
          <a:effectLst>
            <a:outerShdw dist="107763" dir="18900000" algn="ctr" rotWithShape="0">
              <a:srgbClr val="868686">
                <a:alpha val="50000"/>
              </a:srgbClr>
            </a:outerShdw>
          </a:effectLst>
        </p:spPr>
        <p:txBody>
          <a:bodyPr vert="horz" wrap="square" lIns="274320" tIns="274320" rIns="274320" bIns="2743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rgbClr val="00B050"/>
                </a:solidFill>
                <a:effectLst/>
                <a:latin typeface="Calibri" pitchFamily="34" charset="0"/>
              </a:rPr>
              <a:t>Your listing here!</a:t>
            </a:r>
            <a:endParaRPr kumimoji="0" lang="en-US" sz="1400" b="0" i="0" u="none" strike="noStrike" cap="none" normalizeH="0" baseline="0" dirty="0" smtClean="0">
              <a:ln>
                <a:noFill/>
              </a:ln>
              <a:solidFill>
                <a:srgbClr val="00B050"/>
              </a:solidFill>
              <a:effectLst/>
              <a:latin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4"/>
          <p:cNvPicPr>
            <a:picLocks noChangeArrowheads="1"/>
          </p:cNvPicPr>
          <p:nvPr/>
        </p:nvPicPr>
        <p:blipFill>
          <a:blip r:embed="rId2" cstate="print"/>
          <a:srcRect/>
          <a:stretch>
            <a:fillRect/>
          </a:stretch>
        </p:blipFill>
        <p:spPr bwMode="auto">
          <a:xfrm>
            <a:off x="0" y="0"/>
            <a:ext cx="9144000" cy="6857999"/>
          </a:xfrm>
          <a:prstGeom prst="rect">
            <a:avLst/>
          </a:prstGeom>
          <a:noFill/>
          <a:ln w="9525">
            <a:noFill/>
            <a:miter lim="800000"/>
            <a:headEnd/>
            <a:tailEnd/>
          </a:ln>
        </p:spPr>
      </p:pic>
      <p:pic>
        <p:nvPicPr>
          <p:cNvPr id="7" name="Picture 6" descr="gannettlocallogo.bmp"/>
          <p:cNvPicPr/>
          <p:nvPr/>
        </p:nvPicPr>
        <p:blipFill>
          <a:blip r:embed="rId3" cstate="print"/>
          <a:stretch>
            <a:fillRect/>
          </a:stretch>
        </p:blipFill>
        <p:spPr>
          <a:xfrm>
            <a:off x="6903395" y="5943600"/>
            <a:ext cx="2240605" cy="914400"/>
          </a:xfrm>
          <a:prstGeom prst="rect">
            <a:avLst/>
          </a:prstGeom>
        </p:spPr>
      </p:pic>
      <p:pic>
        <p:nvPicPr>
          <p:cNvPr id="8" name="Picture 2"/>
          <p:cNvPicPr>
            <a:picLocks noChangeAspect="1" noChangeArrowheads="1"/>
          </p:cNvPicPr>
          <p:nvPr/>
        </p:nvPicPr>
        <p:blipFill>
          <a:blip r:embed="rId4" cstate="print"/>
          <a:stretch>
            <a:fillRect/>
          </a:stretch>
        </p:blipFill>
        <p:spPr bwMode="auto">
          <a:xfrm>
            <a:off x="2651229" y="4038600"/>
            <a:ext cx="6415119" cy="1219200"/>
          </a:xfrm>
          <a:prstGeom prst="rect">
            <a:avLst/>
          </a:prstGeom>
          <a:noFill/>
          <a:ln w="9525">
            <a:noFill/>
            <a:miter lim="800000"/>
            <a:headEnd/>
            <a:tailEnd/>
          </a:ln>
          <a:effectLst/>
        </p:spPr>
      </p:pic>
      <p:sp>
        <p:nvSpPr>
          <p:cNvPr id="6" name="TextBox 5"/>
          <p:cNvSpPr txBox="1"/>
          <p:nvPr/>
        </p:nvSpPr>
        <p:spPr>
          <a:xfrm>
            <a:off x="2667000" y="1066800"/>
            <a:ext cx="6477000" cy="5693866"/>
          </a:xfrm>
          <a:prstGeom prst="rect">
            <a:avLst/>
          </a:prstGeom>
          <a:noFill/>
        </p:spPr>
        <p:txBody>
          <a:bodyPr wrap="square" rtlCol="0">
            <a:spAutoFit/>
          </a:bodyPr>
          <a:lstStyle/>
          <a:p>
            <a:r>
              <a:rPr lang="en-US" sz="2400" b="1" dirty="0" smtClean="0">
                <a:solidFill>
                  <a:srgbClr val="00B050"/>
                </a:solidFill>
                <a:latin typeface="+mj-lt"/>
                <a:cs typeface="Times New Roman" pitchFamily="18" charset="0"/>
              </a:rPr>
              <a:t>Pay-Per-Click (PPC)</a:t>
            </a:r>
          </a:p>
          <a:p>
            <a:endParaRPr lang="en-US" sz="1200" dirty="0">
              <a:latin typeface="+mj-lt"/>
              <a:cs typeface="Times New Roman" pitchFamily="18" charset="0"/>
            </a:endParaRPr>
          </a:p>
          <a:p>
            <a:r>
              <a:rPr lang="en-US" sz="1400" dirty="0" smtClean="0">
                <a:latin typeface="+mj-lt"/>
                <a:cs typeface="Times New Roman" pitchFamily="18" charset="0"/>
              </a:rPr>
              <a:t>Our Pay-Per-Click packages drive targeted traffic to your website by placing ads in prominent locations on search engines like Google and Bing. We will manage your sponsored/paid search keyword listings and create strategic ads to drive traffic to your website!</a:t>
            </a:r>
          </a:p>
          <a:p>
            <a:endParaRPr lang="en-US" sz="1400" dirty="0">
              <a:latin typeface="+mj-lt"/>
              <a:cs typeface="Times New Roman" pitchFamily="18" charset="0"/>
            </a:endParaRPr>
          </a:p>
          <a:p>
            <a:r>
              <a:rPr lang="en-US" sz="1100" b="1" dirty="0">
                <a:solidFill>
                  <a:srgbClr val="00B050"/>
                </a:solidFill>
                <a:latin typeface="+mj-lt"/>
                <a:cs typeface="Times New Roman" pitchFamily="18" charset="0"/>
              </a:rPr>
              <a:t> </a:t>
            </a:r>
            <a:r>
              <a:rPr lang="en-US" sz="2000" b="1" i="1" dirty="0" smtClean="0">
                <a:solidFill>
                  <a:srgbClr val="00B050"/>
                </a:solidFill>
                <a:latin typeface="+mj-lt"/>
                <a:cs typeface="Times New Roman" pitchFamily="18" charset="0"/>
              </a:rPr>
              <a:t>What It Can Do For Your Business</a:t>
            </a:r>
          </a:p>
          <a:p>
            <a:pPr>
              <a:buFont typeface="Wingdings" pitchFamily="2" charset="2"/>
              <a:buChar char="Ø"/>
            </a:pPr>
            <a:r>
              <a:rPr lang="en-US" sz="1400" dirty="0" smtClean="0">
                <a:latin typeface="+mj-lt"/>
                <a:cs typeface="Times New Roman" pitchFamily="18" charset="0"/>
              </a:rPr>
              <a:t>Rapid acquisition of new customers</a:t>
            </a:r>
          </a:p>
          <a:p>
            <a:pPr>
              <a:buFont typeface="Wingdings" pitchFamily="2" charset="2"/>
              <a:buChar char="Ø"/>
            </a:pPr>
            <a:r>
              <a:rPr lang="en-US" sz="1400" dirty="0" smtClean="0">
                <a:latin typeface="+mj-lt"/>
                <a:cs typeface="Times New Roman" pitchFamily="18" charset="0"/>
              </a:rPr>
              <a:t>Track performance of ad campaigns</a:t>
            </a:r>
          </a:p>
          <a:p>
            <a:pPr>
              <a:buFont typeface="Wingdings" pitchFamily="2" charset="2"/>
              <a:buChar char="Ø"/>
            </a:pPr>
            <a:r>
              <a:rPr lang="en-US" sz="1400" dirty="0" smtClean="0">
                <a:latin typeface="+mj-lt"/>
                <a:cs typeface="Times New Roman" pitchFamily="18" charset="0"/>
              </a:rPr>
              <a:t>Allows refinement of ad campaigns and multi-variant testing (ask about pricing)</a:t>
            </a:r>
          </a:p>
          <a:p>
            <a:endParaRPr lang="en-US" sz="2000" b="1" i="1" dirty="0" smtClean="0">
              <a:solidFill>
                <a:srgbClr val="0070C0"/>
              </a:solidFill>
              <a:latin typeface="+mj-lt"/>
              <a:cs typeface="Times New Roman" pitchFamily="18" charset="0"/>
            </a:endParaRPr>
          </a:p>
          <a:p>
            <a:endParaRPr lang="en-US" sz="2000" b="1" i="1" dirty="0" smtClean="0">
              <a:solidFill>
                <a:srgbClr val="0070C0"/>
              </a:solidFill>
              <a:latin typeface="+mj-lt"/>
              <a:cs typeface="Times New Roman" pitchFamily="18" charset="0"/>
            </a:endParaRPr>
          </a:p>
          <a:p>
            <a:endParaRPr lang="en-US" sz="2000" b="1" i="1" dirty="0" smtClean="0">
              <a:solidFill>
                <a:srgbClr val="0070C0"/>
              </a:solidFill>
              <a:latin typeface="+mj-lt"/>
              <a:cs typeface="Times New Roman" pitchFamily="18" charset="0"/>
            </a:endParaRPr>
          </a:p>
          <a:p>
            <a:endParaRPr lang="en-US" sz="2000" b="1" i="1" dirty="0" smtClean="0">
              <a:solidFill>
                <a:srgbClr val="0070C0"/>
              </a:solidFill>
              <a:latin typeface="+mj-lt"/>
              <a:cs typeface="Times New Roman" pitchFamily="18" charset="0"/>
            </a:endParaRPr>
          </a:p>
          <a:p>
            <a:endParaRPr lang="en-US" sz="2000" b="1" i="1" dirty="0" smtClean="0">
              <a:solidFill>
                <a:srgbClr val="0070C0"/>
              </a:solidFill>
              <a:latin typeface="+mj-lt"/>
              <a:cs typeface="Times New Roman" pitchFamily="18" charset="0"/>
            </a:endParaRPr>
          </a:p>
          <a:p>
            <a:endParaRPr lang="en-US" sz="1000" b="1" i="1" dirty="0" smtClean="0">
              <a:solidFill>
                <a:srgbClr val="00B050"/>
              </a:solidFill>
              <a:latin typeface="+mj-lt"/>
              <a:cs typeface="Times New Roman" pitchFamily="18" charset="0"/>
            </a:endParaRPr>
          </a:p>
          <a:p>
            <a:r>
              <a:rPr lang="en-US" sz="2000" b="1" i="1" dirty="0" smtClean="0">
                <a:solidFill>
                  <a:srgbClr val="00B050"/>
                </a:solidFill>
                <a:latin typeface="+mj-lt"/>
                <a:cs typeface="Times New Roman" pitchFamily="18" charset="0"/>
              </a:rPr>
              <a:t>How It Works!</a:t>
            </a:r>
          </a:p>
          <a:p>
            <a:pPr>
              <a:buFont typeface="Wingdings" pitchFamily="2" charset="2"/>
              <a:buChar char="Ø"/>
            </a:pPr>
            <a:r>
              <a:rPr lang="en-US" sz="1400" dirty="0" smtClean="0">
                <a:latin typeface="+mj-lt"/>
                <a:cs typeface="Times New Roman" pitchFamily="18" charset="0"/>
              </a:rPr>
              <a:t>Ads appear in prominent locations on search engines and trusted partner sites</a:t>
            </a:r>
          </a:p>
          <a:p>
            <a:pPr>
              <a:buFont typeface="Wingdings" pitchFamily="2" charset="2"/>
              <a:buChar char="Ø"/>
            </a:pPr>
            <a:r>
              <a:rPr lang="en-US" sz="1400" dirty="0" smtClean="0">
                <a:latin typeface="+mj-lt"/>
                <a:cs typeface="Times New Roman" pitchFamily="18" charset="0"/>
              </a:rPr>
              <a:t>We’ll create a microsite landing page optimized for conversion.</a:t>
            </a:r>
          </a:p>
          <a:p>
            <a:pPr>
              <a:buFont typeface="Wingdings" pitchFamily="2" charset="2"/>
              <a:buChar char="Ø"/>
            </a:pPr>
            <a:r>
              <a:rPr lang="en-US" sz="1400" dirty="0" smtClean="0">
                <a:latin typeface="+mj-lt"/>
                <a:cs typeface="Times New Roman" pitchFamily="18" charset="0"/>
              </a:rPr>
              <a:t>Controlled use of your ad-budget</a:t>
            </a:r>
          </a:p>
          <a:p>
            <a:pPr>
              <a:buFont typeface="Wingdings" pitchFamily="2" charset="2"/>
              <a:buChar char="Ø"/>
            </a:pPr>
            <a:r>
              <a:rPr lang="en-US" sz="1400" dirty="0" smtClean="0">
                <a:latin typeface="+mj-lt"/>
                <a:cs typeface="Times New Roman" pitchFamily="18" charset="0"/>
              </a:rPr>
              <a:t>Reporting available to determine Cost Per Acquisition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rrowheads="1"/>
          </p:cNvPicPr>
          <p:nvPr/>
        </p:nvPicPr>
        <p:blipFill>
          <a:blip r:embed="rId2" cstate="print"/>
          <a:srcRect/>
          <a:stretch>
            <a:fillRect/>
          </a:stretch>
        </p:blipFill>
        <p:spPr bwMode="auto">
          <a:xfrm>
            <a:off x="0" y="0"/>
            <a:ext cx="9144000" cy="6857999"/>
          </a:xfrm>
          <a:prstGeom prst="rect">
            <a:avLst/>
          </a:prstGeom>
          <a:noFill/>
          <a:ln w="9525">
            <a:noFill/>
            <a:miter lim="800000"/>
            <a:headEnd/>
            <a:tailEnd/>
          </a:ln>
        </p:spPr>
      </p:pic>
      <p:pic>
        <p:nvPicPr>
          <p:cNvPr id="6" name="Picture 2" descr="Top SEO Services India"/>
          <p:cNvPicPr>
            <a:picLocks noChangeAspect="1" noChangeArrowheads="1"/>
          </p:cNvPicPr>
          <p:nvPr/>
        </p:nvPicPr>
        <p:blipFill>
          <a:blip r:embed="rId3" cstate="print"/>
          <a:srcRect/>
          <a:stretch>
            <a:fillRect/>
          </a:stretch>
        </p:blipFill>
        <p:spPr bwMode="auto">
          <a:xfrm>
            <a:off x="5408052" y="2438399"/>
            <a:ext cx="3466565" cy="2590801"/>
          </a:xfrm>
          <a:prstGeom prst="rect">
            <a:avLst/>
          </a:prstGeom>
          <a:noFill/>
        </p:spPr>
      </p:pic>
      <p:sp>
        <p:nvSpPr>
          <p:cNvPr id="5" name="TextBox 4"/>
          <p:cNvSpPr txBox="1"/>
          <p:nvPr/>
        </p:nvSpPr>
        <p:spPr>
          <a:xfrm>
            <a:off x="2590800" y="1197888"/>
            <a:ext cx="6553200" cy="5355312"/>
          </a:xfrm>
          <a:prstGeom prst="rect">
            <a:avLst/>
          </a:prstGeom>
          <a:noFill/>
        </p:spPr>
        <p:txBody>
          <a:bodyPr wrap="square" rtlCol="0">
            <a:spAutoFit/>
          </a:bodyPr>
          <a:lstStyle/>
          <a:p>
            <a:r>
              <a:rPr lang="en-US" sz="2400" b="1" dirty="0" smtClean="0">
                <a:solidFill>
                  <a:srgbClr val="00B050"/>
                </a:solidFill>
                <a:latin typeface="+mj-lt"/>
                <a:cs typeface="Times New Roman" pitchFamily="18" charset="0"/>
              </a:rPr>
              <a:t>Search Engine Optimization</a:t>
            </a:r>
          </a:p>
          <a:p>
            <a:endParaRPr lang="en-US" sz="1200" dirty="0" smtClean="0">
              <a:latin typeface="+mj-lt"/>
              <a:cs typeface="Times New Roman" pitchFamily="18" charset="0"/>
            </a:endParaRPr>
          </a:p>
          <a:p>
            <a:r>
              <a:rPr lang="en-US" sz="1400" dirty="0" smtClean="0">
                <a:latin typeface="+mj-lt"/>
                <a:cs typeface="Times New Roman" pitchFamily="18" charset="0"/>
              </a:rPr>
              <a:t>Our SEO (Search Engine Optimization) services help your website rank higher in the natural (i.e., organic) search results of Google, Yahoo!, and Bing for selected, targeted, conversion-oriented keywords.</a:t>
            </a:r>
          </a:p>
          <a:p>
            <a:r>
              <a:rPr lang="en-US" sz="1400" dirty="0" smtClean="0">
                <a:latin typeface="+mj-lt"/>
                <a:cs typeface="Times New Roman" pitchFamily="18" charset="0"/>
              </a:rPr>
              <a:t>			</a:t>
            </a:r>
            <a:endParaRPr lang="en-US" sz="1400" dirty="0" smtClean="0">
              <a:solidFill>
                <a:srgbClr val="FF0000"/>
              </a:solidFill>
              <a:latin typeface="+mj-lt"/>
              <a:cs typeface="Times New Roman" pitchFamily="18" charset="0"/>
            </a:endParaRPr>
          </a:p>
          <a:p>
            <a:r>
              <a:rPr lang="en-US" sz="1400" b="1" dirty="0" smtClean="0">
                <a:latin typeface="+mj-lt"/>
                <a:cs typeface="Times New Roman" pitchFamily="18" charset="0"/>
              </a:rPr>
              <a:t> </a:t>
            </a:r>
            <a:r>
              <a:rPr lang="en-US" sz="2000" b="1" i="1" dirty="0" smtClean="0">
                <a:solidFill>
                  <a:srgbClr val="00B050"/>
                </a:solidFill>
                <a:latin typeface="+mj-lt"/>
                <a:cs typeface="Times New Roman" pitchFamily="18" charset="0"/>
              </a:rPr>
              <a:t>What We Do:</a:t>
            </a:r>
          </a:p>
          <a:p>
            <a:pPr>
              <a:buFont typeface="Wingdings" pitchFamily="2" charset="2"/>
              <a:buChar char="Ø"/>
            </a:pPr>
            <a:r>
              <a:rPr lang="en-US" sz="1400" dirty="0" smtClean="0">
                <a:latin typeface="+mj-lt"/>
                <a:cs typeface="Times New Roman" pitchFamily="18" charset="0"/>
              </a:rPr>
              <a:t>Keyword research and strategy</a:t>
            </a:r>
          </a:p>
          <a:p>
            <a:pPr lvl="1">
              <a:buFont typeface="Wingdings" pitchFamily="2" charset="2"/>
              <a:buChar char="§"/>
            </a:pPr>
            <a:r>
              <a:rPr lang="en-US" sz="1400" dirty="0" smtClean="0">
                <a:latin typeface="+mj-lt"/>
                <a:cs typeface="Times New Roman" pitchFamily="18" charset="0"/>
              </a:rPr>
              <a:t>Identify key root words, brand terms, etc</a:t>
            </a:r>
          </a:p>
          <a:p>
            <a:pPr>
              <a:buFont typeface="Wingdings" pitchFamily="2" charset="2"/>
              <a:buChar char="Ø"/>
            </a:pPr>
            <a:r>
              <a:rPr lang="en-US" sz="1400" dirty="0" smtClean="0">
                <a:latin typeface="+mj-lt"/>
                <a:cs typeface="Times New Roman" pitchFamily="18" charset="0"/>
              </a:rPr>
              <a:t>Content optimization</a:t>
            </a:r>
          </a:p>
          <a:p>
            <a:pPr lvl="1">
              <a:buFont typeface="Wingdings" pitchFamily="2" charset="2"/>
              <a:buChar char="§"/>
            </a:pPr>
            <a:r>
              <a:rPr lang="en-US" sz="1400" dirty="0" smtClean="0">
                <a:latin typeface="+mj-lt"/>
                <a:cs typeface="Times New Roman" pitchFamily="18" charset="0"/>
              </a:rPr>
              <a:t>Meta-tags</a:t>
            </a:r>
          </a:p>
          <a:p>
            <a:pPr lvl="1">
              <a:buFont typeface="Wingdings" pitchFamily="2" charset="2"/>
              <a:buChar char="§"/>
            </a:pPr>
            <a:r>
              <a:rPr lang="en-US" sz="1400" dirty="0" smtClean="0">
                <a:latin typeface="+mj-lt"/>
                <a:cs typeface="Times New Roman" pitchFamily="18" charset="0"/>
              </a:rPr>
              <a:t>Header tags</a:t>
            </a:r>
          </a:p>
          <a:p>
            <a:pPr lvl="1">
              <a:buFont typeface="Wingdings" pitchFamily="2" charset="2"/>
              <a:buChar char="§"/>
            </a:pPr>
            <a:r>
              <a:rPr lang="en-US" sz="1400" dirty="0" smtClean="0">
                <a:latin typeface="+mj-lt"/>
                <a:cs typeface="Times New Roman" pitchFamily="18" charset="0"/>
              </a:rPr>
              <a:t>Strategic info display</a:t>
            </a:r>
          </a:p>
          <a:p>
            <a:pPr>
              <a:buFont typeface="Wingdings" pitchFamily="2" charset="2"/>
              <a:buChar char="Ø"/>
            </a:pPr>
            <a:r>
              <a:rPr lang="en-US" sz="1400" dirty="0" smtClean="0">
                <a:latin typeface="+mj-lt"/>
                <a:cs typeface="Times New Roman" pitchFamily="18" charset="0"/>
              </a:rPr>
              <a:t>Reporting</a:t>
            </a:r>
          </a:p>
          <a:p>
            <a:pPr>
              <a:buFont typeface="Wingdings" pitchFamily="2" charset="2"/>
              <a:buChar char="Ø"/>
            </a:pPr>
            <a:r>
              <a:rPr lang="en-US" sz="1400" dirty="0" smtClean="0">
                <a:latin typeface="+mj-lt"/>
                <a:cs typeface="Times New Roman" pitchFamily="18" charset="0"/>
              </a:rPr>
              <a:t>Link building and development</a:t>
            </a:r>
          </a:p>
          <a:p>
            <a:pPr>
              <a:buFont typeface="Arial" pitchFamily="34" charset="0"/>
              <a:buChar char="•"/>
            </a:pPr>
            <a:endParaRPr lang="en-US" sz="1400" b="1" i="1" dirty="0" smtClean="0">
              <a:solidFill>
                <a:srgbClr val="0070C0"/>
              </a:solidFill>
              <a:latin typeface="+mj-lt"/>
              <a:cs typeface="Times New Roman" pitchFamily="18" charset="0"/>
            </a:endParaRPr>
          </a:p>
          <a:p>
            <a:endParaRPr lang="en-US" sz="1400" b="1" i="1" dirty="0" smtClean="0">
              <a:solidFill>
                <a:srgbClr val="0070C0"/>
              </a:solidFill>
              <a:latin typeface="+mj-lt"/>
              <a:cs typeface="Times New Roman" pitchFamily="18" charset="0"/>
            </a:endParaRPr>
          </a:p>
          <a:p>
            <a:r>
              <a:rPr lang="en-US" sz="2000" b="1" i="1" dirty="0" smtClean="0">
                <a:solidFill>
                  <a:srgbClr val="00B050"/>
                </a:solidFill>
                <a:latin typeface="+mj-lt"/>
                <a:cs typeface="Times New Roman" pitchFamily="18" charset="0"/>
              </a:rPr>
              <a:t>What It Can Do For Your Business</a:t>
            </a:r>
          </a:p>
          <a:p>
            <a:pPr>
              <a:buFont typeface="Wingdings" pitchFamily="2" charset="2"/>
              <a:buChar char="Ø"/>
            </a:pPr>
            <a:r>
              <a:rPr lang="en-US" sz="1400" dirty="0" smtClean="0">
                <a:latin typeface="+mj-lt"/>
                <a:cs typeface="Times New Roman" pitchFamily="18" charset="0"/>
              </a:rPr>
              <a:t>Establish your company as an authority in your industry</a:t>
            </a:r>
          </a:p>
          <a:p>
            <a:pPr>
              <a:buFont typeface="Wingdings" pitchFamily="2" charset="2"/>
              <a:buChar char="Ø"/>
            </a:pPr>
            <a:r>
              <a:rPr lang="en-US" sz="1400" dirty="0" smtClean="0">
                <a:latin typeface="+mj-lt"/>
                <a:cs typeface="Times New Roman" pitchFamily="18" charset="0"/>
              </a:rPr>
              <a:t>Drive your website up the rankings on search engines</a:t>
            </a:r>
          </a:p>
          <a:p>
            <a:pPr>
              <a:buFont typeface="Wingdings" pitchFamily="2" charset="2"/>
              <a:buChar char="Ø"/>
            </a:pPr>
            <a:r>
              <a:rPr lang="en-US" sz="1400" dirty="0" smtClean="0">
                <a:latin typeface="+mj-lt"/>
                <a:cs typeface="Times New Roman" pitchFamily="18" charset="0"/>
              </a:rPr>
              <a:t>Help local and national companies find your business</a:t>
            </a:r>
          </a:p>
          <a:p>
            <a:pPr>
              <a:buFont typeface="Wingdings" pitchFamily="2" charset="2"/>
              <a:buChar char="Ø"/>
            </a:pPr>
            <a:r>
              <a:rPr lang="en-US" sz="1400" dirty="0" smtClean="0">
                <a:latin typeface="+mj-lt"/>
                <a:cs typeface="Times New Roman" pitchFamily="18" charset="0"/>
              </a:rPr>
              <a:t>Increase traffic (hits)</a:t>
            </a:r>
          </a:p>
          <a:p>
            <a:pPr>
              <a:buFont typeface="Wingdings" pitchFamily="2" charset="2"/>
              <a:buChar char="ü"/>
            </a:pPr>
            <a:endParaRPr lang="en-US" sz="1400" dirty="0" smtClean="0">
              <a:latin typeface="+mj-lt"/>
              <a:cs typeface="Times New Roman" pitchFamily="18" charset="0"/>
            </a:endParaRPr>
          </a:p>
        </p:txBody>
      </p:sp>
      <p:pic>
        <p:nvPicPr>
          <p:cNvPr id="7" name="Picture 6" descr="gannettlocallogo.bmp"/>
          <p:cNvPicPr/>
          <p:nvPr/>
        </p:nvPicPr>
        <p:blipFill>
          <a:blip r:embed="rId4" cstate="print"/>
          <a:stretch>
            <a:fillRect/>
          </a:stretch>
        </p:blipFill>
        <p:spPr>
          <a:xfrm>
            <a:off x="6903395" y="5943600"/>
            <a:ext cx="2240605" cy="914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4"/>
          <p:cNvPicPr>
            <a:picLocks noChangeArrowheads="1"/>
          </p:cNvPicPr>
          <p:nvPr/>
        </p:nvPicPr>
        <p:blipFill>
          <a:blip r:embed="rId2" cstate="print"/>
          <a:srcRect/>
          <a:stretch>
            <a:fillRect/>
          </a:stretch>
        </p:blipFill>
        <p:spPr bwMode="auto">
          <a:xfrm>
            <a:off x="0" y="0"/>
            <a:ext cx="9144000" cy="6857999"/>
          </a:xfrm>
          <a:prstGeom prst="rect">
            <a:avLst/>
          </a:prstGeom>
          <a:noFill/>
          <a:ln w="9525">
            <a:noFill/>
            <a:miter lim="800000"/>
            <a:headEnd/>
            <a:tailEnd/>
          </a:ln>
        </p:spPr>
      </p:pic>
      <p:pic>
        <p:nvPicPr>
          <p:cNvPr id="10" name="Picture 9" descr="gannettlocallogo.bmp"/>
          <p:cNvPicPr/>
          <p:nvPr/>
        </p:nvPicPr>
        <p:blipFill>
          <a:blip r:embed="rId3" cstate="print"/>
          <a:stretch>
            <a:fillRect/>
          </a:stretch>
        </p:blipFill>
        <p:spPr>
          <a:xfrm>
            <a:off x="6903395" y="5943600"/>
            <a:ext cx="2240605" cy="914400"/>
          </a:xfrm>
          <a:prstGeom prst="rect">
            <a:avLst/>
          </a:prstGeom>
        </p:spPr>
      </p:pic>
      <p:sp>
        <p:nvSpPr>
          <p:cNvPr id="5" name="TextBox 4"/>
          <p:cNvSpPr txBox="1"/>
          <p:nvPr/>
        </p:nvSpPr>
        <p:spPr>
          <a:xfrm>
            <a:off x="2590800" y="838200"/>
            <a:ext cx="6553200" cy="5816977"/>
          </a:xfrm>
          <a:prstGeom prst="rect">
            <a:avLst/>
          </a:prstGeom>
          <a:noFill/>
        </p:spPr>
        <p:txBody>
          <a:bodyPr wrap="square" rtlCol="0">
            <a:spAutoFit/>
          </a:bodyPr>
          <a:lstStyle/>
          <a:p>
            <a:endParaRPr lang="en-US" sz="2400" b="1" i="1" dirty="0" smtClean="0">
              <a:solidFill>
                <a:srgbClr val="00B050"/>
              </a:solidFill>
              <a:latin typeface="+mj-lt"/>
              <a:cs typeface="Times New Roman" pitchFamily="18" charset="0"/>
            </a:endParaRPr>
          </a:p>
          <a:p>
            <a:r>
              <a:rPr lang="en-US" sz="2400" b="1" dirty="0" smtClean="0">
                <a:solidFill>
                  <a:srgbClr val="00B050"/>
                </a:solidFill>
                <a:latin typeface="+mj-lt"/>
                <a:cs typeface="Times New Roman" pitchFamily="18" charset="0"/>
              </a:rPr>
              <a:t>E-mail Blasts</a:t>
            </a:r>
            <a:endParaRPr lang="en-US" sz="2400" b="1" dirty="0">
              <a:solidFill>
                <a:srgbClr val="00B050"/>
              </a:solidFill>
              <a:latin typeface="+mj-lt"/>
              <a:cs typeface="Times New Roman" pitchFamily="18" charset="0"/>
            </a:endParaRPr>
          </a:p>
          <a:p>
            <a:r>
              <a:rPr lang="en-US" sz="1400" b="1" dirty="0" smtClean="0">
                <a:latin typeface="+mj-lt"/>
                <a:cs typeface="Times New Roman" pitchFamily="18" charset="0"/>
              </a:rPr>
              <a:t> </a:t>
            </a:r>
          </a:p>
          <a:p>
            <a:endParaRPr lang="en-US" sz="1400" b="1" dirty="0" smtClean="0">
              <a:latin typeface="+mj-lt"/>
              <a:cs typeface="Times New Roman" pitchFamily="18" charset="0"/>
            </a:endParaRPr>
          </a:p>
          <a:p>
            <a:endParaRPr lang="en-US" sz="1400" b="1" dirty="0">
              <a:latin typeface="+mj-lt"/>
              <a:cs typeface="Times New Roman" pitchFamily="18" charset="0"/>
            </a:endParaRPr>
          </a:p>
          <a:p>
            <a:endParaRPr lang="en-US" sz="1400" b="1" dirty="0" smtClean="0">
              <a:latin typeface="+mj-lt"/>
              <a:cs typeface="Times New Roman" pitchFamily="18" charset="0"/>
            </a:endParaRPr>
          </a:p>
          <a:p>
            <a:endParaRPr lang="en-US" sz="1400" b="1" dirty="0" smtClean="0">
              <a:latin typeface="+mj-lt"/>
              <a:cs typeface="Times New Roman" pitchFamily="18" charset="0"/>
            </a:endParaRPr>
          </a:p>
          <a:p>
            <a:endParaRPr lang="en-US" sz="1600" b="1" dirty="0" smtClean="0">
              <a:latin typeface="+mj-lt"/>
              <a:cs typeface="Times New Roman" pitchFamily="18" charset="0"/>
            </a:endParaRPr>
          </a:p>
          <a:p>
            <a:endParaRPr lang="en-US" sz="1400" b="1" i="1" dirty="0" smtClean="0">
              <a:solidFill>
                <a:srgbClr val="0070C0"/>
              </a:solidFill>
              <a:latin typeface="+mj-lt"/>
              <a:cs typeface="Times New Roman" pitchFamily="18" charset="0"/>
            </a:endParaRPr>
          </a:p>
          <a:p>
            <a:endParaRPr lang="en-US" sz="2000" b="1" i="1" dirty="0" smtClean="0">
              <a:solidFill>
                <a:srgbClr val="0070C0"/>
              </a:solidFill>
              <a:latin typeface="+mj-lt"/>
              <a:cs typeface="Times New Roman" pitchFamily="18" charset="0"/>
            </a:endParaRPr>
          </a:p>
          <a:p>
            <a:r>
              <a:rPr lang="en-US" sz="2000" b="1" i="1" dirty="0" smtClean="0">
                <a:solidFill>
                  <a:srgbClr val="00B050"/>
                </a:solidFill>
                <a:latin typeface="+mj-lt"/>
                <a:cs typeface="Times New Roman" pitchFamily="18" charset="0"/>
              </a:rPr>
              <a:t>What </a:t>
            </a:r>
            <a:r>
              <a:rPr lang="en-US" sz="2000" b="1" i="1" dirty="0">
                <a:solidFill>
                  <a:srgbClr val="00B050"/>
                </a:solidFill>
                <a:latin typeface="+mj-lt"/>
                <a:cs typeface="Times New Roman" pitchFamily="18" charset="0"/>
              </a:rPr>
              <a:t>It Can Do For </a:t>
            </a:r>
            <a:endParaRPr lang="en-US" sz="2000" b="1" i="1" dirty="0" smtClean="0">
              <a:solidFill>
                <a:srgbClr val="00B050"/>
              </a:solidFill>
              <a:latin typeface="+mj-lt"/>
              <a:cs typeface="Times New Roman" pitchFamily="18" charset="0"/>
            </a:endParaRPr>
          </a:p>
          <a:p>
            <a:r>
              <a:rPr lang="en-US" sz="2000" b="1" i="1" dirty="0" smtClean="0">
                <a:solidFill>
                  <a:srgbClr val="00B050"/>
                </a:solidFill>
                <a:latin typeface="+mj-lt"/>
                <a:cs typeface="Times New Roman" pitchFamily="18" charset="0"/>
              </a:rPr>
              <a:t>Your </a:t>
            </a:r>
            <a:r>
              <a:rPr lang="en-US" sz="2000" b="1" i="1" dirty="0">
                <a:solidFill>
                  <a:srgbClr val="00B050"/>
                </a:solidFill>
                <a:latin typeface="+mj-lt"/>
                <a:cs typeface="Times New Roman" pitchFamily="18" charset="0"/>
              </a:rPr>
              <a:t>Business</a:t>
            </a:r>
            <a:endParaRPr lang="en-US" sz="2000" i="1" dirty="0">
              <a:solidFill>
                <a:srgbClr val="00B050"/>
              </a:solidFill>
              <a:latin typeface="+mj-lt"/>
              <a:cs typeface="Times New Roman" pitchFamily="18" charset="0"/>
            </a:endParaRPr>
          </a:p>
          <a:p>
            <a:pPr lvl="0">
              <a:buFont typeface="Wingdings" pitchFamily="2" charset="2"/>
              <a:buChar char="Ø"/>
            </a:pPr>
            <a:r>
              <a:rPr lang="en-US" sz="1400" dirty="0">
                <a:latin typeface="+mj-lt"/>
                <a:cs typeface="Times New Roman" pitchFamily="18" charset="0"/>
              </a:rPr>
              <a:t>Increase new business sales</a:t>
            </a:r>
          </a:p>
          <a:p>
            <a:pPr lvl="0">
              <a:buFont typeface="Wingdings" pitchFamily="2" charset="2"/>
              <a:buChar char="Ø"/>
            </a:pPr>
            <a:r>
              <a:rPr lang="en-US" sz="1400" dirty="0">
                <a:latin typeface="+mj-lt"/>
                <a:cs typeface="Times New Roman" pitchFamily="18" charset="0"/>
              </a:rPr>
              <a:t>Protect existing customers from your </a:t>
            </a:r>
            <a:endParaRPr lang="en-US" sz="1400" dirty="0" smtClean="0">
              <a:latin typeface="+mj-lt"/>
              <a:cs typeface="Times New Roman" pitchFamily="18" charset="0"/>
            </a:endParaRPr>
          </a:p>
          <a:p>
            <a:pPr lvl="0"/>
            <a:r>
              <a:rPr lang="en-US" sz="1400" dirty="0" smtClean="0">
                <a:latin typeface="+mj-lt"/>
                <a:cs typeface="Times New Roman" pitchFamily="18" charset="0"/>
              </a:rPr>
              <a:t>    competitors</a:t>
            </a:r>
            <a:endParaRPr lang="en-US" sz="1400" dirty="0">
              <a:latin typeface="+mj-lt"/>
              <a:cs typeface="Times New Roman" pitchFamily="18" charset="0"/>
            </a:endParaRPr>
          </a:p>
          <a:p>
            <a:pPr lvl="0">
              <a:buFont typeface="Wingdings" pitchFamily="2" charset="2"/>
              <a:buChar char="Ø"/>
            </a:pPr>
            <a:r>
              <a:rPr lang="en-US" sz="1400" dirty="0">
                <a:latin typeface="+mj-lt"/>
                <a:cs typeface="Times New Roman" pitchFamily="18" charset="0"/>
              </a:rPr>
              <a:t>Reach out to </a:t>
            </a:r>
            <a:r>
              <a:rPr lang="en-US" sz="1400" i="1" dirty="0">
                <a:latin typeface="+mj-lt"/>
                <a:cs typeface="Times New Roman" pitchFamily="18" charset="0"/>
              </a:rPr>
              <a:t>your</a:t>
            </a:r>
            <a:r>
              <a:rPr lang="en-US" sz="1400" dirty="0">
                <a:latin typeface="+mj-lt"/>
                <a:cs typeface="Times New Roman" pitchFamily="18" charset="0"/>
              </a:rPr>
              <a:t> demographic</a:t>
            </a:r>
          </a:p>
          <a:p>
            <a:endParaRPr lang="en-US" sz="1400" b="1" dirty="0" smtClean="0">
              <a:latin typeface="+mj-lt"/>
              <a:cs typeface="Times New Roman" pitchFamily="18" charset="0"/>
            </a:endParaRPr>
          </a:p>
          <a:p>
            <a:endParaRPr lang="en-US" sz="1400" b="1" dirty="0" smtClean="0">
              <a:latin typeface="+mj-lt"/>
              <a:cs typeface="Times New Roman" pitchFamily="18" charset="0"/>
            </a:endParaRPr>
          </a:p>
          <a:p>
            <a:r>
              <a:rPr lang="en-US" sz="2000" b="1" i="1" dirty="0" smtClean="0">
                <a:solidFill>
                  <a:srgbClr val="00B050"/>
                </a:solidFill>
                <a:latin typeface="+mj-lt"/>
                <a:cs typeface="Times New Roman" pitchFamily="18" charset="0"/>
              </a:rPr>
              <a:t>Why </a:t>
            </a:r>
            <a:r>
              <a:rPr lang="en-US" sz="2000" b="1" i="1" dirty="0">
                <a:solidFill>
                  <a:srgbClr val="00B050"/>
                </a:solidFill>
                <a:latin typeface="+mj-lt"/>
                <a:cs typeface="Times New Roman" pitchFamily="18" charset="0"/>
              </a:rPr>
              <a:t>It Works!</a:t>
            </a:r>
            <a:endParaRPr lang="en-US" sz="2000" i="1" dirty="0">
              <a:solidFill>
                <a:srgbClr val="00B050"/>
              </a:solidFill>
              <a:latin typeface="+mj-lt"/>
              <a:cs typeface="Times New Roman" pitchFamily="18" charset="0"/>
            </a:endParaRPr>
          </a:p>
          <a:p>
            <a:pPr lvl="0"/>
            <a:r>
              <a:rPr lang="en-US" sz="1400" dirty="0" smtClean="0">
                <a:latin typeface="+mj-lt"/>
                <a:cs typeface="Times New Roman" pitchFamily="18" charset="0"/>
              </a:rPr>
              <a:t>Consumers </a:t>
            </a:r>
            <a:r>
              <a:rPr lang="en-US" sz="1400" dirty="0">
                <a:latin typeface="+mj-lt"/>
                <a:cs typeface="Times New Roman" pitchFamily="18" charset="0"/>
              </a:rPr>
              <a:t>are taking a variety of offline actions as a result of permission-based email communications. </a:t>
            </a:r>
            <a:r>
              <a:rPr lang="en-US" sz="1400" dirty="0" smtClean="0">
                <a:latin typeface="+mj-lt"/>
                <a:cs typeface="Times New Roman" pitchFamily="18" charset="0"/>
              </a:rPr>
              <a:t>53</a:t>
            </a:r>
            <a:r>
              <a:rPr lang="en-US" sz="1400" dirty="0">
                <a:latin typeface="+mj-lt"/>
                <a:cs typeface="Times New Roman" pitchFamily="18" charset="0"/>
              </a:rPr>
              <a:t>% of Americans </a:t>
            </a:r>
            <a:r>
              <a:rPr lang="en-US" sz="1400" dirty="0" smtClean="0">
                <a:latin typeface="+mj-lt"/>
                <a:cs typeface="Times New Roman" pitchFamily="18" charset="0"/>
              </a:rPr>
              <a:t>make offline purchases </a:t>
            </a:r>
            <a:r>
              <a:rPr lang="en-US" sz="1400" dirty="0">
                <a:latin typeface="+mj-lt"/>
                <a:cs typeface="Times New Roman" pitchFamily="18" charset="0"/>
              </a:rPr>
              <a:t>as a result of an email </a:t>
            </a:r>
            <a:r>
              <a:rPr lang="en-US" sz="1400" dirty="0" smtClean="0">
                <a:latin typeface="+mj-lt"/>
                <a:cs typeface="Times New Roman" pitchFamily="18" charset="0"/>
              </a:rPr>
              <a:t>ad.</a:t>
            </a:r>
            <a:endParaRPr lang="en-US" sz="1400" dirty="0">
              <a:latin typeface="+mj-lt"/>
              <a:cs typeface="Times New Roman" pitchFamily="18" charset="0"/>
            </a:endParaRPr>
          </a:p>
          <a:p>
            <a:endParaRPr lang="en-US" dirty="0">
              <a:latin typeface="+mj-lt"/>
            </a:endParaRPr>
          </a:p>
        </p:txBody>
      </p:sp>
      <p:pic>
        <p:nvPicPr>
          <p:cNvPr id="8" name="Picture 7"/>
          <p:cNvPicPr>
            <a:picLocks noChangeAspect="1"/>
          </p:cNvPicPr>
          <p:nvPr/>
        </p:nvPicPr>
        <p:blipFill>
          <a:blip r:embed="rId4" cstate="print"/>
          <a:srcRect l="667" t="16669" r="65258" b="7445"/>
          <a:stretch>
            <a:fillRect/>
          </a:stretch>
        </p:blipFill>
        <p:spPr bwMode="auto">
          <a:xfrm>
            <a:off x="5705471" y="1143000"/>
            <a:ext cx="2600329" cy="4343256"/>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2590800" y="1878449"/>
            <a:ext cx="2819400" cy="1169551"/>
          </a:xfrm>
          <a:prstGeom prst="rect">
            <a:avLst/>
          </a:prstGeom>
          <a:noFill/>
        </p:spPr>
        <p:txBody>
          <a:bodyPr wrap="square" rtlCol="0">
            <a:spAutoFit/>
          </a:bodyPr>
          <a:lstStyle/>
          <a:p>
            <a:pPr>
              <a:buFont typeface="Wingdings" pitchFamily="2" charset="2"/>
              <a:buChar char="Ø"/>
            </a:pPr>
            <a:r>
              <a:rPr lang="en-US" sz="1400" dirty="0" smtClean="0">
                <a:latin typeface="+mj-lt"/>
                <a:cs typeface="Times New Roman" pitchFamily="18" charset="0"/>
              </a:rPr>
              <a:t>Deliver e-newsletter directly to </a:t>
            </a:r>
          </a:p>
          <a:p>
            <a:r>
              <a:rPr lang="en-US" sz="1400" dirty="0" smtClean="0">
                <a:latin typeface="+mj-lt"/>
                <a:cs typeface="Times New Roman" pitchFamily="18" charset="0"/>
              </a:rPr>
              <a:t>    clients</a:t>
            </a:r>
          </a:p>
          <a:p>
            <a:pPr>
              <a:buFont typeface="Wingdings" pitchFamily="2" charset="2"/>
              <a:buChar char="Ø"/>
            </a:pPr>
            <a:r>
              <a:rPr lang="en-US" sz="1400" dirty="0" smtClean="0">
                <a:latin typeface="+mj-lt"/>
                <a:cs typeface="Times New Roman" pitchFamily="18" charset="0"/>
              </a:rPr>
              <a:t>Opt-in email list suggestion</a:t>
            </a:r>
          </a:p>
          <a:p>
            <a:pPr>
              <a:buFont typeface="Wingdings" pitchFamily="2" charset="2"/>
              <a:buChar char="Ø"/>
            </a:pPr>
            <a:r>
              <a:rPr lang="en-US" sz="1400" dirty="0" smtClean="0">
                <a:latin typeface="+mj-lt"/>
                <a:cs typeface="Times New Roman" pitchFamily="18" charset="0"/>
              </a:rPr>
              <a:t>Creative/Ad copy assistance</a:t>
            </a:r>
          </a:p>
          <a:p>
            <a:pPr>
              <a:buFont typeface="Wingdings" pitchFamily="2" charset="2"/>
              <a:buChar char="Ø"/>
            </a:pPr>
            <a:r>
              <a:rPr lang="en-US" sz="1400" dirty="0" smtClean="0">
                <a:latin typeface="+mj-lt"/>
                <a:cs typeface="Times New Roman" pitchFamily="18" charset="0"/>
              </a:rPr>
              <a:t>Avoid spam filtration systems</a:t>
            </a:r>
            <a:endParaRPr lang="en-US" sz="1400" dirty="0">
              <a:latin typeface="+mj-lt"/>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4"/>
          <p:cNvPicPr>
            <a:picLocks noChangeArrowheads="1"/>
          </p:cNvPicPr>
          <p:nvPr/>
        </p:nvPicPr>
        <p:blipFill>
          <a:blip r:embed="rId2" cstate="print"/>
          <a:srcRect/>
          <a:stretch>
            <a:fillRect/>
          </a:stretch>
        </p:blipFill>
        <p:spPr bwMode="auto">
          <a:xfrm>
            <a:off x="0" y="0"/>
            <a:ext cx="9144000" cy="6857999"/>
          </a:xfrm>
          <a:prstGeom prst="rect">
            <a:avLst/>
          </a:prstGeom>
          <a:noFill/>
          <a:ln w="9525">
            <a:noFill/>
            <a:miter lim="800000"/>
            <a:headEnd/>
            <a:tailEnd/>
          </a:ln>
        </p:spPr>
      </p:pic>
      <p:pic>
        <p:nvPicPr>
          <p:cNvPr id="6" name="Picture 5"/>
          <p:cNvPicPr>
            <a:picLocks noChangeAspect="1"/>
          </p:cNvPicPr>
          <p:nvPr/>
        </p:nvPicPr>
        <p:blipFill>
          <a:blip r:embed="rId3" cstate="print"/>
          <a:stretch>
            <a:fillRect/>
          </a:stretch>
        </p:blipFill>
        <p:spPr bwMode="auto">
          <a:xfrm>
            <a:off x="6705600" y="1467190"/>
            <a:ext cx="2438095" cy="2723810"/>
          </a:xfrm>
          <a:prstGeom prst="rect">
            <a:avLst/>
          </a:prstGeom>
          <a:noFill/>
          <a:ln w="9525">
            <a:noFill/>
            <a:miter lim="800000"/>
            <a:headEnd/>
            <a:tailEnd/>
          </a:ln>
        </p:spPr>
      </p:pic>
      <p:sp>
        <p:nvSpPr>
          <p:cNvPr id="5" name="TextBox 4"/>
          <p:cNvSpPr txBox="1"/>
          <p:nvPr/>
        </p:nvSpPr>
        <p:spPr>
          <a:xfrm>
            <a:off x="2590800" y="990600"/>
            <a:ext cx="6477000" cy="6463308"/>
          </a:xfrm>
          <a:prstGeom prst="rect">
            <a:avLst/>
          </a:prstGeom>
          <a:noFill/>
        </p:spPr>
        <p:txBody>
          <a:bodyPr wrap="square" rtlCol="0">
            <a:spAutoFit/>
          </a:bodyPr>
          <a:lstStyle/>
          <a:p>
            <a:r>
              <a:rPr lang="en-US" sz="2400" b="1" dirty="0" smtClean="0">
                <a:solidFill>
                  <a:srgbClr val="00B050"/>
                </a:solidFill>
                <a:latin typeface="+mj-lt"/>
                <a:cs typeface="Times New Roman" pitchFamily="18" charset="0"/>
              </a:rPr>
              <a:t>Newspaper and Local Print Media</a:t>
            </a:r>
            <a:endParaRPr lang="en-US" sz="2400" b="1" dirty="0">
              <a:solidFill>
                <a:srgbClr val="00B050"/>
              </a:solidFill>
              <a:latin typeface="+mj-lt"/>
              <a:cs typeface="Times New Roman" pitchFamily="18" charset="0"/>
            </a:endParaRPr>
          </a:p>
          <a:p>
            <a:endParaRPr lang="en-US" sz="1200" b="1" dirty="0" smtClean="0">
              <a:latin typeface="+mj-lt"/>
              <a:cs typeface="Times New Roman" pitchFamily="18" charset="0"/>
            </a:endParaRPr>
          </a:p>
          <a:p>
            <a:endParaRPr lang="en-US" sz="1200" b="1" dirty="0" smtClean="0">
              <a:latin typeface="+mj-lt"/>
              <a:cs typeface="Times New Roman" pitchFamily="18" charset="0"/>
            </a:endParaRPr>
          </a:p>
          <a:p>
            <a:endParaRPr lang="en-US" sz="1200" b="1" dirty="0">
              <a:latin typeface="+mj-lt"/>
              <a:cs typeface="Times New Roman" pitchFamily="18" charset="0"/>
            </a:endParaRPr>
          </a:p>
          <a:p>
            <a:endParaRPr lang="en-US" sz="1400" b="1" dirty="0" smtClean="0">
              <a:latin typeface="+mj-lt"/>
              <a:cs typeface="Times New Roman" pitchFamily="18" charset="0"/>
            </a:endParaRPr>
          </a:p>
          <a:p>
            <a:endParaRPr lang="en-US" sz="1400" b="1" dirty="0" smtClean="0">
              <a:latin typeface="+mj-lt"/>
              <a:cs typeface="Times New Roman" pitchFamily="18" charset="0"/>
            </a:endParaRPr>
          </a:p>
          <a:p>
            <a:endParaRPr lang="en-US" sz="800" b="1" i="1" dirty="0" smtClean="0">
              <a:solidFill>
                <a:srgbClr val="00B050"/>
              </a:solidFill>
              <a:latin typeface="+mj-lt"/>
              <a:cs typeface="Times New Roman" pitchFamily="18" charset="0"/>
            </a:endParaRPr>
          </a:p>
          <a:p>
            <a:endParaRPr lang="en-US" sz="1600" b="1" i="1" dirty="0" smtClean="0">
              <a:solidFill>
                <a:srgbClr val="00B050"/>
              </a:solidFill>
              <a:latin typeface="+mj-lt"/>
              <a:cs typeface="Times New Roman" pitchFamily="18" charset="0"/>
            </a:endParaRPr>
          </a:p>
          <a:p>
            <a:r>
              <a:rPr lang="en-US" sz="2000" b="1" i="1" dirty="0" smtClean="0">
                <a:solidFill>
                  <a:srgbClr val="00B050"/>
                </a:solidFill>
                <a:latin typeface="+mj-lt"/>
                <a:cs typeface="Times New Roman" pitchFamily="18" charset="0"/>
              </a:rPr>
              <a:t>What </a:t>
            </a:r>
            <a:r>
              <a:rPr lang="en-US" sz="2000" b="1" i="1" dirty="0">
                <a:solidFill>
                  <a:srgbClr val="00B050"/>
                </a:solidFill>
                <a:latin typeface="+mj-lt"/>
                <a:cs typeface="Times New Roman" pitchFamily="18" charset="0"/>
              </a:rPr>
              <a:t>It Can Do </a:t>
            </a:r>
            <a:r>
              <a:rPr lang="en-US" sz="2000" b="1" i="1" dirty="0" smtClean="0">
                <a:solidFill>
                  <a:srgbClr val="00B050"/>
                </a:solidFill>
                <a:latin typeface="+mj-lt"/>
                <a:cs typeface="Times New Roman" pitchFamily="18" charset="0"/>
              </a:rPr>
              <a:t>For</a:t>
            </a:r>
          </a:p>
          <a:p>
            <a:r>
              <a:rPr lang="en-US" sz="2000" b="1" i="1" dirty="0" smtClean="0">
                <a:solidFill>
                  <a:srgbClr val="00B050"/>
                </a:solidFill>
                <a:latin typeface="+mj-lt"/>
                <a:cs typeface="Times New Roman" pitchFamily="18" charset="0"/>
              </a:rPr>
              <a:t>Your </a:t>
            </a:r>
            <a:r>
              <a:rPr lang="en-US" sz="2000" b="1" i="1" dirty="0">
                <a:solidFill>
                  <a:srgbClr val="00B050"/>
                </a:solidFill>
                <a:latin typeface="+mj-lt"/>
                <a:cs typeface="Times New Roman" pitchFamily="18" charset="0"/>
              </a:rPr>
              <a:t>Business</a:t>
            </a:r>
            <a:endParaRPr lang="en-US" sz="2000" i="1" dirty="0">
              <a:solidFill>
                <a:srgbClr val="00B050"/>
              </a:solidFill>
              <a:latin typeface="+mj-lt"/>
              <a:cs typeface="Times New Roman" pitchFamily="18" charset="0"/>
            </a:endParaRPr>
          </a:p>
          <a:p>
            <a:pPr>
              <a:buFont typeface="Wingdings" pitchFamily="2" charset="2"/>
              <a:buChar char="Ø"/>
            </a:pPr>
            <a:r>
              <a:rPr lang="en-US" sz="1400" dirty="0" smtClean="0">
                <a:cs typeface="Times New Roman" pitchFamily="18" charset="0"/>
              </a:rPr>
              <a:t>Deliver ads through local print media </a:t>
            </a:r>
          </a:p>
          <a:p>
            <a:r>
              <a:rPr lang="en-US" sz="1400" dirty="0" smtClean="0">
                <a:cs typeface="Times New Roman" pitchFamily="18" charset="0"/>
              </a:rPr>
              <a:t>    such as the Arizona Republic, La </a:t>
            </a:r>
            <a:r>
              <a:rPr lang="en-US" sz="1400" dirty="0" err="1" smtClean="0">
                <a:cs typeface="Times New Roman" pitchFamily="18" charset="0"/>
              </a:rPr>
              <a:t>Voz</a:t>
            </a:r>
            <a:r>
              <a:rPr lang="en-US" sz="1400" dirty="0" smtClean="0">
                <a:cs typeface="Times New Roman" pitchFamily="18" charset="0"/>
              </a:rPr>
              <a:t>, etc…</a:t>
            </a:r>
          </a:p>
          <a:p>
            <a:pPr>
              <a:buFont typeface="Wingdings" pitchFamily="2" charset="2"/>
              <a:buChar char="Ø"/>
            </a:pPr>
            <a:r>
              <a:rPr lang="en-US" sz="1400" dirty="0" smtClean="0">
                <a:cs typeface="Times New Roman" pitchFamily="18" charset="0"/>
              </a:rPr>
              <a:t>Exposure to tens of thousands of new </a:t>
            </a:r>
          </a:p>
          <a:p>
            <a:r>
              <a:rPr lang="en-US" sz="1400" dirty="0" smtClean="0">
                <a:cs typeface="Times New Roman" pitchFamily="18" charset="0"/>
              </a:rPr>
              <a:t>    customers in your community!</a:t>
            </a:r>
          </a:p>
          <a:p>
            <a:pPr lvl="0">
              <a:buFont typeface="Wingdings" pitchFamily="2" charset="2"/>
              <a:buChar char="Ø"/>
            </a:pPr>
            <a:r>
              <a:rPr lang="en-US" sz="1400" dirty="0" smtClean="0">
                <a:cs typeface="Times New Roman" pitchFamily="18" charset="0"/>
              </a:rPr>
              <a:t>Protect your existing customers from competitors</a:t>
            </a:r>
          </a:p>
          <a:p>
            <a:pPr>
              <a:buFont typeface="Wingdings" pitchFamily="2" charset="2"/>
              <a:buChar char="Ø"/>
            </a:pPr>
            <a:r>
              <a:rPr lang="en-US" sz="1400" dirty="0" smtClean="0">
                <a:cs typeface="Times New Roman" pitchFamily="18" charset="0"/>
              </a:rPr>
              <a:t>Target ads by location and demographic</a:t>
            </a:r>
          </a:p>
          <a:p>
            <a:pPr>
              <a:buFont typeface="Wingdings" pitchFamily="2" charset="2"/>
              <a:buChar char="Ø"/>
            </a:pPr>
            <a:r>
              <a:rPr lang="en-US" sz="1400" dirty="0" smtClean="0">
                <a:cs typeface="Times New Roman" pitchFamily="18" charset="0"/>
              </a:rPr>
              <a:t>Eye-catching quarter-page and eighth-page ads</a:t>
            </a:r>
          </a:p>
          <a:p>
            <a:pPr lvl="0">
              <a:buFont typeface="Wingdings" pitchFamily="2" charset="2"/>
              <a:buChar char="Ø"/>
            </a:pPr>
            <a:r>
              <a:rPr lang="en-US" sz="1400" dirty="0" smtClean="0">
                <a:cs typeface="Times New Roman" pitchFamily="18" charset="0"/>
              </a:rPr>
              <a:t>Brand &amp; promote your business in the local community</a:t>
            </a:r>
          </a:p>
          <a:p>
            <a:pPr lvl="0">
              <a:buFont typeface="Wingdings" pitchFamily="2" charset="2"/>
              <a:buChar char="Ø"/>
            </a:pPr>
            <a:r>
              <a:rPr lang="en-US" sz="1400" dirty="0" smtClean="0">
                <a:cs typeface="Times New Roman" pitchFamily="18" charset="0"/>
              </a:rPr>
              <a:t>Drive new customers to your store through a special promotion or event</a:t>
            </a:r>
          </a:p>
          <a:p>
            <a:endParaRPr lang="en-US" sz="1400" dirty="0">
              <a:latin typeface="+mj-lt"/>
              <a:cs typeface="Times New Roman" pitchFamily="18" charset="0"/>
            </a:endParaRPr>
          </a:p>
          <a:p>
            <a:r>
              <a:rPr lang="en-US" sz="2000" b="1" i="1" dirty="0">
                <a:solidFill>
                  <a:srgbClr val="00B050"/>
                </a:solidFill>
                <a:latin typeface="+mj-lt"/>
                <a:cs typeface="Times New Roman" pitchFamily="18" charset="0"/>
              </a:rPr>
              <a:t>Why It Works!</a:t>
            </a:r>
            <a:endParaRPr lang="en-US" sz="2000" i="1" dirty="0">
              <a:solidFill>
                <a:srgbClr val="00B050"/>
              </a:solidFill>
              <a:latin typeface="+mj-lt"/>
              <a:cs typeface="Times New Roman" pitchFamily="18" charset="0"/>
            </a:endParaRPr>
          </a:p>
          <a:p>
            <a:pPr lvl="0">
              <a:buFont typeface="Wingdings" pitchFamily="2" charset="2"/>
              <a:buChar char="Ø"/>
            </a:pPr>
            <a:r>
              <a:rPr lang="en-US" sz="1400" dirty="0">
                <a:latin typeface="+mj-lt"/>
                <a:cs typeface="Times New Roman" pitchFamily="18" charset="0"/>
              </a:rPr>
              <a:t>Readers rely on local community newspapers to stay informed on the latest news </a:t>
            </a:r>
            <a:r>
              <a:rPr lang="en-US" sz="1400" dirty="0" smtClean="0">
                <a:latin typeface="+mj-lt"/>
                <a:cs typeface="Times New Roman" pitchFamily="18" charset="0"/>
              </a:rPr>
              <a:t> </a:t>
            </a:r>
          </a:p>
          <a:p>
            <a:pPr lvl="0"/>
            <a:r>
              <a:rPr lang="en-US" sz="1400" dirty="0" smtClean="0">
                <a:latin typeface="+mj-lt"/>
                <a:cs typeface="Times New Roman" pitchFamily="18" charset="0"/>
              </a:rPr>
              <a:t>    and </a:t>
            </a:r>
            <a:r>
              <a:rPr lang="en-US" sz="1400" dirty="0">
                <a:latin typeface="+mj-lt"/>
                <a:cs typeface="Times New Roman" pitchFamily="18" charset="0"/>
              </a:rPr>
              <a:t>information in their community. </a:t>
            </a:r>
            <a:endParaRPr lang="en-US" sz="1400" dirty="0" smtClean="0">
              <a:latin typeface="+mj-lt"/>
              <a:cs typeface="Times New Roman" pitchFamily="18" charset="0"/>
            </a:endParaRPr>
          </a:p>
          <a:p>
            <a:pPr lvl="0">
              <a:buFont typeface="Wingdings" pitchFamily="2" charset="2"/>
              <a:buChar char="Ø"/>
            </a:pPr>
            <a:r>
              <a:rPr lang="en-US" sz="1400" dirty="0" smtClean="0">
                <a:latin typeface="+mj-lt"/>
                <a:cs typeface="Times New Roman" pitchFamily="18" charset="0"/>
              </a:rPr>
              <a:t>Residents </a:t>
            </a:r>
            <a:r>
              <a:rPr lang="en-US" sz="1400" dirty="0">
                <a:latin typeface="+mj-lt"/>
                <a:cs typeface="Times New Roman" pitchFamily="18" charset="0"/>
              </a:rPr>
              <a:t>look to </a:t>
            </a:r>
            <a:r>
              <a:rPr lang="en-US" sz="1400" dirty="0" smtClean="0">
                <a:latin typeface="+mj-lt"/>
                <a:cs typeface="Times New Roman" pitchFamily="18" charset="0"/>
              </a:rPr>
              <a:t>the </a:t>
            </a:r>
            <a:r>
              <a:rPr lang="en-US" sz="1400" dirty="0">
                <a:latin typeface="+mj-lt"/>
                <a:cs typeface="Times New Roman" pitchFamily="18" charset="0"/>
              </a:rPr>
              <a:t>community section </a:t>
            </a:r>
            <a:r>
              <a:rPr lang="en-US" sz="1400" dirty="0" smtClean="0">
                <a:latin typeface="+mj-lt"/>
                <a:cs typeface="Times New Roman" pitchFamily="18" charset="0"/>
              </a:rPr>
              <a:t>for local stories and information</a:t>
            </a:r>
          </a:p>
          <a:p>
            <a:pPr>
              <a:buFont typeface="Wingdings" pitchFamily="2" charset="2"/>
              <a:buChar char="Ø"/>
            </a:pPr>
            <a:r>
              <a:rPr lang="en-US" sz="1400" i="1" dirty="0" smtClean="0">
                <a:cs typeface="Times New Roman" pitchFamily="18" charset="0"/>
              </a:rPr>
              <a:t>The Arizona Republic</a:t>
            </a:r>
            <a:r>
              <a:rPr lang="en-US" sz="1400" dirty="0" smtClean="0">
                <a:cs typeface="Times New Roman" pitchFamily="18" charset="0"/>
              </a:rPr>
              <a:t> reaches more than 1.5 Million or </a:t>
            </a:r>
          </a:p>
          <a:p>
            <a:r>
              <a:rPr lang="en-US" sz="1400" dirty="0" smtClean="0">
                <a:cs typeface="Times New Roman" pitchFamily="18" charset="0"/>
              </a:rPr>
              <a:t>    50% of Phoenix adults</a:t>
            </a:r>
          </a:p>
          <a:p>
            <a:pPr lvl="0">
              <a:buFont typeface="Wingdings" pitchFamily="2" charset="2"/>
              <a:buChar char="Ø"/>
            </a:pPr>
            <a:endParaRPr lang="en-US" sz="1400" dirty="0" smtClean="0">
              <a:latin typeface="+mj-lt"/>
              <a:cs typeface="Times New Roman" pitchFamily="18" charset="0"/>
            </a:endParaRPr>
          </a:p>
          <a:p>
            <a:pPr lvl="0">
              <a:buFont typeface="Wingdings" pitchFamily="2" charset="2"/>
              <a:buChar char="Ø"/>
            </a:pPr>
            <a:endParaRPr lang="en-US" sz="1400" dirty="0">
              <a:latin typeface="+mj-lt"/>
              <a:cs typeface="Times New Roman" pitchFamily="18" charset="0"/>
            </a:endParaRPr>
          </a:p>
        </p:txBody>
      </p:sp>
      <p:pic>
        <p:nvPicPr>
          <p:cNvPr id="9" name="Picture 8"/>
          <p:cNvPicPr/>
          <p:nvPr/>
        </p:nvPicPr>
        <p:blipFill>
          <a:blip r:embed="rId4" cstate="print"/>
          <a:srcRect/>
          <a:stretch>
            <a:fillRect/>
          </a:stretch>
        </p:blipFill>
        <p:spPr bwMode="auto">
          <a:xfrm rot="20680628">
            <a:off x="7067776" y="2684920"/>
            <a:ext cx="942975" cy="1714500"/>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5" cstate="print"/>
          <a:srcRect l="28906" t="14583" r="28906" b="20833"/>
          <a:stretch>
            <a:fillRect/>
          </a:stretch>
        </p:blipFill>
        <p:spPr bwMode="auto">
          <a:xfrm rot="1011974">
            <a:off x="6320600" y="2625505"/>
            <a:ext cx="1553447" cy="1778533"/>
          </a:xfrm>
          <a:prstGeom prst="rect">
            <a:avLst/>
          </a:prstGeom>
          <a:noFill/>
          <a:ln w="9525">
            <a:noFill/>
            <a:miter lim="800000"/>
            <a:headEnd/>
            <a:tailEnd/>
          </a:ln>
        </p:spPr>
      </p:pic>
      <p:sp>
        <p:nvSpPr>
          <p:cNvPr id="11" name="TextBox 10"/>
          <p:cNvSpPr txBox="1"/>
          <p:nvPr/>
        </p:nvSpPr>
        <p:spPr>
          <a:xfrm>
            <a:off x="2590800" y="1371600"/>
            <a:ext cx="4114800" cy="1600438"/>
          </a:xfrm>
          <a:prstGeom prst="rect">
            <a:avLst/>
          </a:prstGeom>
          <a:noFill/>
        </p:spPr>
        <p:txBody>
          <a:bodyPr wrap="square" rtlCol="0">
            <a:spAutoFit/>
          </a:bodyPr>
          <a:lstStyle/>
          <a:p>
            <a:pPr>
              <a:buFont typeface="Wingdings" pitchFamily="2" charset="2"/>
              <a:buChar char="Ø"/>
            </a:pPr>
            <a:r>
              <a:rPr lang="en-US" sz="1400" b="1" dirty="0" smtClean="0"/>
              <a:t>ROP</a:t>
            </a:r>
            <a:r>
              <a:rPr lang="en-US" sz="1400" dirty="0" smtClean="0"/>
              <a:t>- ROP Print, or “Run-of-Paper”, are the ads you </a:t>
            </a:r>
          </a:p>
          <a:p>
            <a:r>
              <a:rPr lang="en-US" sz="1400" dirty="0" smtClean="0"/>
              <a:t>    see throughout the main section of your newspaper</a:t>
            </a:r>
          </a:p>
          <a:p>
            <a:pPr>
              <a:buFont typeface="Wingdings" pitchFamily="2" charset="2"/>
              <a:buChar char="Ø"/>
            </a:pPr>
            <a:r>
              <a:rPr lang="en-US" sz="1400" b="1" dirty="0" smtClean="0"/>
              <a:t>Community Print</a:t>
            </a:r>
            <a:r>
              <a:rPr lang="en-US" sz="1400" dirty="0" smtClean="0"/>
              <a:t>-</a:t>
            </a:r>
            <a:r>
              <a:rPr lang="en-US" sz="1400" b="1" dirty="0" smtClean="0"/>
              <a:t> </a:t>
            </a:r>
            <a:r>
              <a:rPr lang="en-US" sz="1400" dirty="0" smtClean="0"/>
              <a:t>Community Print ads run in the </a:t>
            </a:r>
          </a:p>
          <a:p>
            <a:r>
              <a:rPr lang="en-US" sz="1400" dirty="0" smtClean="0"/>
              <a:t>    “Community” section of your local newspaper</a:t>
            </a:r>
          </a:p>
          <a:p>
            <a:pPr>
              <a:buFont typeface="Wingdings" pitchFamily="2" charset="2"/>
              <a:buChar char="Ø"/>
            </a:pPr>
            <a:r>
              <a:rPr lang="en-US" sz="1400" b="1" dirty="0" smtClean="0"/>
              <a:t>Flyers-</a:t>
            </a:r>
            <a:r>
              <a:rPr lang="en-US" sz="1400" dirty="0" smtClean="0"/>
              <a:t> </a:t>
            </a:r>
            <a:r>
              <a:rPr lang="en-US" sz="1400" dirty="0" smtClean="0">
                <a:cs typeface="Times New Roman" pitchFamily="18" charset="0"/>
              </a:rPr>
              <a:t>Target your best areas by zip code for special events and promotions.</a:t>
            </a:r>
          </a:p>
          <a:p>
            <a:pPr>
              <a:buFont typeface="Wingdings" pitchFamily="2" charset="2"/>
              <a:buChar char="Ø"/>
            </a:pPr>
            <a:endParaRPr lang="en-US" sz="1400" dirty="0"/>
          </a:p>
        </p:txBody>
      </p:sp>
      <p:sp>
        <p:nvSpPr>
          <p:cNvPr id="13" name="TextBox 12"/>
          <p:cNvSpPr txBox="1"/>
          <p:nvPr/>
        </p:nvSpPr>
        <p:spPr>
          <a:xfrm>
            <a:off x="304800" y="2240340"/>
            <a:ext cx="2133600" cy="1569660"/>
          </a:xfrm>
          <a:prstGeom prst="rect">
            <a:avLst/>
          </a:prstGeom>
          <a:noFill/>
        </p:spPr>
        <p:txBody>
          <a:bodyPr wrap="square" rtlCol="0">
            <a:spAutoFit/>
          </a:bodyPr>
          <a:lstStyle/>
          <a:p>
            <a:r>
              <a:rPr lang="en-US" sz="1200" b="1" dirty="0" smtClean="0">
                <a:solidFill>
                  <a:schemeClr val="bg1"/>
                </a:solidFill>
              </a:rPr>
              <a:t>Available Print Sizes :</a:t>
            </a:r>
          </a:p>
          <a:p>
            <a:r>
              <a:rPr lang="en-US" sz="1200" b="1" dirty="0" smtClean="0">
                <a:solidFill>
                  <a:schemeClr val="bg1"/>
                </a:solidFill>
              </a:rPr>
              <a:t>ROP</a:t>
            </a:r>
            <a:r>
              <a:rPr lang="en-US" sz="1200" dirty="0" smtClean="0">
                <a:solidFill>
                  <a:schemeClr val="bg1"/>
                </a:solidFill>
              </a:rPr>
              <a:t>:  1/16th and 1/8th page ads available</a:t>
            </a:r>
          </a:p>
          <a:p>
            <a:r>
              <a:rPr lang="en-US" sz="1200" b="1" dirty="0" smtClean="0">
                <a:solidFill>
                  <a:schemeClr val="bg1"/>
                </a:solidFill>
              </a:rPr>
              <a:t>Community Print</a:t>
            </a:r>
            <a:r>
              <a:rPr lang="en-US" sz="1200" dirty="0" smtClean="0">
                <a:solidFill>
                  <a:schemeClr val="bg1"/>
                </a:solidFill>
              </a:rPr>
              <a:t>:  1/8th, 1/4 and 1/2 page ads available</a:t>
            </a:r>
          </a:p>
          <a:p>
            <a:endParaRPr lang="en-US" sz="1200" dirty="0" smtClean="0">
              <a:solidFill>
                <a:schemeClr val="bg1"/>
              </a:solidFill>
            </a:endParaRPr>
          </a:p>
          <a:p>
            <a:r>
              <a:rPr lang="en-US" sz="1200" i="1" dirty="0" smtClean="0">
                <a:solidFill>
                  <a:schemeClr val="bg1"/>
                </a:solidFill>
              </a:rPr>
              <a:t>Black and White or Color Ads Available.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4"/>
          <p:cNvPicPr>
            <a:picLocks noChangeArrowheads="1"/>
          </p:cNvPicPr>
          <p:nvPr/>
        </p:nvPicPr>
        <p:blipFill>
          <a:blip r:embed="rId2" cstate="print"/>
          <a:srcRect/>
          <a:stretch>
            <a:fillRect/>
          </a:stretch>
        </p:blipFill>
        <p:spPr bwMode="auto">
          <a:xfrm>
            <a:off x="0" y="0"/>
            <a:ext cx="9144000" cy="6857999"/>
          </a:xfrm>
          <a:prstGeom prst="rect">
            <a:avLst/>
          </a:prstGeom>
          <a:noFill/>
          <a:ln w="9525">
            <a:noFill/>
            <a:miter lim="800000"/>
            <a:headEnd/>
            <a:tailEnd/>
          </a:ln>
        </p:spPr>
      </p:pic>
      <p:sp>
        <p:nvSpPr>
          <p:cNvPr id="5" name="TextBox 4"/>
          <p:cNvSpPr txBox="1"/>
          <p:nvPr/>
        </p:nvSpPr>
        <p:spPr>
          <a:xfrm>
            <a:off x="2590800" y="1080492"/>
            <a:ext cx="6477000" cy="6032421"/>
          </a:xfrm>
          <a:prstGeom prst="rect">
            <a:avLst/>
          </a:prstGeom>
          <a:noFill/>
        </p:spPr>
        <p:txBody>
          <a:bodyPr wrap="square" rtlCol="0">
            <a:spAutoFit/>
          </a:bodyPr>
          <a:lstStyle/>
          <a:p>
            <a:r>
              <a:rPr lang="en-US" sz="2400" b="1" dirty="0" smtClean="0">
                <a:solidFill>
                  <a:srgbClr val="00B050"/>
                </a:solidFill>
                <a:latin typeface="+mj-lt"/>
                <a:cs typeface="Times New Roman" pitchFamily="18" charset="0"/>
              </a:rPr>
              <a:t>Direct Mail</a:t>
            </a:r>
            <a:endParaRPr lang="en-US" sz="2400" b="1" dirty="0">
              <a:solidFill>
                <a:srgbClr val="00B050"/>
              </a:solidFill>
              <a:latin typeface="+mj-lt"/>
              <a:cs typeface="Times New Roman" pitchFamily="18" charset="0"/>
            </a:endParaRPr>
          </a:p>
          <a:p>
            <a:endParaRPr lang="en-US" sz="1200" b="1" dirty="0" smtClean="0">
              <a:latin typeface="+mj-lt"/>
              <a:cs typeface="Times New Roman" pitchFamily="18" charset="0"/>
            </a:endParaRPr>
          </a:p>
          <a:p>
            <a:endParaRPr lang="en-US" sz="2000" b="1" i="1" dirty="0" smtClean="0">
              <a:solidFill>
                <a:srgbClr val="00B050"/>
              </a:solidFill>
              <a:latin typeface="+mj-lt"/>
              <a:cs typeface="Times New Roman" pitchFamily="18" charset="0"/>
            </a:endParaRPr>
          </a:p>
          <a:p>
            <a:endParaRPr lang="en-US" sz="2000" b="1" i="1" dirty="0" smtClean="0">
              <a:solidFill>
                <a:srgbClr val="00B050"/>
              </a:solidFill>
              <a:latin typeface="+mj-lt"/>
              <a:cs typeface="Times New Roman" pitchFamily="18" charset="0"/>
            </a:endParaRPr>
          </a:p>
          <a:p>
            <a:endParaRPr lang="en-US" sz="2000" b="1" i="1" dirty="0" smtClean="0">
              <a:solidFill>
                <a:srgbClr val="00B050"/>
              </a:solidFill>
              <a:latin typeface="+mj-lt"/>
              <a:cs typeface="Times New Roman" pitchFamily="18" charset="0"/>
            </a:endParaRPr>
          </a:p>
          <a:p>
            <a:endParaRPr lang="en-US" sz="2000" b="1" i="1" dirty="0" smtClean="0">
              <a:solidFill>
                <a:srgbClr val="00B050"/>
              </a:solidFill>
              <a:latin typeface="+mj-lt"/>
              <a:cs typeface="Times New Roman" pitchFamily="18" charset="0"/>
            </a:endParaRPr>
          </a:p>
          <a:p>
            <a:r>
              <a:rPr lang="en-US" sz="2000" b="1" i="1" dirty="0" smtClean="0">
                <a:solidFill>
                  <a:srgbClr val="00B050"/>
                </a:solidFill>
                <a:latin typeface="+mj-lt"/>
                <a:cs typeface="Times New Roman" pitchFamily="18" charset="0"/>
              </a:rPr>
              <a:t>What </a:t>
            </a:r>
            <a:r>
              <a:rPr lang="en-US" sz="2000" b="1" i="1" dirty="0">
                <a:solidFill>
                  <a:srgbClr val="00B050"/>
                </a:solidFill>
                <a:latin typeface="+mj-lt"/>
                <a:cs typeface="Times New Roman" pitchFamily="18" charset="0"/>
              </a:rPr>
              <a:t>It Can Do </a:t>
            </a:r>
            <a:r>
              <a:rPr lang="en-US" sz="2000" b="1" i="1" dirty="0" smtClean="0">
                <a:solidFill>
                  <a:srgbClr val="00B050"/>
                </a:solidFill>
                <a:latin typeface="+mj-lt"/>
                <a:cs typeface="Times New Roman" pitchFamily="18" charset="0"/>
              </a:rPr>
              <a:t>For</a:t>
            </a:r>
          </a:p>
          <a:p>
            <a:r>
              <a:rPr lang="en-US" sz="2000" b="1" i="1" dirty="0" smtClean="0">
                <a:solidFill>
                  <a:srgbClr val="00B050"/>
                </a:solidFill>
                <a:latin typeface="+mj-lt"/>
                <a:cs typeface="Times New Roman" pitchFamily="18" charset="0"/>
              </a:rPr>
              <a:t>Your </a:t>
            </a:r>
            <a:r>
              <a:rPr lang="en-US" sz="2000" b="1" i="1" dirty="0">
                <a:solidFill>
                  <a:srgbClr val="00B050"/>
                </a:solidFill>
                <a:latin typeface="+mj-lt"/>
                <a:cs typeface="Times New Roman" pitchFamily="18" charset="0"/>
              </a:rPr>
              <a:t>Business</a:t>
            </a:r>
            <a:endParaRPr lang="en-US" sz="2000" i="1" dirty="0">
              <a:solidFill>
                <a:srgbClr val="00B050"/>
              </a:solidFill>
              <a:latin typeface="+mj-lt"/>
              <a:cs typeface="Times New Roman" pitchFamily="18" charset="0"/>
            </a:endParaRPr>
          </a:p>
          <a:p>
            <a:pPr>
              <a:buFont typeface="Wingdings" pitchFamily="2" charset="2"/>
              <a:buChar char="Ø"/>
            </a:pPr>
            <a:r>
              <a:rPr lang="en-US" sz="1400" dirty="0" smtClean="0">
                <a:cs typeface="Times New Roman" pitchFamily="18" charset="0"/>
              </a:rPr>
              <a:t>Deliver ads directly to potential clients</a:t>
            </a:r>
            <a:br>
              <a:rPr lang="en-US" sz="1400" dirty="0" smtClean="0">
                <a:cs typeface="Times New Roman" pitchFamily="18" charset="0"/>
              </a:rPr>
            </a:br>
            <a:r>
              <a:rPr lang="en-US" sz="1400" dirty="0" smtClean="0">
                <a:cs typeface="Times New Roman" pitchFamily="18" charset="0"/>
              </a:rPr>
              <a:t>at their home or business address</a:t>
            </a:r>
          </a:p>
          <a:p>
            <a:pPr>
              <a:buFont typeface="Wingdings" pitchFamily="2" charset="2"/>
              <a:buChar char="Ø"/>
            </a:pPr>
            <a:r>
              <a:rPr lang="en-US" sz="1400" dirty="0" smtClean="0">
                <a:cs typeface="Times New Roman" pitchFamily="18" charset="0"/>
              </a:rPr>
              <a:t>Offer the flexibility to effectively target</a:t>
            </a:r>
          </a:p>
          <a:p>
            <a:r>
              <a:rPr lang="en-US" sz="1400" dirty="0" smtClean="0">
                <a:cs typeface="Times New Roman" pitchFamily="18" charset="0"/>
              </a:rPr>
              <a:t>Users using demographic and regional targeting</a:t>
            </a:r>
          </a:p>
          <a:p>
            <a:pPr lvl="0">
              <a:buFont typeface="Wingdings" pitchFamily="2" charset="2"/>
              <a:buChar char="Ø"/>
            </a:pPr>
            <a:r>
              <a:rPr lang="en-US" sz="1400" dirty="0" smtClean="0">
                <a:cs typeface="Times New Roman" pitchFamily="18" charset="0"/>
              </a:rPr>
              <a:t>Create an advertising message that doesn’t have to compete in the same space as competitors</a:t>
            </a:r>
          </a:p>
          <a:p>
            <a:pPr lvl="0">
              <a:buFont typeface="Wingdings" pitchFamily="2" charset="2"/>
              <a:buChar char="Ø"/>
            </a:pPr>
            <a:r>
              <a:rPr lang="en-US" sz="1400" dirty="0" smtClean="0">
                <a:cs typeface="Times New Roman" pitchFamily="18" charset="0"/>
              </a:rPr>
              <a:t>Brand &amp; promote your business in the local community</a:t>
            </a:r>
          </a:p>
          <a:p>
            <a:pPr lvl="0">
              <a:buFont typeface="Wingdings" pitchFamily="2" charset="2"/>
              <a:buChar char="Ø"/>
            </a:pPr>
            <a:endParaRPr lang="en-US" sz="1400" dirty="0" smtClean="0">
              <a:latin typeface="+mj-lt"/>
              <a:cs typeface="Times New Roman" pitchFamily="18" charset="0"/>
            </a:endParaRPr>
          </a:p>
          <a:p>
            <a:pPr lvl="0"/>
            <a:endParaRPr lang="en-US" sz="1400" dirty="0">
              <a:latin typeface="+mj-lt"/>
              <a:cs typeface="Times New Roman" pitchFamily="18" charset="0"/>
            </a:endParaRPr>
          </a:p>
          <a:p>
            <a:r>
              <a:rPr lang="en-US" sz="2000" b="1" i="1" dirty="0">
                <a:solidFill>
                  <a:srgbClr val="00B050"/>
                </a:solidFill>
                <a:latin typeface="+mj-lt"/>
                <a:cs typeface="Times New Roman" pitchFamily="18" charset="0"/>
              </a:rPr>
              <a:t>Why It Works!</a:t>
            </a:r>
            <a:endParaRPr lang="en-US" sz="2000" i="1" dirty="0">
              <a:solidFill>
                <a:srgbClr val="00B050"/>
              </a:solidFill>
              <a:latin typeface="+mj-lt"/>
              <a:cs typeface="Times New Roman" pitchFamily="18" charset="0"/>
            </a:endParaRPr>
          </a:p>
          <a:p>
            <a:pPr lvl="0">
              <a:buFont typeface="Wingdings" pitchFamily="2" charset="2"/>
              <a:buChar char="Ø"/>
            </a:pPr>
            <a:r>
              <a:rPr lang="en-US" sz="1400" dirty="0" smtClean="0">
                <a:latin typeface="+mj-lt"/>
                <a:cs typeface="Times New Roman" pitchFamily="18" charset="0"/>
              </a:rPr>
              <a:t>Gannett’s graphic designers create an attractive and targeted ad for your business</a:t>
            </a:r>
          </a:p>
          <a:p>
            <a:pPr lvl="0">
              <a:buFont typeface="Wingdings" pitchFamily="2" charset="2"/>
              <a:buChar char="Ø"/>
            </a:pPr>
            <a:r>
              <a:rPr lang="en-US" sz="1400" dirty="0" smtClean="0">
                <a:latin typeface="+mj-lt"/>
                <a:cs typeface="Times New Roman" pitchFamily="18" charset="0"/>
              </a:rPr>
              <a:t>Residents and homeowners are more likely to have expendable income</a:t>
            </a:r>
          </a:p>
          <a:p>
            <a:pPr>
              <a:buFont typeface="Wingdings" pitchFamily="2" charset="2"/>
              <a:buChar char="Ø"/>
            </a:pPr>
            <a:r>
              <a:rPr lang="en-US" sz="1400" dirty="0" smtClean="0">
                <a:cs typeface="Times New Roman" pitchFamily="18" charset="0"/>
              </a:rPr>
              <a:t>Response times via direct mail are rapid, making projecting the final results of a mailing quick and easy</a:t>
            </a:r>
          </a:p>
          <a:p>
            <a:pPr lvl="0">
              <a:buFont typeface="Wingdings" pitchFamily="2" charset="2"/>
              <a:buChar char="Ø"/>
            </a:pPr>
            <a:endParaRPr lang="en-US" sz="1400" dirty="0" smtClean="0">
              <a:latin typeface="+mj-lt"/>
              <a:cs typeface="Times New Roman" pitchFamily="18" charset="0"/>
            </a:endParaRPr>
          </a:p>
          <a:p>
            <a:pPr lvl="0">
              <a:buFont typeface="Wingdings" pitchFamily="2" charset="2"/>
              <a:buChar char="Ø"/>
            </a:pPr>
            <a:endParaRPr lang="en-US" sz="1400" dirty="0">
              <a:latin typeface="+mj-lt"/>
              <a:cs typeface="Times New Roman" pitchFamily="18" charset="0"/>
            </a:endParaRPr>
          </a:p>
        </p:txBody>
      </p:sp>
      <p:pic>
        <p:nvPicPr>
          <p:cNvPr id="1027" name="Picture 3"/>
          <p:cNvPicPr>
            <a:picLocks noChangeAspect="1" noChangeArrowheads="1"/>
          </p:cNvPicPr>
          <p:nvPr/>
        </p:nvPicPr>
        <p:blipFill>
          <a:blip r:embed="rId3" cstate="print"/>
          <a:srcRect/>
          <a:stretch>
            <a:fillRect/>
          </a:stretch>
        </p:blipFill>
        <p:spPr bwMode="auto">
          <a:xfrm rot="615277">
            <a:off x="4386993" y="1338068"/>
            <a:ext cx="3194040" cy="1632417"/>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rot="20782698">
            <a:off x="5814381" y="2103049"/>
            <a:ext cx="3179891" cy="1706461"/>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4"/>
          <p:cNvPicPr>
            <a:picLocks noChangeArrowheads="1"/>
          </p:cNvPicPr>
          <p:nvPr/>
        </p:nvPicPr>
        <p:blipFill>
          <a:blip r:embed="rId2" cstate="print"/>
          <a:srcRect/>
          <a:stretch>
            <a:fillRect/>
          </a:stretch>
        </p:blipFill>
        <p:spPr bwMode="auto">
          <a:xfrm>
            <a:off x="0" y="0"/>
            <a:ext cx="9144000" cy="6857999"/>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rot="521654">
            <a:off x="4580921" y="1774865"/>
            <a:ext cx="4365859" cy="2941259"/>
          </a:xfrm>
          <a:prstGeom prst="rect">
            <a:avLst/>
          </a:prstGeom>
          <a:ln>
            <a:noFill/>
          </a:ln>
          <a:effectLst>
            <a:softEdge rad="112500"/>
          </a:effectLst>
        </p:spPr>
      </p:pic>
      <p:sp>
        <p:nvSpPr>
          <p:cNvPr id="5" name="TextBox 4"/>
          <p:cNvSpPr txBox="1"/>
          <p:nvPr/>
        </p:nvSpPr>
        <p:spPr>
          <a:xfrm>
            <a:off x="2590800" y="1080492"/>
            <a:ext cx="6477000" cy="6093976"/>
          </a:xfrm>
          <a:prstGeom prst="rect">
            <a:avLst/>
          </a:prstGeom>
          <a:noFill/>
        </p:spPr>
        <p:txBody>
          <a:bodyPr wrap="square" rtlCol="0">
            <a:spAutoFit/>
          </a:bodyPr>
          <a:lstStyle/>
          <a:p>
            <a:r>
              <a:rPr lang="en-US" sz="2400" b="1" dirty="0" smtClean="0">
                <a:solidFill>
                  <a:srgbClr val="00B050"/>
                </a:solidFill>
                <a:latin typeface="+mj-lt"/>
                <a:cs typeface="Times New Roman" pitchFamily="18" charset="0"/>
              </a:rPr>
              <a:t>Custom Website </a:t>
            </a:r>
            <a:r>
              <a:rPr lang="en-US" sz="2400" b="1" dirty="0" smtClean="0">
                <a:solidFill>
                  <a:srgbClr val="00B050"/>
                </a:solidFill>
                <a:latin typeface="+mj-lt"/>
                <a:cs typeface="Times New Roman" pitchFamily="18" charset="0"/>
              </a:rPr>
              <a:t>Design</a:t>
            </a:r>
            <a:endParaRPr lang="en-US" sz="2400" b="1" dirty="0">
              <a:solidFill>
                <a:srgbClr val="00B050"/>
              </a:solidFill>
              <a:latin typeface="+mj-lt"/>
              <a:cs typeface="Times New Roman" pitchFamily="18" charset="0"/>
            </a:endParaRPr>
          </a:p>
          <a:p>
            <a:endParaRPr lang="en-US" sz="1200" b="1" dirty="0" smtClean="0">
              <a:latin typeface="+mj-lt"/>
              <a:cs typeface="Times New Roman" pitchFamily="18" charset="0"/>
            </a:endParaRPr>
          </a:p>
          <a:p>
            <a:endParaRPr lang="en-US" sz="2000" b="1" i="1" dirty="0" smtClean="0">
              <a:solidFill>
                <a:srgbClr val="00B050"/>
              </a:solidFill>
              <a:latin typeface="+mj-lt"/>
              <a:cs typeface="Times New Roman" pitchFamily="18" charset="0"/>
            </a:endParaRPr>
          </a:p>
          <a:p>
            <a:endParaRPr lang="en-US" sz="2000" b="1" i="1" dirty="0" smtClean="0">
              <a:solidFill>
                <a:srgbClr val="00B050"/>
              </a:solidFill>
              <a:latin typeface="+mj-lt"/>
              <a:cs typeface="Times New Roman" pitchFamily="18" charset="0"/>
            </a:endParaRPr>
          </a:p>
          <a:p>
            <a:endParaRPr lang="en-US" sz="2000" b="1" i="1" dirty="0" smtClean="0">
              <a:solidFill>
                <a:srgbClr val="00B050"/>
              </a:solidFill>
              <a:latin typeface="+mj-lt"/>
              <a:cs typeface="Times New Roman" pitchFamily="18" charset="0"/>
            </a:endParaRPr>
          </a:p>
          <a:p>
            <a:endParaRPr lang="en-US" sz="2000" b="1" i="1" dirty="0" smtClean="0">
              <a:solidFill>
                <a:srgbClr val="00B050"/>
              </a:solidFill>
              <a:latin typeface="+mj-lt"/>
              <a:cs typeface="Times New Roman" pitchFamily="18" charset="0"/>
            </a:endParaRPr>
          </a:p>
          <a:p>
            <a:endParaRPr lang="en-US" sz="2000" b="1" i="1" dirty="0" smtClean="0">
              <a:solidFill>
                <a:srgbClr val="00B050"/>
              </a:solidFill>
              <a:latin typeface="+mj-lt"/>
              <a:cs typeface="Times New Roman" pitchFamily="18" charset="0"/>
            </a:endParaRPr>
          </a:p>
          <a:p>
            <a:endParaRPr lang="en-US" sz="2000" b="1" i="1" dirty="0" smtClean="0">
              <a:solidFill>
                <a:srgbClr val="00B050"/>
              </a:solidFill>
              <a:latin typeface="+mj-lt"/>
              <a:cs typeface="Times New Roman" pitchFamily="18" charset="0"/>
            </a:endParaRPr>
          </a:p>
          <a:p>
            <a:endParaRPr lang="en-US" sz="2000" b="1" i="1" dirty="0" smtClean="0">
              <a:solidFill>
                <a:srgbClr val="00B050"/>
              </a:solidFill>
              <a:latin typeface="+mj-lt"/>
              <a:cs typeface="Times New Roman" pitchFamily="18" charset="0"/>
            </a:endParaRPr>
          </a:p>
          <a:p>
            <a:endParaRPr lang="en-US" sz="2000" b="1" i="1" dirty="0" smtClean="0">
              <a:solidFill>
                <a:srgbClr val="00B050"/>
              </a:solidFill>
              <a:latin typeface="+mj-lt"/>
              <a:cs typeface="Times New Roman" pitchFamily="18" charset="0"/>
            </a:endParaRPr>
          </a:p>
          <a:p>
            <a:r>
              <a:rPr lang="en-US" sz="2000" b="1" i="1" dirty="0" smtClean="0">
                <a:solidFill>
                  <a:srgbClr val="00B050"/>
                </a:solidFill>
                <a:latin typeface="+mj-lt"/>
                <a:cs typeface="Times New Roman" pitchFamily="18" charset="0"/>
              </a:rPr>
              <a:t>What </a:t>
            </a:r>
            <a:r>
              <a:rPr lang="en-US" sz="2000" b="1" i="1" dirty="0">
                <a:solidFill>
                  <a:srgbClr val="00B050"/>
                </a:solidFill>
                <a:latin typeface="+mj-lt"/>
                <a:cs typeface="Times New Roman" pitchFamily="18" charset="0"/>
              </a:rPr>
              <a:t>It Can Do </a:t>
            </a:r>
            <a:r>
              <a:rPr lang="en-US" sz="2000" b="1" i="1" dirty="0" smtClean="0">
                <a:solidFill>
                  <a:srgbClr val="00B050"/>
                </a:solidFill>
                <a:latin typeface="+mj-lt"/>
                <a:cs typeface="Times New Roman" pitchFamily="18" charset="0"/>
              </a:rPr>
              <a:t>For</a:t>
            </a:r>
          </a:p>
          <a:p>
            <a:r>
              <a:rPr lang="en-US" sz="2000" b="1" i="1" dirty="0" smtClean="0">
                <a:solidFill>
                  <a:srgbClr val="00B050"/>
                </a:solidFill>
                <a:latin typeface="+mj-lt"/>
                <a:cs typeface="Times New Roman" pitchFamily="18" charset="0"/>
              </a:rPr>
              <a:t>Your </a:t>
            </a:r>
            <a:r>
              <a:rPr lang="en-US" sz="2000" b="1" i="1" dirty="0">
                <a:solidFill>
                  <a:srgbClr val="00B050"/>
                </a:solidFill>
                <a:latin typeface="+mj-lt"/>
                <a:cs typeface="Times New Roman" pitchFamily="18" charset="0"/>
              </a:rPr>
              <a:t>Business</a:t>
            </a:r>
            <a:endParaRPr lang="en-US" sz="2000" i="1" dirty="0">
              <a:solidFill>
                <a:srgbClr val="00B050"/>
              </a:solidFill>
              <a:latin typeface="+mj-lt"/>
              <a:cs typeface="Times New Roman" pitchFamily="18" charset="0"/>
            </a:endParaRPr>
          </a:p>
          <a:p>
            <a:pPr>
              <a:buFont typeface="Wingdings" pitchFamily="2" charset="2"/>
              <a:buChar char="Ø"/>
            </a:pPr>
            <a:r>
              <a:rPr lang="en-US" sz="1400" dirty="0" smtClean="0">
                <a:cs typeface="Times New Roman" pitchFamily="18" charset="0"/>
              </a:rPr>
              <a:t>Present your clients with an effectively branded, efficient message that emphasizes turning visitors into paying clients or customers</a:t>
            </a:r>
          </a:p>
          <a:p>
            <a:pPr lvl="0">
              <a:buFont typeface="Wingdings" pitchFamily="2" charset="2"/>
              <a:buChar char="Ø"/>
            </a:pPr>
            <a:r>
              <a:rPr lang="en-US" sz="1400" dirty="0" smtClean="0">
                <a:cs typeface="Times New Roman" pitchFamily="18" charset="0"/>
              </a:rPr>
              <a:t>Create a website with a professional appearance, sensible navigation, and content optimized to target potential customers</a:t>
            </a:r>
          </a:p>
          <a:p>
            <a:pPr lvl="0">
              <a:buFont typeface="Wingdings" pitchFamily="2" charset="2"/>
              <a:buChar char="Ø"/>
            </a:pPr>
            <a:r>
              <a:rPr lang="en-US" sz="1400" dirty="0" smtClean="0">
                <a:cs typeface="Times New Roman" pitchFamily="18" charset="0"/>
              </a:rPr>
              <a:t>Anticipate and meet the needs of potential website visitors</a:t>
            </a:r>
          </a:p>
          <a:p>
            <a:pPr lvl="0">
              <a:buFont typeface="Wingdings" pitchFamily="2" charset="2"/>
              <a:buChar char="Ø"/>
            </a:pPr>
            <a:r>
              <a:rPr lang="en-US" sz="1400" dirty="0" smtClean="0">
                <a:cs typeface="Times New Roman" pitchFamily="18" charset="0"/>
              </a:rPr>
              <a:t>Provide an instant visual presentation of your business</a:t>
            </a:r>
          </a:p>
          <a:p>
            <a:pPr lvl="0">
              <a:buFont typeface="Wingdings" pitchFamily="2" charset="2"/>
              <a:buChar char="Ø"/>
            </a:pPr>
            <a:r>
              <a:rPr lang="en-US" sz="1400" dirty="0" smtClean="0">
                <a:cs typeface="Times New Roman" pitchFamily="18" charset="0"/>
              </a:rPr>
              <a:t>Reach your customers and provide information 24 hours a day, 365 days a year.</a:t>
            </a:r>
          </a:p>
          <a:p>
            <a:pPr lvl="0">
              <a:buFont typeface="Wingdings" pitchFamily="2" charset="2"/>
              <a:buChar char="Ø"/>
            </a:pPr>
            <a:r>
              <a:rPr lang="en-US" sz="1400" dirty="0" smtClean="0">
                <a:cs typeface="Times New Roman" pitchFamily="18" charset="0"/>
              </a:rPr>
              <a:t>Gain better insights into how consumers behave when viewing your products</a:t>
            </a:r>
          </a:p>
          <a:p>
            <a:pPr lvl="0">
              <a:buFont typeface="Wingdings" pitchFamily="2" charset="2"/>
              <a:buChar char="Ø"/>
            </a:pPr>
            <a:r>
              <a:rPr lang="en-US" sz="1400" dirty="0" smtClean="0">
                <a:cs typeface="Times New Roman" pitchFamily="18" charset="0"/>
              </a:rPr>
              <a:t>Upgradeable design allows your web presence to grow as your business expands</a:t>
            </a:r>
          </a:p>
          <a:p>
            <a:pPr lvl="0"/>
            <a:endParaRPr lang="en-US" sz="1400" dirty="0" smtClean="0">
              <a:latin typeface="+mj-lt"/>
              <a:cs typeface="Times New Roman" pitchFamily="18" charset="0"/>
            </a:endParaRPr>
          </a:p>
          <a:p>
            <a:pPr lvl="0">
              <a:buFont typeface="Wingdings" pitchFamily="2" charset="2"/>
              <a:buChar char="Ø"/>
            </a:pPr>
            <a:endParaRPr lang="en-US" sz="1400" dirty="0">
              <a:latin typeface="+mj-lt"/>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1739</TotalTime>
  <Words>959</Words>
  <Application>Microsoft Office PowerPoint</Application>
  <PresentationFormat>On-screen Show (4:3)</PresentationFormat>
  <Paragraphs>274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Phoenix Newspapers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Ryburn Ross</dc:creator>
  <cp:lastModifiedBy>Ryburn Ross</cp:lastModifiedBy>
  <cp:revision>190</cp:revision>
  <dcterms:created xsi:type="dcterms:W3CDTF">2011-03-23T18:57:04Z</dcterms:created>
  <dcterms:modified xsi:type="dcterms:W3CDTF">2011-05-16T18:26:58Z</dcterms:modified>
</cp:coreProperties>
</file>