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65"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97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6C2DA7-A19A-471E-AD2F-C5241CAE17E0}" type="datetimeFigureOut">
              <a:rPr lang="en-US" smtClean="0"/>
              <a:pPr/>
              <a:t>5/11/2011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7AF3A-73B0-46FC-BAEF-584E92892CD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6C2DA7-A19A-471E-AD2F-C5241CAE17E0}" type="datetimeFigureOut">
              <a:rPr lang="en-US" smtClean="0"/>
              <a:pPr/>
              <a:t>5/11/2011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7AF3A-73B0-46FC-BAEF-584E92892CD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6C2DA7-A19A-471E-AD2F-C5241CAE17E0}" type="datetimeFigureOut">
              <a:rPr lang="en-US" smtClean="0"/>
              <a:pPr/>
              <a:t>5/11/2011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7AF3A-73B0-46FC-BAEF-584E92892CD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6C2DA7-A19A-471E-AD2F-C5241CAE17E0}" type="datetimeFigureOut">
              <a:rPr lang="en-US" smtClean="0"/>
              <a:pPr/>
              <a:t>5/11/2011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7AF3A-73B0-46FC-BAEF-584E92892CD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6C2DA7-A19A-471E-AD2F-C5241CAE17E0}" type="datetimeFigureOut">
              <a:rPr lang="en-US" smtClean="0"/>
              <a:pPr/>
              <a:t>5/11/2011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7AF3A-73B0-46FC-BAEF-584E92892CD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6C2DA7-A19A-471E-AD2F-C5241CAE17E0}" type="datetimeFigureOut">
              <a:rPr lang="en-US" smtClean="0"/>
              <a:pPr/>
              <a:t>5/11/2011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7AF3A-73B0-46FC-BAEF-584E92892CD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6C2DA7-A19A-471E-AD2F-C5241CAE17E0}" type="datetimeFigureOut">
              <a:rPr lang="en-US" smtClean="0"/>
              <a:pPr/>
              <a:t>5/11/2011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67AF3A-73B0-46FC-BAEF-584E92892CD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6C2DA7-A19A-471E-AD2F-C5241CAE17E0}" type="datetimeFigureOut">
              <a:rPr lang="en-US" smtClean="0"/>
              <a:pPr/>
              <a:t>5/11/2011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67AF3A-73B0-46FC-BAEF-584E92892CD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6C2DA7-A19A-471E-AD2F-C5241CAE17E0}" type="datetimeFigureOut">
              <a:rPr lang="en-US" smtClean="0"/>
              <a:pPr/>
              <a:t>5/11/2011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67AF3A-73B0-46FC-BAEF-584E92892CD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6C2DA7-A19A-471E-AD2F-C5241CAE17E0}" type="datetimeFigureOut">
              <a:rPr lang="en-US" smtClean="0"/>
              <a:pPr/>
              <a:t>5/11/2011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7AF3A-73B0-46FC-BAEF-584E92892CD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6C2DA7-A19A-471E-AD2F-C5241CAE17E0}" type="datetimeFigureOut">
              <a:rPr lang="en-US" smtClean="0"/>
              <a:pPr/>
              <a:t>5/11/2011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7AF3A-73B0-46FC-BAEF-584E92892CD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6C2DA7-A19A-471E-AD2F-C5241CAE17E0}" type="datetimeFigureOut">
              <a:rPr lang="en-US" smtClean="0"/>
              <a:pPr/>
              <a:t>5/11/2011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7AF3A-73B0-46FC-BAEF-584E92892CD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rrowheads="1"/>
          </p:cNvPicPr>
          <p:nvPr/>
        </p:nvPicPr>
        <p:blipFill>
          <a:blip r:embed="rId2" cstate="print"/>
          <a:srcRect/>
          <a:stretch>
            <a:fillRect/>
          </a:stretch>
        </p:blipFill>
        <p:spPr bwMode="auto">
          <a:xfrm>
            <a:off x="-152400" y="1"/>
            <a:ext cx="9296400" cy="6858000"/>
          </a:xfrm>
          <a:prstGeom prst="rect">
            <a:avLst/>
          </a:prstGeom>
          <a:noFill/>
          <a:ln w="9525">
            <a:noFill/>
            <a:miter lim="800000"/>
            <a:headEnd/>
            <a:tailEnd/>
          </a:ln>
        </p:spPr>
      </p:pic>
      <p:sp>
        <p:nvSpPr>
          <p:cNvPr id="5" name="TextBox 4"/>
          <p:cNvSpPr txBox="1"/>
          <p:nvPr/>
        </p:nvSpPr>
        <p:spPr>
          <a:xfrm>
            <a:off x="152400" y="5638800"/>
            <a:ext cx="4724400" cy="1200329"/>
          </a:xfrm>
          <a:prstGeom prst="rect">
            <a:avLst/>
          </a:prstGeom>
          <a:noFill/>
        </p:spPr>
        <p:txBody>
          <a:bodyPr wrap="square" rtlCol="0">
            <a:spAutoFit/>
          </a:bodyPr>
          <a:lstStyle/>
          <a:p>
            <a:r>
              <a:rPr lang="en-US" b="1" dirty="0" smtClean="0"/>
              <a:t>[COMPANY NAME, CONTACT NAME]</a:t>
            </a:r>
            <a:endParaRPr lang="en-US" dirty="0" smtClean="0"/>
          </a:p>
          <a:p>
            <a:r>
              <a:rPr lang="en-US" b="1" dirty="0" smtClean="0">
                <a:solidFill>
                  <a:srgbClr val="00B050"/>
                </a:solidFill>
              </a:rPr>
              <a:t>Sales Rep Name, Today’s Date </a:t>
            </a:r>
            <a:br>
              <a:rPr lang="en-US" b="1" dirty="0" smtClean="0">
                <a:solidFill>
                  <a:srgbClr val="00B050"/>
                </a:solidFill>
              </a:rPr>
            </a:br>
            <a:r>
              <a:rPr lang="en-US" b="1" dirty="0" smtClean="0">
                <a:solidFill>
                  <a:srgbClr val="00B050"/>
                </a:solidFill>
              </a:rPr>
              <a:t>(602) 444-1700, Sales.RepName@gannett.com</a:t>
            </a:r>
            <a:endParaRPr lang="en-US" dirty="0" smtClean="0">
              <a:solidFill>
                <a:srgbClr val="00B050"/>
              </a:solidFill>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rrowheads="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sp>
        <p:nvSpPr>
          <p:cNvPr id="9" name="TextBox 8"/>
          <p:cNvSpPr txBox="1"/>
          <p:nvPr/>
        </p:nvSpPr>
        <p:spPr>
          <a:xfrm>
            <a:off x="2667000" y="838200"/>
            <a:ext cx="6477000" cy="5970865"/>
          </a:xfrm>
          <a:prstGeom prst="rect">
            <a:avLst/>
          </a:prstGeom>
          <a:noFill/>
        </p:spPr>
        <p:txBody>
          <a:bodyPr wrap="square" rtlCol="0">
            <a:spAutoFit/>
          </a:bodyPr>
          <a:lstStyle/>
          <a:p>
            <a:endParaRPr lang="en-US" sz="1000" dirty="0" smtClean="0">
              <a:latin typeface="Times New Roman" pitchFamily="18" charset="0"/>
              <a:cs typeface="Times New Roman" pitchFamily="18" charset="0"/>
            </a:endParaRPr>
          </a:p>
          <a:p>
            <a:r>
              <a:rPr lang="en-US" sz="1200" b="1" dirty="0" smtClean="0">
                <a:solidFill>
                  <a:srgbClr val="00B050"/>
                </a:solidFill>
              </a:rPr>
              <a:t>The Benefits of Online Marketing</a:t>
            </a:r>
          </a:p>
          <a:p>
            <a:r>
              <a:rPr lang="en-US" sz="1000" dirty="0" smtClean="0"/>
              <a:t>The importance of online marketing for modern businesses can’t be overstated. More people than ever are turning to online searches for the products and services they need, with  studies showing that up to 70% of potential customers search online for a solution without ever checking traditional sources such as the Yellowpages, and 90% of these users never make it past the first page. Search Engine Optimization, Google Maps Optimization, Social Media Marketing, Print Ads, and Pay-Per-Click (PPC) are the best methods to reach these potential customers and will prove invaluable to your business.</a:t>
            </a:r>
          </a:p>
          <a:p>
            <a:r>
              <a:rPr lang="en-US" sz="1000" b="1" dirty="0" smtClean="0"/>
              <a:t> </a:t>
            </a:r>
            <a:endParaRPr lang="en-US" sz="1000" dirty="0" smtClean="0"/>
          </a:p>
          <a:p>
            <a:r>
              <a:rPr lang="en-US" sz="1200" b="1" dirty="0" smtClean="0">
                <a:solidFill>
                  <a:srgbClr val="00B050"/>
                </a:solidFill>
              </a:rPr>
              <a:t>Online Marketing Goals</a:t>
            </a:r>
            <a:endParaRPr lang="en-US" sz="1200" dirty="0" smtClean="0">
              <a:solidFill>
                <a:srgbClr val="00B050"/>
              </a:solidFill>
            </a:endParaRPr>
          </a:p>
          <a:p>
            <a:pPr lvl="0"/>
            <a:r>
              <a:rPr lang="en-US" sz="1000" dirty="0" smtClean="0"/>
              <a:t>Increase number of conversions/sales</a:t>
            </a:r>
          </a:p>
          <a:p>
            <a:pPr lvl="0"/>
            <a:r>
              <a:rPr lang="en-US" sz="1000" dirty="0" smtClean="0"/>
              <a:t>Increase volume of visitors/clicks</a:t>
            </a:r>
          </a:p>
          <a:p>
            <a:pPr lvl="0"/>
            <a:r>
              <a:rPr lang="en-US" sz="1000" dirty="0" smtClean="0"/>
              <a:t>Decrease cost per acquisition (CPA)</a:t>
            </a:r>
          </a:p>
          <a:p>
            <a:pPr lvl="0"/>
            <a:r>
              <a:rPr lang="en-US" sz="1000" dirty="0" smtClean="0"/>
              <a:t>Attract relevant and targeted leads</a:t>
            </a:r>
          </a:p>
          <a:p>
            <a:pPr lvl="0"/>
            <a:r>
              <a:rPr lang="en-US" sz="1000" dirty="0" smtClean="0"/>
              <a:t>Increase your Brand Awareness and online presence</a:t>
            </a:r>
          </a:p>
          <a:p>
            <a:pPr lvl="0"/>
            <a:r>
              <a:rPr lang="en-US" sz="1000" dirty="0" smtClean="0"/>
              <a:t>Establish a local presence on Google Places</a:t>
            </a:r>
          </a:p>
          <a:p>
            <a:pPr lvl="0"/>
            <a:r>
              <a:rPr lang="en-US" sz="1000" dirty="0" smtClean="0"/>
              <a:t>Improve Social Media Management and Customer Interaction</a:t>
            </a:r>
          </a:p>
          <a:p>
            <a:r>
              <a:rPr lang="en-US" sz="1000" dirty="0" smtClean="0"/>
              <a:t> </a:t>
            </a:r>
          </a:p>
          <a:p>
            <a:r>
              <a:rPr lang="en-US" sz="1200" b="1" dirty="0" smtClean="0">
                <a:solidFill>
                  <a:srgbClr val="00B050"/>
                </a:solidFill>
              </a:rPr>
              <a:t>Google Map Optimization</a:t>
            </a:r>
            <a:endParaRPr lang="en-US" sz="1200" dirty="0" smtClean="0">
              <a:solidFill>
                <a:srgbClr val="00B050"/>
              </a:solidFill>
            </a:endParaRPr>
          </a:p>
          <a:p>
            <a:r>
              <a:rPr lang="en-US" sz="1000" dirty="0" smtClean="0"/>
              <a:t>We leverage our Gannett-owned websites (azcentral.com, usatoday.com, cars.com, careerbuilder.com, et al) and optimize your Google Profile Page- so you show up on the first page of Google’s Local Search Results. Unlike PPC, this area takes some time to develop and optimize. You should expect to see your firm’s listing to show up on the first page within a couple months. We will focus on keyword search term groups (example: Living Trusts, Wills, Estate Planning, etc.) with a 5 city focus (example: Phoenix, Scottsdale, Mesa, Gilbert, Chandler)</a:t>
            </a:r>
          </a:p>
          <a:p>
            <a:r>
              <a:rPr lang="en-US" sz="1000" b="1" dirty="0" smtClean="0"/>
              <a:t> </a:t>
            </a:r>
            <a:endParaRPr lang="en-US" sz="1000" dirty="0" smtClean="0"/>
          </a:p>
          <a:p>
            <a:r>
              <a:rPr lang="en-US" sz="1200" b="1" dirty="0" smtClean="0">
                <a:solidFill>
                  <a:srgbClr val="00B050"/>
                </a:solidFill>
              </a:rPr>
              <a:t>Search Engine Optimization and Pay-Per-Click  (SEO &amp; PPC)</a:t>
            </a:r>
            <a:endParaRPr lang="en-US" sz="1200" dirty="0" smtClean="0">
              <a:solidFill>
                <a:srgbClr val="00B050"/>
              </a:solidFill>
            </a:endParaRPr>
          </a:p>
          <a:p>
            <a:r>
              <a:rPr lang="en-US" sz="1000" dirty="0" smtClean="0"/>
              <a:t>With our integrated SEM (Search Engine Marketing) &amp; PPC platform, we will manage your sponsored/paid search keyword listings on Google, Yahoo, MSN, Facebook and Ask. </a:t>
            </a:r>
          </a:p>
          <a:p>
            <a:r>
              <a:rPr lang="en-US" sz="1000" dirty="0" smtClean="0"/>
              <a:t> </a:t>
            </a:r>
          </a:p>
          <a:p>
            <a:r>
              <a:rPr lang="en-US" sz="1200" b="1" dirty="0" smtClean="0">
                <a:solidFill>
                  <a:srgbClr val="00B050"/>
                </a:solidFill>
              </a:rPr>
              <a:t>Email Blasts</a:t>
            </a:r>
            <a:endParaRPr lang="en-US" sz="1200" dirty="0" smtClean="0">
              <a:solidFill>
                <a:srgbClr val="00B050"/>
              </a:solidFill>
            </a:endParaRPr>
          </a:p>
          <a:p>
            <a:r>
              <a:rPr lang="en-US" sz="1000" dirty="0" smtClean="0"/>
              <a:t>We deliver your message to interested potential clients who are seeking your services or product. We’ll recommend the best opt-in email lists for your best prospects, and guide you towards the best creative process.</a:t>
            </a:r>
          </a:p>
          <a:p>
            <a:r>
              <a:rPr lang="en-US" sz="1000" dirty="0" smtClean="0"/>
              <a:t> </a:t>
            </a:r>
          </a:p>
          <a:p>
            <a:r>
              <a:rPr lang="en-US" sz="1200" b="1" dirty="0" smtClean="0">
                <a:solidFill>
                  <a:srgbClr val="00B050"/>
                </a:solidFill>
              </a:rPr>
              <a:t>Print Media Delivery</a:t>
            </a:r>
            <a:endParaRPr lang="en-US" sz="1200" dirty="0" smtClean="0">
              <a:solidFill>
                <a:srgbClr val="00B050"/>
              </a:solidFill>
            </a:endParaRPr>
          </a:p>
          <a:p>
            <a:r>
              <a:rPr lang="en-US" sz="1000" dirty="0" smtClean="0"/>
              <a:t>The community sections of top newspapers, like The Arizona Republic, are among the most popular places people go for local news and to see ads from businesses like yours. We’ll get your ad in front of thousands of new customers in your area </a:t>
            </a:r>
            <a:endParaRPr lang="en-US" sz="1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rrowheads="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graphicFrame>
        <p:nvGraphicFramePr>
          <p:cNvPr id="6" name="Table 5"/>
          <p:cNvGraphicFramePr>
            <a:graphicFrameLocks noGrp="1"/>
          </p:cNvGraphicFramePr>
          <p:nvPr/>
        </p:nvGraphicFramePr>
        <p:xfrm>
          <a:off x="3757549" y="1262908"/>
          <a:ext cx="2795651" cy="3613892"/>
        </p:xfrm>
        <a:graphic>
          <a:graphicData uri="http://schemas.openxmlformats.org/drawingml/2006/table">
            <a:tbl>
              <a:tblPr/>
              <a:tblGrid>
                <a:gridCol w="2007011"/>
                <a:gridCol w="788640"/>
              </a:tblGrid>
              <a:tr h="489043">
                <a:tc>
                  <a:txBody>
                    <a:bodyPr/>
                    <a:lstStyle/>
                    <a:p>
                      <a:pPr marL="0" marR="0">
                        <a:lnSpc>
                          <a:spcPct val="115000"/>
                        </a:lnSpc>
                        <a:spcBef>
                          <a:spcPts val="0"/>
                        </a:spcBef>
                        <a:spcAft>
                          <a:spcPts val="0"/>
                        </a:spcAft>
                      </a:pPr>
                      <a:r>
                        <a:rPr lang="en-US" sz="1200" b="1" dirty="0">
                          <a:solidFill>
                            <a:srgbClr val="00B050"/>
                          </a:solidFill>
                          <a:latin typeface="Century Gothic"/>
                          <a:ea typeface="Calibri"/>
                        </a:rPr>
                        <a:t>Marketing Campaign:</a:t>
                      </a:r>
                      <a:endParaRPr lang="en-US" sz="1200" dirty="0">
                        <a:solidFill>
                          <a:srgbClr val="00B050"/>
                        </a:solidFill>
                        <a:latin typeface="Times New Roman"/>
                        <a:ea typeface="Calibri"/>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200" dirty="0">
                        <a:latin typeface="Times New Roman"/>
                        <a:ea typeface="Calibri"/>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195617">
                <a:tc>
                  <a:txBody>
                    <a:bodyPr/>
                    <a:lstStyle/>
                    <a:p>
                      <a:pPr marL="0" marR="0">
                        <a:lnSpc>
                          <a:spcPct val="115000"/>
                        </a:lnSpc>
                        <a:spcBef>
                          <a:spcPts val="0"/>
                        </a:spcBef>
                        <a:spcAft>
                          <a:spcPts val="1000"/>
                        </a:spcAft>
                      </a:pPr>
                      <a:endParaRPr lang="en-US" sz="1200" dirty="0">
                        <a:latin typeface="Times New Roman"/>
                        <a:ea typeface="Calibri"/>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200" dirty="0">
                        <a:latin typeface="Times New Roman"/>
                        <a:ea typeface="Calibri"/>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289173">
                <a:tc>
                  <a:txBody>
                    <a:bodyPr/>
                    <a:lstStyle/>
                    <a:p>
                      <a:pPr marL="0" marR="0">
                        <a:lnSpc>
                          <a:spcPct val="115000"/>
                        </a:lnSpc>
                        <a:spcBef>
                          <a:spcPts val="0"/>
                        </a:spcBef>
                        <a:spcAft>
                          <a:spcPts val="0"/>
                        </a:spcAft>
                      </a:pPr>
                      <a:r>
                        <a:rPr lang="en-US" sz="1000" b="1" dirty="0" smtClean="0">
                          <a:latin typeface="Century Gothic"/>
                          <a:ea typeface="Calibri"/>
                        </a:rPr>
                        <a:t>Product 1</a:t>
                      </a:r>
                      <a:endParaRPr lang="en-US" sz="1200" dirty="0">
                        <a:latin typeface="Times New Roman"/>
                        <a:ea typeface="Calibri"/>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200" dirty="0" smtClean="0">
                          <a:latin typeface="Times New Roman"/>
                          <a:ea typeface="Calibri"/>
                        </a:rPr>
                        <a:t>$Price 1</a:t>
                      </a:r>
                      <a:endParaRPr lang="en-US" sz="1200" dirty="0">
                        <a:latin typeface="Times New Roman"/>
                        <a:ea typeface="Calibri"/>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289173">
                <a:tc>
                  <a:txBody>
                    <a:bodyPr/>
                    <a:lstStyle/>
                    <a:p>
                      <a:pPr marL="0" marR="0">
                        <a:lnSpc>
                          <a:spcPct val="115000"/>
                        </a:lnSpc>
                        <a:spcBef>
                          <a:spcPts val="0"/>
                        </a:spcBef>
                        <a:spcAft>
                          <a:spcPts val="0"/>
                        </a:spcAft>
                      </a:pPr>
                      <a:r>
                        <a:rPr lang="en-US" sz="1000" b="1" dirty="0" smtClean="0">
                          <a:latin typeface="Century Gothic"/>
                          <a:ea typeface="Calibri"/>
                        </a:rPr>
                        <a:t>Product 2</a:t>
                      </a:r>
                      <a:endParaRPr lang="en-US" sz="1200" dirty="0">
                        <a:latin typeface="Times New Roman"/>
                        <a:ea typeface="Calibri"/>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200" dirty="0" smtClean="0">
                          <a:latin typeface="Times New Roman"/>
                          <a:ea typeface="Calibri"/>
                        </a:rPr>
                        <a:t>$Price 2</a:t>
                      </a:r>
                      <a:endParaRPr lang="en-US" sz="1200" dirty="0">
                        <a:latin typeface="Times New Roman"/>
                        <a:ea typeface="Calibri"/>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347008">
                <a:tc>
                  <a:txBody>
                    <a:bodyPr/>
                    <a:lstStyle/>
                    <a:p>
                      <a:pPr marL="0" marR="0">
                        <a:lnSpc>
                          <a:spcPct val="115000"/>
                        </a:lnSpc>
                        <a:spcBef>
                          <a:spcPts val="0"/>
                        </a:spcBef>
                        <a:spcAft>
                          <a:spcPts val="0"/>
                        </a:spcAft>
                      </a:pPr>
                      <a:r>
                        <a:rPr lang="en-US" sz="1200" b="1" dirty="0" smtClean="0">
                          <a:latin typeface="Times New Roman"/>
                          <a:ea typeface="Calibri"/>
                        </a:rPr>
                        <a:t>Product 3</a:t>
                      </a:r>
                      <a:endParaRPr lang="en-US" sz="1200" b="1" dirty="0">
                        <a:latin typeface="Times New Roman"/>
                        <a:ea typeface="Calibri"/>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200" dirty="0" smtClean="0">
                          <a:latin typeface="Times New Roman"/>
                          <a:ea typeface="Calibri"/>
                        </a:rPr>
                        <a:t>$Price 3</a:t>
                      </a:r>
                      <a:endParaRPr lang="en-US" sz="1200" dirty="0">
                        <a:latin typeface="Times New Roman"/>
                        <a:ea typeface="Calibri"/>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289173">
                <a:tc>
                  <a:txBody>
                    <a:bodyPr/>
                    <a:lstStyle/>
                    <a:p>
                      <a:pPr marL="0" marR="0">
                        <a:lnSpc>
                          <a:spcPct val="115000"/>
                        </a:lnSpc>
                        <a:spcBef>
                          <a:spcPts val="0"/>
                        </a:spcBef>
                        <a:spcAft>
                          <a:spcPts val="0"/>
                        </a:spcAft>
                      </a:pPr>
                      <a:endParaRPr lang="en-US" sz="1200" dirty="0">
                        <a:latin typeface="Times New Roman"/>
                        <a:ea typeface="Calibri"/>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200" dirty="0">
                        <a:latin typeface="Times New Roman"/>
                        <a:ea typeface="Calibri"/>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289173">
                <a:tc>
                  <a:txBody>
                    <a:bodyPr/>
                    <a:lstStyle/>
                    <a:p>
                      <a:pPr marL="0" marR="0">
                        <a:lnSpc>
                          <a:spcPct val="115000"/>
                        </a:lnSpc>
                        <a:spcBef>
                          <a:spcPts val="0"/>
                        </a:spcBef>
                        <a:spcAft>
                          <a:spcPts val="0"/>
                        </a:spcAft>
                      </a:pPr>
                      <a:endParaRPr lang="en-US" sz="1200" dirty="0">
                        <a:latin typeface="Times New Roman"/>
                        <a:ea typeface="Calibri"/>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200" dirty="0">
                        <a:latin typeface="Times New Roman"/>
                        <a:ea typeface="Calibri"/>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289173">
                <a:tc>
                  <a:txBody>
                    <a:bodyPr/>
                    <a:lstStyle/>
                    <a:p>
                      <a:pPr marL="0" marR="0">
                        <a:lnSpc>
                          <a:spcPct val="115000"/>
                        </a:lnSpc>
                        <a:spcBef>
                          <a:spcPts val="0"/>
                        </a:spcBef>
                        <a:spcAft>
                          <a:spcPts val="0"/>
                        </a:spcAft>
                      </a:pPr>
                      <a:endParaRPr lang="en-US" sz="1200" dirty="0">
                        <a:latin typeface="Times New Roman"/>
                        <a:ea typeface="Calibri"/>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200" dirty="0">
                        <a:latin typeface="Times New Roman"/>
                        <a:ea typeface="Calibri"/>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195617">
                <a:tc>
                  <a:txBody>
                    <a:bodyPr/>
                    <a:lstStyle/>
                    <a:p>
                      <a:pPr marL="0" marR="0">
                        <a:lnSpc>
                          <a:spcPct val="115000"/>
                        </a:lnSpc>
                        <a:spcBef>
                          <a:spcPts val="0"/>
                        </a:spcBef>
                        <a:spcAft>
                          <a:spcPts val="0"/>
                        </a:spcAft>
                      </a:pPr>
                      <a:endParaRPr lang="en-US" sz="1200" dirty="0">
                        <a:latin typeface="Times New Roman"/>
                        <a:ea typeface="Calibri"/>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200" dirty="0">
                        <a:latin typeface="Times New Roman"/>
                        <a:ea typeface="Calibri"/>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195617">
                <a:tc>
                  <a:txBody>
                    <a:bodyPr/>
                    <a:lstStyle/>
                    <a:p>
                      <a:pPr marL="0" marR="0">
                        <a:lnSpc>
                          <a:spcPct val="115000"/>
                        </a:lnSpc>
                        <a:spcBef>
                          <a:spcPts val="0"/>
                        </a:spcBef>
                        <a:spcAft>
                          <a:spcPts val="0"/>
                        </a:spcAft>
                      </a:pPr>
                      <a:r>
                        <a:rPr lang="en-US" sz="1200" b="1" dirty="0" smtClean="0">
                          <a:latin typeface="Times New Roman"/>
                          <a:ea typeface="Calibri"/>
                        </a:rPr>
                        <a:t>Subtotal</a:t>
                      </a:r>
                      <a:endParaRPr lang="en-US" sz="1200" b="1" dirty="0">
                        <a:latin typeface="Times New Roman"/>
                        <a:ea typeface="Calibri"/>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200" dirty="0">
                        <a:latin typeface="Times New Roman"/>
                        <a:ea typeface="Calibri"/>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326029">
                <a:tc>
                  <a:txBody>
                    <a:bodyPr/>
                    <a:lstStyle/>
                    <a:p>
                      <a:pPr marL="0" marR="0">
                        <a:lnSpc>
                          <a:spcPct val="115000"/>
                        </a:lnSpc>
                        <a:spcBef>
                          <a:spcPts val="0"/>
                        </a:spcBef>
                        <a:spcAft>
                          <a:spcPts val="0"/>
                        </a:spcAft>
                      </a:pPr>
                      <a:r>
                        <a:rPr lang="en-US" sz="1000" b="1" dirty="0">
                          <a:latin typeface="Century Gothic"/>
                          <a:ea typeface="Calibri"/>
                        </a:rPr>
                        <a:t>Package </a:t>
                      </a:r>
                      <a:r>
                        <a:rPr lang="en-US" sz="1000" b="1" dirty="0" smtClean="0">
                          <a:latin typeface="Century Gothic"/>
                          <a:ea typeface="Calibri"/>
                        </a:rPr>
                        <a:t>Discount</a:t>
                      </a:r>
                    </a:p>
                    <a:p>
                      <a:pPr marL="0" marR="0">
                        <a:lnSpc>
                          <a:spcPct val="115000"/>
                        </a:lnSpc>
                        <a:spcBef>
                          <a:spcPts val="0"/>
                        </a:spcBef>
                        <a:spcAft>
                          <a:spcPts val="0"/>
                        </a:spcAft>
                      </a:pPr>
                      <a:r>
                        <a:rPr lang="en-US" sz="1000" b="1" dirty="0" smtClean="0">
                          <a:latin typeface="Century Gothic"/>
                          <a:ea typeface="Calibri"/>
                        </a:rPr>
                        <a:t>(You Save)</a:t>
                      </a:r>
                      <a:endParaRPr lang="en-US" sz="1200" b="1" dirty="0">
                        <a:latin typeface="Times New Roman"/>
                        <a:ea typeface="Calibri"/>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200" dirty="0">
                        <a:latin typeface="Times New Roman"/>
                        <a:ea typeface="Calibri"/>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326029">
                <a:tc>
                  <a:txBody>
                    <a:bodyPr/>
                    <a:lstStyle/>
                    <a:p>
                      <a:pPr marL="0" marR="0">
                        <a:lnSpc>
                          <a:spcPct val="115000"/>
                        </a:lnSpc>
                        <a:spcBef>
                          <a:spcPts val="0"/>
                        </a:spcBef>
                        <a:spcAft>
                          <a:spcPts val="0"/>
                        </a:spcAft>
                      </a:pPr>
                      <a:endParaRPr lang="en-US" sz="1000" b="1" dirty="0" smtClean="0">
                        <a:latin typeface="Century Gothic"/>
                        <a:ea typeface="Calibri"/>
                      </a:endParaRPr>
                    </a:p>
                    <a:p>
                      <a:pPr marL="0" marR="0">
                        <a:lnSpc>
                          <a:spcPct val="115000"/>
                        </a:lnSpc>
                        <a:spcBef>
                          <a:spcPts val="0"/>
                        </a:spcBef>
                        <a:spcAft>
                          <a:spcPts val="0"/>
                        </a:spcAft>
                      </a:pPr>
                      <a:r>
                        <a:rPr lang="en-US" sz="1000" b="1" dirty="0" smtClean="0">
                          <a:latin typeface="Century Gothic"/>
                          <a:ea typeface="Calibri"/>
                        </a:rPr>
                        <a:t>Monthly </a:t>
                      </a:r>
                      <a:r>
                        <a:rPr lang="en-US" sz="1000" b="1" dirty="0">
                          <a:latin typeface="Century Gothic"/>
                          <a:ea typeface="Calibri"/>
                        </a:rPr>
                        <a:t>Total</a:t>
                      </a:r>
                      <a:endParaRPr lang="en-US" sz="1200" b="1" dirty="0">
                        <a:latin typeface="Times New Roman"/>
                        <a:ea typeface="Calibri"/>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200" dirty="0">
                        <a:latin typeface="Times New Roman"/>
                        <a:ea typeface="Calibri"/>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bl>
          </a:graphicData>
        </a:graphic>
      </p:graphicFrame>
      <p:pic>
        <p:nvPicPr>
          <p:cNvPr id="5" name="Picture 4" descr="gannettlocallogo.bmp"/>
          <p:cNvPicPr/>
          <p:nvPr/>
        </p:nvPicPr>
        <p:blipFill>
          <a:blip r:embed="rId3" cstate="print"/>
          <a:stretch>
            <a:fillRect/>
          </a:stretch>
        </p:blipFill>
        <p:spPr>
          <a:xfrm>
            <a:off x="6903395" y="5943600"/>
            <a:ext cx="2240605" cy="914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1460</TotalTime>
  <Words>151</Words>
  <Application>Microsoft Office PowerPoint</Application>
  <PresentationFormat>On-screen Show (4:3)</PresentationFormat>
  <Paragraphs>38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Slide 2</vt:lpstr>
      <vt:lpstr>Slide 3</vt:lpstr>
    </vt:vector>
  </TitlesOfParts>
  <Company>Phoenix Newspapers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Ryburn Ross</dc:creator>
  <cp:lastModifiedBy>Ryburn Ross</cp:lastModifiedBy>
  <cp:revision>156</cp:revision>
  <dcterms:created xsi:type="dcterms:W3CDTF">2011-03-23T18:57:04Z</dcterms:created>
  <dcterms:modified xsi:type="dcterms:W3CDTF">2011-05-11T15:51:19Z</dcterms:modified>
</cp:coreProperties>
</file>