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FAF2-5BDA-4B1B-85C5-26EFED1F5E7C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1CD-6BA2-44C9-AF96-C515D72E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FAF2-5BDA-4B1B-85C5-26EFED1F5E7C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1CD-6BA2-44C9-AF96-C515D72E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FAF2-5BDA-4B1B-85C5-26EFED1F5E7C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1CD-6BA2-44C9-AF96-C515D72E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FAF2-5BDA-4B1B-85C5-26EFED1F5E7C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1CD-6BA2-44C9-AF96-C515D72E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FAF2-5BDA-4B1B-85C5-26EFED1F5E7C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1CD-6BA2-44C9-AF96-C515D72E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FAF2-5BDA-4B1B-85C5-26EFED1F5E7C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1CD-6BA2-44C9-AF96-C515D72E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FAF2-5BDA-4B1B-85C5-26EFED1F5E7C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1CD-6BA2-44C9-AF96-C515D72E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FAF2-5BDA-4B1B-85C5-26EFED1F5E7C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1CD-6BA2-44C9-AF96-C515D72E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FAF2-5BDA-4B1B-85C5-26EFED1F5E7C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1CD-6BA2-44C9-AF96-C515D72E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FAF2-5BDA-4B1B-85C5-26EFED1F5E7C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1CD-6BA2-44C9-AF96-C515D72E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FAF2-5BDA-4B1B-85C5-26EFED1F5E7C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11CD-6BA2-44C9-AF96-C515D72EF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8FAF2-5BDA-4B1B-85C5-26EFED1F5E7C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11CD-6BA2-44C9-AF96-C515D72EFF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1"/>
            <a:ext cx="9296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56388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[GannettLocal, Under $750 Proposal Preparation]</a:t>
            </a:r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Rybur</a:t>
            </a:r>
            <a:r>
              <a:rPr lang="en-US" b="1" dirty="0" smtClean="0">
                <a:solidFill>
                  <a:srgbClr val="00B050"/>
                </a:solidFill>
              </a:rPr>
              <a:t>n Ross</a:t>
            </a:r>
            <a:r>
              <a:rPr lang="en-US" b="1" dirty="0" smtClean="0">
                <a:solidFill>
                  <a:srgbClr val="00B050"/>
                </a:solidFill>
              </a:rPr>
              <a:t>, 5/11/2011 </a:t>
            </a:r>
            <a:r>
              <a:rPr lang="en-US" b="1" dirty="0" smtClean="0">
                <a:solidFill>
                  <a:srgbClr val="00B050"/>
                </a:solidFill>
              </a:rPr>
              <a:t/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(602) </a:t>
            </a:r>
            <a:r>
              <a:rPr lang="en-US" b="1" dirty="0" smtClean="0">
                <a:solidFill>
                  <a:srgbClr val="00B050"/>
                </a:solidFill>
              </a:rPr>
              <a:t>444-1753, Ryburn.Ross@gannett.com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i="1" dirty="0" smtClean="0"/>
              <a:t>Step 2: Personalize Slides</a:t>
            </a:r>
            <a:endParaRPr lang="en-US" sz="2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Enter correct client &amp; salesperson info on the cover slide</a:t>
            </a:r>
          </a:p>
          <a:p>
            <a:r>
              <a:rPr lang="en-US" sz="1800" dirty="0" smtClean="0"/>
              <a:t>Modify “Benefits/Goals” Slide (P2)- generally just remove talking points but you may want to add in content as well if you believe it will improve your pitch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or more effectively resolve your customer’s pains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61428"/>
            <a:ext cx="6501392" cy="489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lowchart: Process 4"/>
          <p:cNvSpPr/>
          <p:nvPr/>
        </p:nvSpPr>
        <p:spPr>
          <a:xfrm>
            <a:off x="3200400" y="6227064"/>
            <a:ext cx="3581400" cy="45719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800" b="1" i="1" dirty="0" smtClean="0"/>
              <a:t>Step 3: Complete pricing to finish proposal</a:t>
            </a:r>
            <a:endParaRPr lang="en-US" sz="2800" b="1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914650"/>
            <a:ext cx="3981450" cy="348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 r="2096"/>
          <a:stretch>
            <a:fillRect/>
          </a:stretch>
        </p:blipFill>
        <p:spPr bwMode="auto">
          <a:xfrm>
            <a:off x="4956851" y="2895600"/>
            <a:ext cx="4110949" cy="34838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4114800" y="4343400"/>
            <a:ext cx="7620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83820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Enter the quote pricing on the final slide of the proposal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You will need to calculate the “monthly total”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Take care to educate the customer on one-time upfront costs, if applicable (My local listing, in this example)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ight Arrow 13"/>
          <p:cNvSpPr/>
          <p:nvPr/>
        </p:nvSpPr>
        <p:spPr>
          <a:xfrm rot="14683691">
            <a:off x="4424717" y="371298"/>
            <a:ext cx="257772" cy="17467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161925"/>
            <a:ext cx="8782050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 rot="14683691">
            <a:off x="2443516" y="2428697"/>
            <a:ext cx="257772" cy="17467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4683691">
            <a:off x="1071916" y="3495497"/>
            <a:ext cx="257772" cy="17467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4683691">
            <a:off x="1071917" y="3952698"/>
            <a:ext cx="257772" cy="17467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7696200" cy="552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7263" y="4018900"/>
            <a:ext cx="4376737" cy="283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" y="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Client Proposal (Simple)</a:t>
            </a:r>
            <a:endParaRPr lang="en-US" sz="2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4360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Simple Process: Simply Delete out the Products you aren’t pitching or add in ones you are.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Text Only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Client Proposal (Detailed)</a:t>
            </a:r>
            <a:endParaRPr lang="en-US" sz="2800" b="1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80977"/>
            <a:ext cx="7364702" cy="414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4724400"/>
            <a:ext cx="83058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Provides one slide for each product offering from Gannett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Simply go through and delete product slides that you will not be pitching the client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Slides incorporated in Proposal Template:</a:t>
            </a:r>
          </a:p>
          <a:p>
            <a:endParaRPr lang="en-US" sz="800" dirty="0" smtClean="0"/>
          </a:p>
          <a:p>
            <a:pPr lvl="1"/>
            <a:r>
              <a:rPr lang="en-US" dirty="0" smtClean="0"/>
              <a:t>Benefits and Goals	Maps Optimization		Pay Per Click</a:t>
            </a:r>
          </a:p>
          <a:p>
            <a:pPr lvl="1"/>
            <a:r>
              <a:rPr lang="en-US" dirty="0" smtClean="0"/>
              <a:t>Email Blasts		Newspaper/Print Media	Search Engine Optimization</a:t>
            </a:r>
          </a:p>
          <a:p>
            <a:pPr lvl="1"/>
            <a:r>
              <a:rPr lang="en-US" dirty="0" smtClean="0"/>
              <a:t>My Local Listing	AZCentral Banner Ads	Pricing/Quote</a:t>
            </a:r>
          </a:p>
          <a:p>
            <a:pPr lvl="1"/>
            <a:r>
              <a:rPr lang="en-US" dirty="0" smtClean="0"/>
              <a:t>Social Marketing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625920"/>
            <a:ext cx="3276600" cy="492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" y="304800"/>
            <a:ext cx="5562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i="1" dirty="0" smtClean="0"/>
              <a:t>Let’s Work an Example: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Phil the Painter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Has an existing website</a:t>
            </a:r>
          </a:p>
          <a:p>
            <a:r>
              <a:rPr lang="en-US" dirty="0"/>
              <a:t>	</a:t>
            </a:r>
            <a:r>
              <a:rPr lang="en-US" dirty="0" smtClean="0"/>
              <a:t>attractive, good conversion system, not 	ranking for keywords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local presence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Has been managing his own PPC campaign with </a:t>
            </a:r>
          </a:p>
          <a:p>
            <a:r>
              <a:rPr lang="en-US" dirty="0"/>
              <a:t> </a:t>
            </a:r>
            <a:r>
              <a:rPr lang="en-US" dirty="0" smtClean="0"/>
              <a:t> disappointing results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Primary Business comes from two sources:</a:t>
            </a:r>
          </a:p>
          <a:p>
            <a:r>
              <a:rPr lang="en-US" dirty="0"/>
              <a:t>	</a:t>
            </a:r>
            <a:r>
              <a:rPr lang="en-US" dirty="0" smtClean="0"/>
              <a:t>External painting for independent homeowners</a:t>
            </a:r>
          </a:p>
          <a:p>
            <a:r>
              <a:rPr lang="en-US" dirty="0"/>
              <a:t>	</a:t>
            </a:r>
            <a:r>
              <a:rPr lang="en-US" dirty="0" smtClean="0"/>
              <a:t>Internal painting for construction companies</a:t>
            </a:r>
          </a:p>
          <a:p>
            <a:endParaRPr lang="en-US" dirty="0"/>
          </a:p>
          <a:p>
            <a:r>
              <a:rPr lang="en-US" dirty="0" smtClean="0"/>
              <a:t>After talking with the Client, you find out his budget is </a:t>
            </a:r>
            <a:r>
              <a:rPr lang="en-US" dirty="0" smtClean="0">
                <a:solidFill>
                  <a:srgbClr val="FF0000"/>
                </a:solidFill>
              </a:rPr>
              <a:t>$700/mo</a:t>
            </a:r>
            <a:r>
              <a:rPr lang="en-US" dirty="0" smtClean="0"/>
              <a:t>, and his primary concerns are </a:t>
            </a:r>
            <a:r>
              <a:rPr lang="en-US" dirty="0" smtClean="0">
                <a:solidFill>
                  <a:srgbClr val="FF0000"/>
                </a:solidFill>
              </a:rPr>
              <a:t>ranking better for homeowners to find his business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acquiring more contracts with construction contractors (B2B).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rrowheads="1"/>
          </p:cNvPicPr>
          <p:nvPr/>
        </p:nvPicPr>
        <p:blipFill>
          <a:blip r:embed="rId2" cstate="print">
            <a:lum bright="28000" contrast="-28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rot="19284905">
            <a:off x="2375788" y="2717344"/>
            <a:ext cx="4002636" cy="1200329"/>
          </a:xfrm>
          <a:prstGeom prst="rect">
            <a:avLst/>
          </a:prstGeom>
          <a:solidFill>
            <a:srgbClr val="0070C0">
              <a:alpha val="49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What Should We </a:t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Pitch to this Client?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967139">
            <a:off x="7364308" y="1468303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PPC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8350375">
            <a:off x="7620000" y="3657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SEO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0" y="4876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Maps+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133562">
            <a:off x="1600200" y="10668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My Local Listing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89631">
            <a:off x="518462" y="247057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Email Blasts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700141">
            <a:off x="3606678" y="5037758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Newspaper and Print Media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519149">
            <a:off x="152400" y="48006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AZCentral Banner Ads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0996380">
            <a:off x="3733800" y="457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Social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0820314">
            <a:off x="5795746" y="100735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Direct Mail</a:t>
            </a:r>
            <a:endParaRPr lang="en-US" sz="2400" b="1" dirty="0">
              <a:solidFill>
                <a:srgbClr val="002060"/>
              </a:solidFill>
            </a:endParaRPr>
          </a:p>
        </p:txBody>
      </p:sp>
      <p:cxnSp>
        <p:nvCxnSpPr>
          <p:cNvPr id="16" name="Straight Arrow Connector 15"/>
          <p:cNvCxnSpPr>
            <a:stCxn id="8" idx="2"/>
            <a:endCxn id="4" idx="0"/>
          </p:cNvCxnSpPr>
          <p:nvPr/>
        </p:nvCxnSpPr>
        <p:spPr>
          <a:xfrm rot="16200000" flipH="1">
            <a:off x="2736454" y="1582023"/>
            <a:ext cx="987805" cy="154488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</p:cNvCxnSpPr>
          <p:nvPr/>
        </p:nvCxnSpPr>
        <p:spPr>
          <a:xfrm>
            <a:off x="1450433" y="3119822"/>
            <a:ext cx="1978567" cy="23297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4" idx="1"/>
          </p:cNvCxnSpPr>
          <p:nvPr/>
        </p:nvCxnSpPr>
        <p:spPr>
          <a:xfrm rot="5400000" flipH="1" flipV="1">
            <a:off x="1929282" y="3957089"/>
            <a:ext cx="274834" cy="149201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0"/>
          </p:cNvCxnSpPr>
          <p:nvPr/>
        </p:nvCxnSpPr>
        <p:spPr>
          <a:xfrm rot="16200000" flipV="1">
            <a:off x="4021278" y="4436922"/>
            <a:ext cx="908610" cy="41676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2"/>
          </p:cNvCxnSpPr>
          <p:nvPr/>
        </p:nvCxnSpPr>
        <p:spPr>
          <a:xfrm rot="10800000">
            <a:off x="4751414" y="3786648"/>
            <a:ext cx="2335187" cy="109015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0"/>
          </p:cNvCxnSpPr>
          <p:nvPr/>
        </p:nvCxnSpPr>
        <p:spPr>
          <a:xfrm rot="10800000">
            <a:off x="5486401" y="3200400"/>
            <a:ext cx="2327473" cy="55287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6096000" y="1752598"/>
            <a:ext cx="1295400" cy="53340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5372100" y="1257300"/>
            <a:ext cx="914400" cy="2286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</p:cNvCxnSpPr>
          <p:nvPr/>
        </p:nvCxnSpPr>
        <p:spPr>
          <a:xfrm rot="16200000" flipH="1">
            <a:off x="4040169" y="1296969"/>
            <a:ext cx="1218284" cy="454977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One Possible Package Offering: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90600"/>
            <a:ext cx="7086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Search Engine Optimization</a:t>
            </a:r>
          </a:p>
          <a:p>
            <a:r>
              <a:rPr lang="en-US" dirty="0"/>
              <a:t>	</a:t>
            </a:r>
            <a:r>
              <a:rPr lang="en-US" dirty="0" smtClean="0"/>
              <a:t>$445/mo for 5 pages, 5 keywords per page, optimize for 	homeowners searching for painting contractors</a:t>
            </a:r>
          </a:p>
          <a:p>
            <a:endParaRPr lang="en-US" dirty="0" smtClean="0"/>
          </a:p>
          <a:p>
            <a:r>
              <a:rPr lang="en-US" dirty="0" smtClean="0"/>
              <a:t>-Meets the client’s need to rank higher, solving one of his pains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Pay-Per-Click Advertising</a:t>
            </a:r>
          </a:p>
          <a:p>
            <a:r>
              <a:rPr lang="en-US" dirty="0"/>
              <a:t>	</a:t>
            </a:r>
            <a:r>
              <a:rPr lang="en-US" dirty="0" smtClean="0"/>
              <a:t>$250/mo Ad-spend budget to be used on LinkedIn to market his 	B2B services to home construction contractors</a:t>
            </a:r>
          </a:p>
          <a:p>
            <a:endParaRPr lang="en-US" dirty="0"/>
          </a:p>
          <a:p>
            <a:r>
              <a:rPr lang="en-US" dirty="0" smtClean="0"/>
              <a:t>-Meets the client’s need to gain exposure with construction companies by targeting decision makers, solves his “pain” of having a disappointing  self-run PPC campaign.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My Local Listing(Plus)</a:t>
            </a:r>
          </a:p>
          <a:p>
            <a:r>
              <a:rPr lang="en-US" dirty="0" smtClean="0"/>
              <a:t>	Directory Submission &amp; Local/Social Profile creation service</a:t>
            </a:r>
          </a:p>
          <a:p>
            <a:endParaRPr lang="en-US" dirty="0" smtClean="0"/>
          </a:p>
          <a:p>
            <a:r>
              <a:rPr lang="en-US" dirty="0" smtClean="0"/>
              <a:t>-For Local companies and service providers, an effective local presence can be essential to new client acquisition and establishing a local presence. This product meets a need the customer may not even know he has.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Step 1: Eliminate Product Slides not being presented:</a:t>
            </a:r>
            <a:endParaRPr lang="en-US" sz="2800" b="1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445" y="990600"/>
            <a:ext cx="8854555" cy="4981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0" y="990600"/>
            <a:ext cx="152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endParaRPr lang="en-US" sz="9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1936" y="2621340"/>
            <a:ext cx="1261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endParaRPr lang="en-US" sz="9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1736" y="2590800"/>
            <a:ext cx="1261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endParaRPr lang="en-US" sz="9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1936" y="4221540"/>
            <a:ext cx="1261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endParaRPr lang="en-US" sz="9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4221540"/>
            <a:ext cx="1261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endParaRPr lang="en-US" sz="9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230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One Possible Package Offering:</vt:lpstr>
      <vt:lpstr>Slide 9</vt:lpstr>
      <vt:lpstr>Step 2: Personalize Slides</vt:lpstr>
      <vt:lpstr>Step 3: Complete pricing to finish proposal</vt:lpstr>
    </vt:vector>
  </TitlesOfParts>
  <Company>Phoenix Newspapers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Ryburn Ross</dc:creator>
  <cp:lastModifiedBy>Ryburn Ross</cp:lastModifiedBy>
  <cp:revision>22</cp:revision>
  <dcterms:created xsi:type="dcterms:W3CDTF">2011-05-11T15:15:02Z</dcterms:created>
  <dcterms:modified xsi:type="dcterms:W3CDTF">2011-05-11T18:26:23Z</dcterms:modified>
</cp:coreProperties>
</file>