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56" r:id="rId4"/>
    <p:sldId id="257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B3E8-CF4E-4561-9606-BF9A41DE548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019E-C77F-4A9E-9F88-AFD185530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019E-C77F-4A9E-9F88-AFD1855304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6CFA-FDA6-4994-A8E5-4EFC7A9B7BC4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4147-C3F7-4D8F-BED5-B9C0005F6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819400"/>
            <a:ext cx="84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124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can a small, local business effectively reach new customers online?</a:t>
            </a:r>
            <a:endParaRPr lang="en-US" b="1" dirty="0"/>
          </a:p>
        </p:txBody>
      </p:sp>
      <p:pic>
        <p:nvPicPr>
          <p:cNvPr id="3074" name="Picture 2" descr="http://www.crunchbase.com/assets/images/resized/0009/3521/93521v2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715000"/>
            <a:ext cx="2381250" cy="895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                 Advertising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Low volume of click overall, but very high refined and high quality clicks.</a:t>
            </a:r>
          </a:p>
          <a:p>
            <a:r>
              <a:rPr lang="en-US" sz="2400" dirty="0" smtClean="0"/>
              <a:t>You can target by:</a:t>
            </a:r>
          </a:p>
          <a:p>
            <a:pPr lvl="1"/>
            <a:r>
              <a:rPr lang="en-US" sz="2000" dirty="0" smtClean="0"/>
              <a:t>Geography</a:t>
            </a:r>
          </a:p>
          <a:p>
            <a:pPr lvl="1"/>
            <a:r>
              <a:rPr lang="en-US" sz="2000" dirty="0" smtClean="0"/>
              <a:t>Company</a:t>
            </a:r>
          </a:p>
          <a:p>
            <a:pPr lvl="1"/>
            <a:r>
              <a:rPr lang="en-US" sz="2000" dirty="0" smtClean="0"/>
              <a:t>Job Title</a:t>
            </a:r>
          </a:p>
          <a:p>
            <a:pPr lvl="1"/>
            <a:r>
              <a:rPr lang="en-US" sz="2000" dirty="0" smtClean="0"/>
              <a:t>Industry Groups</a:t>
            </a:r>
          </a:p>
          <a:p>
            <a:pPr lvl="1"/>
            <a:r>
              <a:rPr lang="en-US" sz="2000" dirty="0" smtClean="0"/>
              <a:t>Gender</a:t>
            </a:r>
          </a:p>
          <a:p>
            <a:pPr lvl="1"/>
            <a:r>
              <a:rPr lang="en-US" sz="2000" dirty="0" smtClean="0"/>
              <a:t>Age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819400"/>
            <a:ext cx="3114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Great for Job Recruitment, Hard to reach B2B Industries, referral programs, &amp; the top decision makers of companies.</a:t>
            </a:r>
            <a:endParaRPr lang="en-US" sz="20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57200"/>
            <a:ext cx="23145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Client Retention &amp; Satisfaction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campaigns that find the most success are for clients with extensive digital packages.</a:t>
            </a:r>
          </a:p>
          <a:p>
            <a:r>
              <a:rPr lang="en-US" sz="2800" dirty="0" smtClean="0"/>
              <a:t>Think of the digital world as an ecosystem; PPC both compliments and is assisted by other marketing vehicles.</a:t>
            </a:r>
            <a:endParaRPr lang="en-US" sz="2800" dirty="0"/>
          </a:p>
        </p:txBody>
      </p:sp>
      <p:pic>
        <p:nvPicPr>
          <p:cNvPr id="25602" name="Picture 2" descr="http://us-africa.tripod.com/rainfor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67200"/>
            <a:ext cx="3124200" cy="2125306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2159266" cy="21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Sedona Adventure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Encompassing Campaign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leverage of a full social media package, Google </a:t>
            </a:r>
            <a:r>
              <a:rPr lang="en-US" dirty="0" err="1" smtClean="0"/>
              <a:t>Adwords</a:t>
            </a:r>
            <a:r>
              <a:rPr lang="en-US" dirty="0" smtClean="0"/>
              <a:t> &amp; FB PPC, &amp; SEO Sedona Adventures was able to field over </a:t>
            </a:r>
            <a:r>
              <a:rPr lang="en-US" b="1" dirty="0" smtClean="0">
                <a:solidFill>
                  <a:srgbClr val="C00000"/>
                </a:solidFill>
              </a:rPr>
              <a:t>300</a:t>
            </a:r>
            <a:r>
              <a:rPr lang="en-US" dirty="0" smtClean="0"/>
              <a:t> calls in April.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0"/>
            <a:ext cx="16954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</a:t>
            </a:r>
            <a:r>
              <a:rPr lang="en-US" sz="1800" b="1" dirty="0" smtClean="0"/>
              <a:t>ncrease the Company’s digital presence with a comprehensive &amp; well executed online strategy </a:t>
            </a:r>
            <a:endParaRPr lang="en-US" sz="1800" b="1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49625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04800" y="304800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239330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114800"/>
            <a:ext cx="18691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200400"/>
            <a:ext cx="1366837" cy="4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124200"/>
            <a:ext cx="1804987" cy="56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2209800"/>
            <a:ext cx="2876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09800" y="609600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Pay Per Click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3735" y="5257800"/>
            <a:ext cx="4932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Engine Marketing</a:t>
            </a:r>
            <a:endParaRPr 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752600"/>
            <a:ext cx="20478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57200" y="228600"/>
            <a:ext cx="8100787" cy="141577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200" b="1" cap="none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 of search is location related”</a:t>
            </a:r>
          </a:p>
          <a:p>
            <a:pPr algn="ctr"/>
            <a:r>
              <a:rPr lang="en-US" sz="3200" b="1" cap="none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-Google</a:t>
            </a:r>
            <a:endParaRPr lang="en-US" sz="32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5562600"/>
            <a:ext cx="8294065" cy="1077218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“53% of Mobile searches have local intent”</a:t>
            </a:r>
          </a:p>
          <a:p>
            <a:pPr algn="ctr"/>
            <a:r>
              <a:rPr lang="en-US" sz="3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-Microsoft</a:t>
            </a:r>
            <a:endParaRPr lang="en-US" sz="3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3200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Figures taken from a 2006 </a:t>
            </a:r>
            <a:r>
              <a:rPr lang="en-US" sz="1400" dirty="0" err="1" smtClean="0"/>
              <a:t>ComStat</a:t>
            </a:r>
            <a:r>
              <a:rPr lang="en-US" sz="1400" dirty="0" smtClean="0"/>
              <a:t> report</a:t>
            </a:r>
            <a:endParaRPr lang="en-US" sz="1400" dirty="0"/>
          </a:p>
        </p:txBody>
      </p:sp>
      <p:pic>
        <p:nvPicPr>
          <p:cNvPr id="2052" name="Picture 4" descr="http://onlybestlaptops.com/wp-content/uploads/2010/05/best-mac-lapt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1892383" cy="1143000"/>
          </a:xfrm>
          <a:prstGeom prst="rect">
            <a:avLst/>
          </a:prstGeom>
          <a:noFill/>
        </p:spPr>
      </p:pic>
      <p:pic>
        <p:nvPicPr>
          <p:cNvPr id="2056" name="Picture 8" descr="http://www.technologyy.com/files/2011/03/iphone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581400"/>
            <a:ext cx="2285999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Text ads displayed on the Google search engine for relative search queries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 smtClean="0"/>
              <a:t>E.x</a:t>
            </a:r>
            <a:r>
              <a:rPr lang="en-US" sz="2000" dirty="0" smtClean="0"/>
              <a:t>.: A Pizzeria in Phoenix, Arizona would want to target searches for “phoenix pizza restaurant”. </a:t>
            </a:r>
            <a:endParaRPr lang="en-US" sz="2000" dirty="0" smtClean="0"/>
          </a:p>
          <a:p>
            <a:r>
              <a:rPr lang="en-US" sz="2400" dirty="0" smtClean="0"/>
              <a:t>The positioning of the Ads is determined by a bidding system &amp; the overall Quality Score of the </a:t>
            </a:r>
            <a:r>
              <a:rPr lang="en-US" sz="2400" dirty="0" err="1" smtClean="0"/>
              <a:t>ad.</a:t>
            </a:r>
            <a:endParaRPr lang="en-US" sz="24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We can target: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Searcher’s Intent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Geographic location of searcher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Time of day when to show the ads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57200"/>
            <a:ext cx="3505200" cy="79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038600"/>
            <a:ext cx="259556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5607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457200"/>
            <a:ext cx="8382000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200" cap="none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Search Engine Results Page</a:t>
            </a:r>
            <a:endParaRPr lang="en-US" sz="3200" cap="none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none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SERP: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81000"/>
            <a:ext cx="2363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Case Study</a:t>
            </a:r>
            <a:r>
              <a:rPr lang="en-US" sz="3200" b="1" cap="none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81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Sedona Adventure Tours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137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4419600" cy="22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029200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029200"/>
            <a:ext cx="215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9906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types of searches we are targeting for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20574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keywords we are actively bidding upon to reach these searches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57912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ad text intended to peak the users interest and click through the ad </a:t>
            </a:r>
            <a:endParaRPr lang="en-US" sz="1600" dirty="0"/>
          </a:p>
        </p:txBody>
      </p:sp>
      <p:pic>
        <p:nvPicPr>
          <p:cNvPr id="2050" name="Picture 2" descr="C:\Users\mmceuen\Desktop\Knipp Contracting\kaya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286000"/>
            <a:ext cx="2733675" cy="2181225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5029200"/>
            <a:ext cx="2190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6324600"/>
            <a:ext cx="1752600" cy="36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Facebook</a:t>
            </a:r>
            <a:r>
              <a:rPr lang="en-US" sz="4000" b="1" dirty="0" smtClean="0"/>
              <a:t> Advertising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2743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 Ads (Images &amp; Copy) with can be segmented by:</a:t>
            </a:r>
          </a:p>
          <a:p>
            <a:pPr lvl="1"/>
            <a:r>
              <a:rPr lang="en-US" sz="1800" dirty="0" smtClean="0"/>
              <a:t>Age</a:t>
            </a:r>
          </a:p>
          <a:p>
            <a:pPr lvl="1"/>
            <a:r>
              <a:rPr lang="en-US" sz="1800" dirty="0" smtClean="0"/>
              <a:t>Geography</a:t>
            </a:r>
          </a:p>
          <a:p>
            <a:pPr lvl="1"/>
            <a:r>
              <a:rPr lang="en-US" sz="1800" dirty="0" smtClean="0"/>
              <a:t>Sex</a:t>
            </a:r>
          </a:p>
          <a:p>
            <a:pPr lvl="1"/>
            <a:r>
              <a:rPr lang="en-US" sz="1800" dirty="0" smtClean="0"/>
              <a:t>Relationship Status</a:t>
            </a:r>
          </a:p>
          <a:p>
            <a:pPr lvl="1"/>
            <a:r>
              <a:rPr lang="en-US" sz="1800" dirty="0" smtClean="0"/>
              <a:t>Partner Preference</a:t>
            </a:r>
          </a:p>
          <a:p>
            <a:pPr lvl="1"/>
            <a:r>
              <a:rPr lang="en-US" sz="1800" dirty="0" smtClean="0"/>
              <a:t>Interests</a:t>
            </a:r>
          </a:p>
          <a:p>
            <a:pPr lvl="1"/>
            <a:r>
              <a:rPr lang="en-US" sz="1800" dirty="0" smtClean="0"/>
              <a:t>Associated Groups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057400"/>
            <a:ext cx="2514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http://www.socialscience.msu.edu/dcprogram/images/faceboo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762000" cy="762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41148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ads run on either a </a:t>
            </a:r>
            <a:r>
              <a:rPr lang="en-US" b="1" dirty="0" smtClean="0"/>
              <a:t>CPM</a:t>
            </a:r>
            <a:r>
              <a:rPr lang="en-US" dirty="0" smtClean="0"/>
              <a:t> or </a:t>
            </a:r>
            <a:r>
              <a:rPr lang="en-US" b="1" dirty="0" smtClean="0"/>
              <a:t>CPC</a:t>
            </a:r>
            <a:r>
              <a:rPr lang="en-US" dirty="0" smtClean="0"/>
              <a:t> model.</a:t>
            </a:r>
          </a:p>
          <a:p>
            <a:endParaRPr lang="en-US" dirty="0" smtClean="0"/>
          </a:p>
          <a:p>
            <a:r>
              <a:rPr lang="en-US" dirty="0" smtClean="0"/>
              <a:t>CPM: Cost Per 1,000 impressions or 1,000 social users who had the potential to see your ads</a:t>
            </a:r>
          </a:p>
          <a:p>
            <a:r>
              <a:rPr lang="en-US" dirty="0" smtClean="0"/>
              <a:t>Good strategy for branding or image</a:t>
            </a:r>
          </a:p>
          <a:p>
            <a:endParaRPr lang="en-US" dirty="0" smtClean="0"/>
          </a:p>
          <a:p>
            <a:r>
              <a:rPr lang="en-US" dirty="0" smtClean="0"/>
              <a:t>CPC (Cost Per Click): The highest bid you are willing to pay for a social user to click on your </a:t>
            </a:r>
            <a:r>
              <a:rPr lang="en-US" dirty="0" err="1" smtClean="0"/>
              <a:t>ad.</a:t>
            </a:r>
            <a:r>
              <a:rPr lang="en-US" dirty="0" smtClean="0"/>
              <a:t> This is typically the best strategy to increase volume of traffic, conversions, or to prompt social interaction.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Sedona Adventure Tours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69342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Goals for campaigns can vary….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4" descr="http://www.socialscience.msu.edu/dcprogram/images/facebook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178473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90800"/>
            <a:ext cx="242266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3048000"/>
            <a:ext cx="291776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410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 Visits to a </a:t>
            </a:r>
            <a:r>
              <a:rPr lang="en-US" sz="1600" dirty="0" err="1" smtClean="0"/>
              <a:t>microsite</a:t>
            </a:r>
            <a:r>
              <a:rPr lang="en-US" sz="1600" dirty="0" smtClean="0"/>
              <a:t> or website for a conversion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48768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3. Encourage a conversion on the FB page. Ex.: A “Like”, Filling out a forms for contests or registrations, or a coupon.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2209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2. Try to spark social interaction &amp; conversation on the FB wall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479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Increase the Company’s digital presence with a comprehensive &amp; well executed online strategy </vt:lpstr>
      <vt:lpstr>Slide 3</vt:lpstr>
      <vt:lpstr>Slide 4</vt:lpstr>
      <vt:lpstr>Slide 5</vt:lpstr>
      <vt:lpstr>Slide 6</vt:lpstr>
      <vt:lpstr>Slide 7</vt:lpstr>
      <vt:lpstr>Facebook Advertising</vt:lpstr>
      <vt:lpstr>Case Study: Sedona Adventure Tours</vt:lpstr>
      <vt:lpstr>                  Advertising</vt:lpstr>
      <vt:lpstr>Client Retention &amp; Satisfaction</vt:lpstr>
      <vt:lpstr>Case Study: Sedona Adventure Tours All Encompassing Campaign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mmceuen</dc:creator>
  <cp:lastModifiedBy>mmceuen</cp:lastModifiedBy>
  <cp:revision>76</cp:revision>
  <dcterms:created xsi:type="dcterms:W3CDTF">2011-05-04T21:41:06Z</dcterms:created>
  <dcterms:modified xsi:type="dcterms:W3CDTF">2011-05-05T14:57:51Z</dcterms:modified>
</cp:coreProperties>
</file>