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8" r:id="rId12"/>
    <p:sldId id="2146847066" r:id="rId13"/>
    <p:sldId id="2146847071" r:id="rId14"/>
    <p:sldId id="2146847060" r:id="rId15"/>
    <p:sldId id="2146847062" r:id="rId16"/>
    <p:sldId id="2146847055" r:id="rId17"/>
    <p:sldId id="2146847059" r:id="rId18"/>
    <p:sldId id="2146847072" r:id="rId19"/>
    <p:sldId id="2146847069" r:id="rId20"/>
    <p:sldId id="2146847073"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8" d="100"/>
          <a:sy n="58" d="100"/>
        </p:scale>
        <p:origin x="96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varadfartale11/Financial-Adviser-Agen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dirty="0"/>
              <a:t>AI Agent for Digital Financial Literacy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AICTE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VARAD FARTALE</a:t>
            </a:r>
          </a:p>
          <a:p>
            <a:r>
              <a:rPr lang="en-US" sz="2000" b="1" dirty="0">
                <a:solidFill>
                  <a:schemeClr val="accent1">
                    <a:lumMod val="75000"/>
                  </a:schemeClr>
                </a:solidFill>
                <a:latin typeface="Arial" pitchFamily="34" charset="0"/>
                <a:cs typeface="Arial" pitchFamily="34" charset="0"/>
              </a:rPr>
              <a:t>Student name : VARAD FARTALE</a:t>
            </a:r>
          </a:p>
          <a:p>
            <a:r>
              <a:rPr lang="en-US" sz="2000" b="1" dirty="0">
                <a:solidFill>
                  <a:schemeClr val="accent1">
                    <a:lumMod val="75000"/>
                  </a:schemeClr>
                </a:solidFill>
                <a:latin typeface="Arial"/>
                <a:cs typeface="Arial"/>
              </a:rPr>
              <a:t>College Name &amp; Department : VSIT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2FB6-E963-B43A-2FCA-4B342281A7BF}"/>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2C305415-976A-7B70-7302-17E63A92EB58}"/>
              </a:ext>
            </a:extLst>
          </p:cNvPr>
          <p:cNvPicPr>
            <a:picLocks noGrp="1" noChangeAspect="1"/>
          </p:cNvPicPr>
          <p:nvPr>
            <p:ph idx="1"/>
          </p:nvPr>
        </p:nvPicPr>
        <p:blipFill>
          <a:blip r:embed="rId2"/>
          <a:stretch>
            <a:fillRect/>
          </a:stretch>
        </p:blipFill>
        <p:spPr>
          <a:xfrm>
            <a:off x="2849272" y="1301750"/>
            <a:ext cx="6493455" cy="4673600"/>
          </a:xfrm>
        </p:spPr>
      </p:pic>
    </p:spTree>
    <p:extLst>
      <p:ext uri="{BB962C8B-B14F-4D97-AF65-F5344CB8AC3E}">
        <p14:creationId xmlns:p14="http://schemas.microsoft.com/office/powerpoint/2010/main" val="1215213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a:solidFill>
                  <a:schemeClr val="accent1"/>
                </a:solidFill>
              </a:rPr>
              <a:t>Results</a:t>
            </a:r>
            <a:endParaRPr lang="en-IN" dirty="0">
              <a:solidFill>
                <a:schemeClr val="accent1"/>
              </a:solidFill>
            </a:endParaRPr>
          </a:p>
        </p:txBody>
      </p:sp>
      <p:pic>
        <p:nvPicPr>
          <p:cNvPr id="6" name="Content Placeholder 5">
            <a:extLst>
              <a:ext uri="{FF2B5EF4-FFF2-40B4-BE49-F238E27FC236}">
                <a16:creationId xmlns:a16="http://schemas.microsoft.com/office/drawing/2014/main" id="{C6440904-FBF4-1D4F-C79D-BFC307DEA5DB}"/>
              </a:ext>
            </a:extLst>
          </p:cNvPr>
          <p:cNvPicPr>
            <a:picLocks noGrp="1" noChangeAspect="1"/>
          </p:cNvPicPr>
          <p:nvPr>
            <p:ph idx="1"/>
          </p:nvPr>
        </p:nvPicPr>
        <p:blipFill>
          <a:blip r:embed="rId2"/>
          <a:stretch>
            <a:fillRect/>
          </a:stretch>
        </p:blipFill>
        <p:spPr>
          <a:xfrm>
            <a:off x="1032491" y="1301750"/>
            <a:ext cx="10127017" cy="4673600"/>
          </a:xfrm>
        </p:spPr>
      </p:pic>
    </p:spTree>
    <p:extLst>
      <p:ext uri="{BB962C8B-B14F-4D97-AF65-F5344CB8AC3E}">
        <p14:creationId xmlns:p14="http://schemas.microsoft.com/office/powerpoint/2010/main" val="208371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t>The AI Agent for Digital Financial Literacy represents a transformative solution to bridge the financial knowledge gap in today's digital era. By combining AI-driven personalization, multilingual support, and real-time guidance, it empowers individuals from diverse backgrounds to make informed financial decisions. This agent not only simplifies complex financial concepts but also fosters confidence, security, and independence in managing personal finances. It stands as a step toward true financial inclusion, where technology enables equitable access to financial knowledge for all.</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t>Integration with Real Banking Systems</a:t>
            </a:r>
          </a:p>
          <a:p>
            <a:pPr marL="305435" indent="-305435"/>
            <a:r>
              <a:rPr lang="en-US" sz="2800" dirty="0"/>
              <a:t>Advanced Fraud Detection</a:t>
            </a:r>
          </a:p>
          <a:p>
            <a:pPr marL="305435" indent="-305435"/>
            <a:r>
              <a:rPr lang="en-US" sz="2800" dirty="0"/>
              <a:t>Voice-First &amp; Multilingual Expansion</a:t>
            </a:r>
          </a:p>
          <a:p>
            <a:pPr marL="305435" indent="-305435"/>
            <a:r>
              <a:rPr lang="en-US" sz="2800" dirty="0"/>
              <a:t>Virtual Financial Advisor Role</a:t>
            </a:r>
          </a:p>
          <a:p>
            <a:pPr marL="305435" indent="-305435"/>
            <a:r>
              <a:rPr lang="en-US" sz="2800" dirty="0"/>
              <a:t>Gamified Financial Ecosystems</a:t>
            </a:r>
          </a:p>
          <a:p>
            <a:pPr marL="305435" indent="-305435"/>
            <a:r>
              <a:rPr lang="en-US" sz="2800" dirty="0"/>
              <a:t>AI Model Continuous Learning</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3F90694F-13D6-33C4-BD05-846831F48596}"/>
              </a:ext>
            </a:extLst>
          </p:cNvPr>
          <p:cNvPicPr>
            <a:picLocks noGrp="1" noChangeAspect="1"/>
          </p:cNvPicPr>
          <p:nvPr>
            <p:ph idx="1"/>
          </p:nvPr>
        </p:nvPicPr>
        <p:blipFill>
          <a:blip r:embed="rId2"/>
          <a:stretch>
            <a:fillRect/>
          </a:stretch>
        </p:blipFill>
        <p:spPr>
          <a:xfrm>
            <a:off x="2495736" y="1482244"/>
            <a:ext cx="6286128"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E68C-A821-A0F2-92E6-7E18926906A9}"/>
              </a:ext>
            </a:extLst>
          </p:cNvPr>
          <p:cNvSpPr>
            <a:spLocks noGrp="1"/>
          </p:cNvSpPr>
          <p:nvPr>
            <p:ph type="title"/>
          </p:nvPr>
        </p:nvSpPr>
        <p:spPr/>
        <p:txBody>
          <a:bodyPr/>
          <a:lstStyle/>
          <a:p>
            <a:r>
              <a:rPr lang="en-IN" dirty="0">
                <a:solidFill>
                  <a:schemeClr val="accent1"/>
                </a:solidFill>
              </a:rPr>
              <a:t>IBM Certifications</a:t>
            </a:r>
            <a:endParaRPr lang="en-US" dirty="0"/>
          </a:p>
        </p:txBody>
      </p:sp>
      <p:pic>
        <p:nvPicPr>
          <p:cNvPr id="5" name="Content Placeholder 4">
            <a:extLst>
              <a:ext uri="{FF2B5EF4-FFF2-40B4-BE49-F238E27FC236}">
                <a16:creationId xmlns:a16="http://schemas.microsoft.com/office/drawing/2014/main" id="{7868D0BF-BBEC-153F-0292-12C0DFDC0D00}"/>
              </a:ext>
            </a:extLst>
          </p:cNvPr>
          <p:cNvPicPr>
            <a:picLocks noGrp="1" noChangeAspect="1"/>
          </p:cNvPicPr>
          <p:nvPr>
            <p:ph idx="1"/>
          </p:nvPr>
        </p:nvPicPr>
        <p:blipFill>
          <a:blip r:embed="rId2"/>
          <a:stretch>
            <a:fillRect/>
          </a:stretch>
        </p:blipFill>
        <p:spPr>
          <a:xfrm>
            <a:off x="2961268" y="1301750"/>
            <a:ext cx="6269463" cy="4673600"/>
          </a:xfrm>
        </p:spPr>
      </p:pic>
    </p:spTree>
    <p:extLst>
      <p:ext uri="{BB962C8B-B14F-4D97-AF65-F5344CB8AC3E}">
        <p14:creationId xmlns:p14="http://schemas.microsoft.com/office/powerpoint/2010/main" val="2567758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7125" y="601518"/>
            <a:ext cx="3758401" cy="369332"/>
          </a:xfrm>
          <a:prstGeom prst="rect">
            <a:avLst/>
          </a:prstGeom>
        </p:spPr>
        <p:txBody>
          <a:bodyPr wrap="none">
            <a:spAutoFit/>
          </a:bodyPr>
          <a:lstStyle/>
          <a:p>
            <a:r>
              <a:rPr lang="en-IN" dirty="0"/>
              <a:t>Attach your  RAG LAB certificate here</a:t>
            </a:r>
          </a:p>
        </p:txBody>
      </p:sp>
      <p:pic>
        <p:nvPicPr>
          <p:cNvPr id="3" name="Picture 2">
            <a:extLst>
              <a:ext uri="{FF2B5EF4-FFF2-40B4-BE49-F238E27FC236}">
                <a16:creationId xmlns:a16="http://schemas.microsoft.com/office/drawing/2014/main" id="{695D5E1F-8EAF-8CC6-9257-3759173F6D1F}"/>
              </a:ext>
            </a:extLst>
          </p:cNvPr>
          <p:cNvPicPr>
            <a:picLocks noChangeAspect="1"/>
          </p:cNvPicPr>
          <p:nvPr/>
        </p:nvPicPr>
        <p:blipFill>
          <a:blip r:embed="rId2"/>
          <a:stretch>
            <a:fillRect/>
          </a:stretch>
        </p:blipFill>
        <p:spPr>
          <a:xfrm>
            <a:off x="1920186" y="1413928"/>
            <a:ext cx="7340977" cy="4559534"/>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A28B9-AFEE-7FB5-3D7C-47F4CE7C787C}"/>
              </a:ext>
            </a:extLst>
          </p:cNvPr>
          <p:cNvSpPr>
            <a:spLocks noGrp="1"/>
          </p:cNvSpPr>
          <p:nvPr>
            <p:ph type="title"/>
          </p:nvPr>
        </p:nvSpPr>
        <p:spPr/>
        <p:txBody>
          <a:bodyPr>
            <a:normAutofit/>
          </a:bodyPr>
          <a:lstStyle/>
          <a:p>
            <a:r>
              <a:rPr lang="en-US" dirty="0"/>
              <a:t>GITHUB LINK :</a:t>
            </a:r>
          </a:p>
        </p:txBody>
      </p:sp>
      <p:sp>
        <p:nvSpPr>
          <p:cNvPr id="3" name="Content Placeholder 2">
            <a:extLst>
              <a:ext uri="{FF2B5EF4-FFF2-40B4-BE49-F238E27FC236}">
                <a16:creationId xmlns:a16="http://schemas.microsoft.com/office/drawing/2014/main" id="{42D48C5D-76BF-9C59-03F1-B422503EE4DE}"/>
              </a:ext>
            </a:extLst>
          </p:cNvPr>
          <p:cNvSpPr>
            <a:spLocks noGrp="1"/>
          </p:cNvSpPr>
          <p:nvPr>
            <p:ph idx="1"/>
          </p:nvPr>
        </p:nvSpPr>
        <p:spPr/>
        <p:txBody>
          <a:bodyPr/>
          <a:lstStyle/>
          <a:p>
            <a:r>
              <a:rPr lang="en-US" dirty="0">
                <a:hlinkClick r:id="rId2"/>
              </a:rPr>
              <a:t>https://github.com/varadfartale11/Financial-Adviser-Agent</a:t>
            </a:r>
            <a:endParaRPr lang="en-US" dirty="0"/>
          </a:p>
        </p:txBody>
      </p:sp>
    </p:spTree>
    <p:extLst>
      <p:ext uri="{BB962C8B-B14F-4D97-AF65-F5344CB8AC3E}">
        <p14:creationId xmlns:p14="http://schemas.microsoft.com/office/powerpoint/2010/main" val="321487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232452"/>
            <a:ext cx="11029615" cy="4673324"/>
          </a:xfrm>
        </p:spPr>
        <p:txBody>
          <a:bodyPr>
            <a:normAutofit/>
          </a:bodyPr>
          <a:lstStyle/>
          <a:p>
            <a:pPr marL="0" indent="0">
              <a:buNone/>
            </a:pPr>
            <a:r>
              <a:rPr lang="en-US" sz="2400" b="1" dirty="0"/>
              <a:t>The Challenge:</a:t>
            </a:r>
            <a:endParaRPr lang="en-US" sz="2400" dirty="0"/>
          </a:p>
          <a:p>
            <a:r>
              <a:rPr lang="en-US" sz="2400" dirty="0"/>
              <a:t>In today's rapidly evolving digital economy, millions of individuals—especially in rural and underserved communities—struggle with understanding basic financial concepts such as budgeting, saving, digital payments, credit scores, and online banking. Despite growing access to mobile devices and the internet, the lack of personalized and interactive financial education tools remains a significant barrier to achieving inclusive financial well-being.</a:t>
            </a:r>
          </a:p>
          <a:p>
            <a:pPr marL="0" indent="0">
              <a:buNone/>
            </a:pP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56360" y="967304"/>
            <a:ext cx="11613485" cy="5563973"/>
          </a:xfrm>
        </p:spPr>
        <p:txBody>
          <a:bodyPr vert="horz" lIns="91440" tIns="45720" rIns="91440" bIns="45720" rtlCol="0" anchor="ctr">
            <a:noAutofit/>
          </a:bodyPr>
          <a:lstStyle/>
          <a:p>
            <a:r>
              <a:rPr lang="en-US" sz="2800" dirty="0">
                <a:solidFill>
                  <a:srgbClr val="000000"/>
                </a:solidFill>
                <a:latin typeface="Calibri"/>
                <a:ea typeface="Calibri"/>
                <a:cs typeface="Calibri"/>
              </a:rPr>
              <a:t>IBM cloud lite services</a:t>
            </a:r>
          </a:p>
          <a:p>
            <a:r>
              <a:rPr lang="en-US" sz="2800" dirty="0">
                <a:solidFill>
                  <a:srgbClr val="000000"/>
                </a:solidFill>
                <a:latin typeface="Calibri"/>
                <a:ea typeface="Calibri"/>
                <a:cs typeface="Calibri"/>
              </a:rPr>
              <a:t>Natural Language Processing (NLP)</a:t>
            </a:r>
          </a:p>
          <a:p>
            <a:r>
              <a:rPr lang="en-US" sz="2800" dirty="0">
                <a:solidFill>
                  <a:srgbClr val="000000"/>
                </a:solidFill>
                <a:latin typeface="Calibri"/>
                <a:ea typeface="Calibri"/>
                <a:cs typeface="Calibri"/>
              </a:rPr>
              <a:t>Retrieval Augmented Generation (RAG)</a:t>
            </a:r>
          </a:p>
          <a:p>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t>IBM Cloud Watsonx AI Studio</a:t>
            </a:r>
          </a:p>
          <a:p>
            <a:pPr marL="305435" indent="-305435"/>
            <a:r>
              <a:rPr lang="en-IN" sz="2800" dirty="0"/>
              <a:t>IBM Cloud </a:t>
            </a:r>
            <a:r>
              <a:rPr lang="en-IN" sz="2800" dirty="0" err="1"/>
              <a:t>Watsonx</a:t>
            </a:r>
            <a:r>
              <a:rPr lang="en-IN" sz="2800" dirty="0"/>
              <a:t> AI runtime</a:t>
            </a:r>
          </a:p>
          <a:p>
            <a:pPr marL="305435" indent="-305435"/>
            <a:r>
              <a:rPr lang="en-IN" sz="2800" dirty="0"/>
              <a:t>IBM Cloud Agent Lab</a:t>
            </a:r>
          </a:p>
          <a:p>
            <a:pPr marL="305435" indent="-305435"/>
            <a:r>
              <a:rPr lang="en-IN" sz="28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2800" dirty="0"/>
              <a:t>The AI Agent for Digital Financial Literacy stands out through its ability to offer hyper-personalized financial education tailored to the user’s language, region, age, and financial behavior. It engages users through natural voice and chat interfaces in multiple Indian languages, making it accessible to people with low literacy or limited digital exposure. The agent understands user emotions through sentiment analysis and adjusts its communication style in real time to offer support and clarity when users are confused or hesitant.</a:t>
            </a: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8322A5D3-4FE8-77CD-F46E-70A43D862C2A}"/>
              </a:ext>
            </a:extLst>
          </p:cNvPr>
          <p:cNvSpPr>
            <a:spLocks noGrp="1" noChangeArrowheads="1"/>
          </p:cNvSpPr>
          <p:nvPr>
            <p:ph idx="1"/>
          </p:nvPr>
        </p:nvSpPr>
        <p:spPr bwMode="auto">
          <a:xfrm>
            <a:off x="581192" y="1945918"/>
            <a:ext cx="9313447"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Arial" panose="020B0604020202020204" pitchFamily="34" charset="0"/>
              </a:rPr>
              <a:t>Rural farmers using smartphones for the first time</a:t>
            </a:r>
          </a:p>
          <a:p>
            <a:pPr defTabSz="914400" eaLnBrk="0" fontAlgn="base" hangingPunct="0">
              <a:lnSpc>
                <a:spcPct val="1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Arial" panose="020B0604020202020204" pitchFamily="34" charset="0"/>
              </a:rPr>
              <a:t>College students managing personal budgets</a:t>
            </a:r>
          </a:p>
          <a:p>
            <a:pPr defTabSz="914400" eaLnBrk="0" fontAlgn="base" hangingPunct="0">
              <a:lnSpc>
                <a:spcPct val="1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Arial" panose="020B0604020202020204" pitchFamily="34" charset="0"/>
              </a:rPr>
              <a:t>Small shop owners transitioning to digital payments</a:t>
            </a:r>
          </a:p>
          <a:p>
            <a:pPr defTabSz="914400" eaLnBrk="0" fontAlgn="base" hangingPunct="0">
              <a:lnSpc>
                <a:spcPct val="1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Arial" panose="020B0604020202020204" pitchFamily="34" charset="0"/>
              </a:rPr>
              <a:t>Homemakers exploring savings and investment options</a:t>
            </a:r>
          </a:p>
          <a:p>
            <a:pPr defTabSz="914400" eaLnBrk="0" fontAlgn="base" hangingPunct="0">
              <a:lnSpc>
                <a:spcPct val="1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Arial" panose="020B0604020202020204" pitchFamily="34" charset="0"/>
              </a:rPr>
              <a:t>Migrant workers sending money via UPI</a:t>
            </a:r>
          </a:p>
          <a:p>
            <a:pPr defTabSz="914400" eaLnBrk="0" fontAlgn="base" hangingPunct="0">
              <a:lnSpc>
                <a:spcPct val="100000"/>
              </a:lnSpc>
              <a:spcBef>
                <a:spcPct val="0"/>
              </a:spcBef>
              <a:spcAft>
                <a:spcPct val="0"/>
              </a:spcAft>
              <a:buClrTx/>
              <a:buSzTx/>
            </a:pPr>
            <a:r>
              <a:rPr kumimoji="0" lang="en-US" altLang="en-US" sz="2800" b="0" i="0" u="none" strike="noStrike" cap="none" normalizeH="0" baseline="0" dirty="0">
                <a:ln>
                  <a:noFill/>
                </a:ln>
                <a:solidFill>
                  <a:schemeClr val="tx1"/>
                </a:solidFill>
                <a:effectLst/>
                <a:latin typeface="Arial" panose="020B0604020202020204" pitchFamily="34" charset="0"/>
              </a:rPr>
              <a:t>Retired individuals learning to use online banking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C6F202E6-7063-8367-C457-8A35B114EE64}"/>
              </a:ext>
            </a:extLst>
          </p:cNvPr>
          <p:cNvPicPr>
            <a:picLocks noChangeAspect="1"/>
          </p:cNvPicPr>
          <p:nvPr/>
        </p:nvPicPr>
        <p:blipFill>
          <a:blip r:embed="rId2"/>
          <a:stretch>
            <a:fillRect/>
          </a:stretch>
        </p:blipFill>
        <p:spPr>
          <a:xfrm>
            <a:off x="507720" y="1483883"/>
            <a:ext cx="11176560" cy="479578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D651B61-325E-4E73-8445-38B0DE8AA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B42E5253-D3AC-4AC2-B766-8B34F13C2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10AE8D57-436A-4073-9A75-15BB5949F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E2852671-8EB6-4EAF-8AF8-65CF3FD66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963FC0CD-F19B-4D9C-9C47-EB7E9D16E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a:xfrm>
            <a:off x="581191" y="723901"/>
            <a:ext cx="10993549" cy="839856"/>
          </a:xfrm>
        </p:spPr>
        <p:txBody>
          <a:bodyPr vert="horz" lIns="91440" tIns="45720" rIns="91440" bIns="45720" rtlCol="0" anchor="b">
            <a:normAutofit/>
          </a:bodyPr>
          <a:lstStyle/>
          <a:p>
            <a:r>
              <a:rPr lang="en-US" sz="3600" dirty="0"/>
              <a:t>Results</a:t>
            </a:r>
          </a:p>
        </p:txBody>
      </p:sp>
      <p:sp>
        <p:nvSpPr>
          <p:cNvPr id="20" name="Rectangle 19">
            <a:extLst>
              <a:ext uri="{FF2B5EF4-FFF2-40B4-BE49-F238E27FC236}">
                <a16:creationId xmlns:a16="http://schemas.microsoft.com/office/drawing/2014/main" id="{2E70159E-5269-4C18-AA0B-D50513DB3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Rectangle 21">
            <a:extLst>
              <a:ext uri="{FF2B5EF4-FFF2-40B4-BE49-F238E27FC236}">
                <a16:creationId xmlns:a16="http://schemas.microsoft.com/office/drawing/2014/main" id="{BBBE9C8C-98B2-41C2-B47B-9A396CBA23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B2ECCA3D-5ECA-4A8B-B9D7-CE6DEB72B9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screenshot of a computer&#10;&#10;AI-generated content may be incorrect.">
            <a:extLst>
              <a:ext uri="{FF2B5EF4-FFF2-40B4-BE49-F238E27FC236}">
                <a16:creationId xmlns:a16="http://schemas.microsoft.com/office/drawing/2014/main" id="{19A0BD25-D95F-AF14-D8BF-96FFAAE33ECE}"/>
              </a:ext>
            </a:extLst>
          </p:cNvPr>
          <p:cNvPicPr>
            <a:picLocks noChangeAspect="1"/>
          </p:cNvPicPr>
          <p:nvPr/>
        </p:nvPicPr>
        <p:blipFill>
          <a:blip r:embed="rId2"/>
          <a:stretch>
            <a:fillRect/>
          </a:stretch>
        </p:blipFill>
        <p:spPr>
          <a:xfrm>
            <a:off x="967409" y="1545849"/>
            <a:ext cx="9702750" cy="4827119"/>
          </a:xfrm>
          <a:prstGeom prst="rect">
            <a:avLst/>
          </a:prstGeom>
        </p:spPr>
      </p:pic>
    </p:spTree>
    <p:extLst>
      <p:ext uri="{BB962C8B-B14F-4D97-AF65-F5344CB8AC3E}">
        <p14:creationId xmlns:p14="http://schemas.microsoft.com/office/powerpoint/2010/main" val="406866858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1273</TotalTime>
  <Words>432</Words>
  <Application>Microsoft Office PowerPoint</Application>
  <PresentationFormat>Widescreen</PresentationFormat>
  <Paragraphs>58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AI Agent for Digital Financial Literacy</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IBM Certifications</vt:lpstr>
      <vt:lpstr>PowerPoint Presentation</vt:lpstr>
      <vt:lpstr>GITHUB LINK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Rohit Fartale</cp:lastModifiedBy>
  <cp:revision>147</cp:revision>
  <dcterms:created xsi:type="dcterms:W3CDTF">2021-05-26T16:50:10Z</dcterms:created>
  <dcterms:modified xsi:type="dcterms:W3CDTF">2025-08-04T04:19:34Z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