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Barlow"/>
      <p:regular r:id="rId14"/>
    </p:embeddedFont>
    <p:embeddedFont>
      <p:font typeface="Barlow"/>
      <p:regular r:id="rId15"/>
    </p:embeddedFont>
    <p:embeddedFont>
      <p:font typeface="Barlow"/>
      <p:regular r:id="rId16"/>
    </p:embeddedFont>
    <p:embeddedFont>
      <p:font typeface="Barlow"/>
      <p:regular r:id="rId17"/>
    </p:embeddedFont>
    <p:embeddedFont>
      <p:font typeface="Montserrat"/>
      <p:regular r:id="rId18"/>
    </p:embeddedFont>
    <p:embeddedFont>
      <p:font typeface="Montserrat"/>
      <p:regular r:id="rId19"/>
    </p:embeddedFont>
    <p:embeddedFont>
      <p:font typeface="Montserrat"/>
      <p:regular r:id="rId20"/>
    </p:embeddedFont>
    <p:embeddedFont>
      <p:font typeface="Montserrat"/>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541264"/>
            <a:ext cx="7627382" cy="1425416"/>
          </a:xfrm>
          <a:prstGeom prst="rect">
            <a:avLst/>
          </a:prstGeom>
          <a:noFill/>
          <a:ln/>
        </p:spPr>
        <p:txBody>
          <a:bodyPr wrap="square" lIns="0" tIns="0" rIns="0" bIns="0" rtlCol="0" anchor="t"/>
          <a:lstStyle/>
          <a:p>
            <a:pPr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Parking Management Project: HTML Implementation</a:t>
            </a:r>
            <a:endParaRPr lang="en-US" sz="4450" dirty="0"/>
          </a:p>
        </p:txBody>
      </p:sp>
      <p:sp>
        <p:nvSpPr>
          <p:cNvPr id="4" name="Text 1"/>
          <p:cNvSpPr/>
          <p:nvPr/>
        </p:nvSpPr>
        <p:spPr>
          <a:xfrm>
            <a:off x="758309" y="3291602"/>
            <a:ext cx="7627382" cy="277368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This presentation outlines the development of a parking management project implemented using HTML. The project focuses on creating a system for vehicle registration and information retrieval based on license plate numbers. The scope covers the front-end HTML structure for the user interface, aiming to create a functional parking management system. This presentation will guide you through the project architecture, form design, JavaScript integration, and code examples.</a:t>
            </a:r>
            <a:endParaRPr lang="en-US" sz="1700" dirty="0"/>
          </a:p>
        </p:txBody>
      </p:sp>
      <p:sp>
        <p:nvSpPr>
          <p:cNvPr id="5" name="Shape 2"/>
          <p:cNvSpPr/>
          <p:nvPr/>
        </p:nvSpPr>
        <p:spPr>
          <a:xfrm>
            <a:off x="758309" y="6325195"/>
            <a:ext cx="346591" cy="346591"/>
          </a:xfrm>
          <a:prstGeom prst="roundRect">
            <a:avLst>
              <a:gd name="adj" fmla="val 26380043"/>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765929" y="6332815"/>
            <a:ext cx="331351" cy="331351"/>
          </a:xfrm>
          <a:prstGeom prst="rect">
            <a:avLst/>
          </a:prstGeom>
        </p:spPr>
      </p:pic>
      <p:sp>
        <p:nvSpPr>
          <p:cNvPr id="7" name="Text 3"/>
          <p:cNvSpPr/>
          <p:nvPr/>
        </p:nvSpPr>
        <p:spPr>
          <a:xfrm>
            <a:off x="1213128" y="6309003"/>
            <a:ext cx="2369701" cy="379214"/>
          </a:xfrm>
          <a:prstGeom prst="rect">
            <a:avLst/>
          </a:prstGeom>
          <a:noFill/>
          <a:ln/>
        </p:spPr>
        <p:txBody>
          <a:bodyPr wrap="none" lIns="0" tIns="0" rIns="0" bIns="0" rtlCol="0" anchor="t"/>
          <a:lstStyle/>
          <a:p>
            <a:pPr algn="l" indent="0" marL="0">
              <a:lnSpc>
                <a:spcPts val="2950"/>
              </a:lnSpc>
              <a:buNone/>
            </a:pPr>
            <a:r>
              <a:rPr lang="en-US" sz="2100" b="1" dirty="0">
                <a:solidFill>
                  <a:srgbClr val="EEEFF5"/>
                </a:solidFill>
                <a:latin typeface="Montserrat Bold" pitchFamily="34" charset="0"/>
                <a:ea typeface="Montserrat Bold" pitchFamily="34" charset="-122"/>
                <a:cs typeface="Montserrat Bold" pitchFamily="34" charset="-120"/>
              </a:rPr>
              <a:t>by Varad Fegade</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063710"/>
            <a:ext cx="9545360" cy="712708"/>
          </a:xfrm>
          <a:prstGeom prst="rect">
            <a:avLst/>
          </a:prstGeom>
          <a:noFill/>
          <a:ln/>
        </p:spPr>
        <p:txBody>
          <a:bodyPr wrap="none" lIns="0" tIns="0" rIns="0" bIns="0" rtlCol="0" anchor="t"/>
          <a:lstStyle/>
          <a:p>
            <a:pPr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Project Architecture &amp; Data Structure</a:t>
            </a:r>
            <a:endParaRPr lang="en-US" sz="4450" dirty="0"/>
          </a:p>
        </p:txBody>
      </p:sp>
      <p:sp>
        <p:nvSpPr>
          <p:cNvPr id="3" name="Text 1"/>
          <p:cNvSpPr/>
          <p:nvPr/>
        </p:nvSpPr>
        <p:spPr>
          <a:xfrm>
            <a:off x="758309" y="3317915"/>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HTML Forms</a:t>
            </a:r>
            <a:endParaRPr lang="en-US" sz="2200" dirty="0"/>
          </a:p>
        </p:txBody>
      </p:sp>
      <p:sp>
        <p:nvSpPr>
          <p:cNvPr id="4" name="Text 2"/>
          <p:cNvSpPr/>
          <p:nvPr/>
        </p:nvSpPr>
        <p:spPr>
          <a:xfrm>
            <a:off x="758309" y="3890724"/>
            <a:ext cx="4018359" cy="208026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HTML forms are used for vehicle registration, including fields for license plate, vehicle type, and owner details. These forms provide the user interface for entering vehicle information.</a:t>
            </a:r>
            <a:endParaRPr lang="en-US" sz="1700" dirty="0"/>
          </a:p>
        </p:txBody>
      </p:sp>
      <p:sp>
        <p:nvSpPr>
          <p:cNvPr id="5" name="Text 3"/>
          <p:cNvSpPr/>
          <p:nvPr/>
        </p:nvSpPr>
        <p:spPr>
          <a:xfrm>
            <a:off x="5312926" y="3317915"/>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Local Storage</a:t>
            </a:r>
            <a:endParaRPr lang="en-US" sz="2200" dirty="0"/>
          </a:p>
        </p:txBody>
      </p:sp>
      <p:sp>
        <p:nvSpPr>
          <p:cNvPr id="6" name="Text 4"/>
          <p:cNvSpPr/>
          <p:nvPr/>
        </p:nvSpPr>
        <p:spPr>
          <a:xfrm>
            <a:off x="5312926" y="3890724"/>
            <a:ext cx="4018359" cy="173355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Local Storage is used for temporary storage of vehicle data, primarily for demonstration purposes. This eliminates the need for a back-end database in the basic version.</a:t>
            </a:r>
            <a:endParaRPr lang="en-US" sz="1700" dirty="0"/>
          </a:p>
        </p:txBody>
      </p:sp>
      <p:sp>
        <p:nvSpPr>
          <p:cNvPr id="7" name="Text 5"/>
          <p:cNvSpPr/>
          <p:nvPr/>
        </p:nvSpPr>
        <p:spPr>
          <a:xfrm>
            <a:off x="9867543" y="3317915"/>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Data Fields</a:t>
            </a:r>
            <a:endParaRPr lang="en-US" sz="2200" dirty="0"/>
          </a:p>
        </p:txBody>
      </p:sp>
      <p:sp>
        <p:nvSpPr>
          <p:cNvPr id="8" name="Text 6"/>
          <p:cNvSpPr/>
          <p:nvPr/>
        </p:nvSpPr>
        <p:spPr>
          <a:xfrm>
            <a:off x="9867543" y="3890724"/>
            <a:ext cx="4018359" cy="208026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Key data fields include licensePlate (string, unique), vehicleType (string), ownerName (string), and contactNumber (string). These fields ensure comprehensive vehicle data capture.</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1487805"/>
            <a:ext cx="7627382" cy="1425416"/>
          </a:xfrm>
          <a:prstGeom prst="rect">
            <a:avLst/>
          </a:prstGeom>
          <a:noFill/>
          <a:ln/>
        </p:spPr>
        <p:txBody>
          <a:bodyPr wrap="square" lIns="0" tIns="0" rIns="0" bIns="0" rtlCol="0" anchor="t"/>
          <a:lstStyle/>
          <a:p>
            <a:pPr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HTML Form Design &amp; Elements</a:t>
            </a:r>
            <a:endParaRPr lang="en-US" sz="4450" dirty="0"/>
          </a:p>
        </p:txBody>
      </p:sp>
      <p:sp>
        <p:nvSpPr>
          <p:cNvPr id="4" name="Shape 1"/>
          <p:cNvSpPr/>
          <p:nvPr/>
        </p:nvSpPr>
        <p:spPr>
          <a:xfrm>
            <a:off x="6244709" y="3481864"/>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5" name="Text 2"/>
          <p:cNvSpPr/>
          <p:nvPr/>
        </p:nvSpPr>
        <p:spPr>
          <a:xfrm>
            <a:off x="6427827" y="3554492"/>
            <a:ext cx="121087" cy="342067"/>
          </a:xfrm>
          <a:prstGeom prst="rect">
            <a:avLst/>
          </a:prstGeom>
          <a:noFill/>
          <a:ln/>
        </p:spPr>
        <p:txBody>
          <a:bodyPr wrap="none" lIns="0" tIns="0" rIns="0" bIns="0" rtlCol="0" anchor="t"/>
          <a:lstStyle/>
          <a:p>
            <a:pPr algn="ctr" indent="0" marL="0">
              <a:lnSpc>
                <a:spcPts val="2650"/>
              </a:lnSpc>
              <a:buNone/>
            </a:pPr>
            <a:r>
              <a:rPr lang="en-US" sz="2650" b="1" dirty="0">
                <a:solidFill>
                  <a:srgbClr val="EEEFF5"/>
                </a:solidFill>
                <a:latin typeface="Barlow Bold" pitchFamily="34" charset="0"/>
                <a:ea typeface="Barlow Bold" pitchFamily="34" charset="-122"/>
                <a:cs typeface="Barlow Bold" pitchFamily="34" charset="-120"/>
              </a:rPr>
              <a:t>1</a:t>
            </a:r>
            <a:endParaRPr lang="en-US" sz="2650" dirty="0"/>
          </a:p>
        </p:txBody>
      </p:sp>
      <p:sp>
        <p:nvSpPr>
          <p:cNvPr id="6" name="Text 3"/>
          <p:cNvSpPr/>
          <p:nvPr/>
        </p:nvSpPr>
        <p:spPr>
          <a:xfrm>
            <a:off x="6948726" y="3481864"/>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Input Fields</a:t>
            </a:r>
            <a:endParaRPr lang="en-US" sz="2200" dirty="0"/>
          </a:p>
        </p:txBody>
      </p:sp>
      <p:sp>
        <p:nvSpPr>
          <p:cNvPr id="7" name="Text 4"/>
          <p:cNvSpPr/>
          <p:nvPr/>
        </p:nvSpPr>
        <p:spPr>
          <a:xfrm>
            <a:off x="6948726" y="3967996"/>
            <a:ext cx="6923365" cy="277368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Various input fields such as , , and </a:t>
            </a:r>
            <a:pPr indent="0" marL="0">
              <a:lnSpc>
                <a:spcPts val="2700"/>
              </a:lnSpc>
              <a:buNone/>
            </a:pPr>
            <a:r>
              <a:rPr lang="en-US" sz="1700" b="1" dirty="0">
                <a:solidFill>
                  <a:srgbClr val="EEEFF5"/>
                </a:solidFill>
                <a:latin typeface="Montserrat" pitchFamily="34" charset="0"/>
                <a:ea typeface="Montserrat" pitchFamily="34" charset="-122"/>
                <a:cs typeface="Montserrat" pitchFamily="34" charset="-120"/>
              </a:rPr>
              <a:t>are used to capture vehicle details effectively. These elements provide a structured way for users to enter data. Form Validation HTML5 attributes like required and pattern are implemented for form validation, ensuring data integrity. These attributes help in validating user inputs before submission. Example An example of input validation is: </a:t>
            </a:r>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This ensures the license plate adheres to a specific format.</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1230630"/>
            <a:ext cx="7627382" cy="1425416"/>
          </a:xfrm>
          <a:prstGeom prst="rect">
            <a:avLst/>
          </a:prstGeom>
          <a:noFill/>
          <a:ln/>
        </p:spPr>
        <p:txBody>
          <a:bodyPr wrap="square" lIns="0" tIns="0" rIns="0" bIns="0" rtlCol="0" anchor="t"/>
          <a:lstStyle/>
          <a:p>
            <a:pPr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Vehicle Registration: HTML &amp; JavaScript</a:t>
            </a:r>
            <a:endParaRPr lang="en-US" sz="4450" dirty="0"/>
          </a:p>
        </p:txBody>
      </p:sp>
      <p:pic>
        <p:nvPicPr>
          <p:cNvPr id="4" name="Image 1" descr="preencoded.png">    </p:cNvPr>
          <p:cNvPicPr>
            <a:picLocks noChangeAspect="1"/>
          </p:cNvPicPr>
          <p:nvPr/>
        </p:nvPicPr>
        <p:blipFill>
          <a:blip r:embed="rId2"/>
          <a:stretch>
            <a:fillRect/>
          </a:stretch>
        </p:blipFill>
        <p:spPr>
          <a:xfrm>
            <a:off x="6244709" y="2980968"/>
            <a:ext cx="541615" cy="541615"/>
          </a:xfrm>
          <a:prstGeom prst="rect">
            <a:avLst/>
          </a:prstGeom>
        </p:spPr>
      </p:pic>
      <p:sp>
        <p:nvSpPr>
          <p:cNvPr id="5" name="Text 1"/>
          <p:cNvSpPr/>
          <p:nvPr/>
        </p:nvSpPr>
        <p:spPr>
          <a:xfrm>
            <a:off x="6244709" y="3739158"/>
            <a:ext cx="2325767"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Capture Data</a:t>
            </a:r>
            <a:endParaRPr lang="en-US" sz="2200" dirty="0"/>
          </a:p>
        </p:txBody>
      </p:sp>
      <p:sp>
        <p:nvSpPr>
          <p:cNvPr id="6" name="Text 2"/>
          <p:cNvSpPr/>
          <p:nvPr/>
        </p:nvSpPr>
        <p:spPr>
          <a:xfrm>
            <a:off x="6244709" y="4225290"/>
            <a:ext cx="2325767" cy="208026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JavaScript functions are used to capture form data efficiently, ensuring all required fields are collected for registration.</a:t>
            </a:r>
            <a:endParaRPr lang="en-US" sz="1700" dirty="0"/>
          </a:p>
        </p:txBody>
      </p:sp>
      <p:pic>
        <p:nvPicPr>
          <p:cNvPr id="7" name="Image 2" descr="preencoded.png">    </p:cNvPr>
          <p:cNvPicPr>
            <a:picLocks noChangeAspect="1"/>
          </p:cNvPicPr>
          <p:nvPr/>
        </p:nvPicPr>
        <p:blipFill>
          <a:blip r:embed="rId3"/>
          <a:stretch>
            <a:fillRect/>
          </a:stretch>
        </p:blipFill>
        <p:spPr>
          <a:xfrm>
            <a:off x="8895398" y="2980968"/>
            <a:ext cx="541615" cy="541615"/>
          </a:xfrm>
          <a:prstGeom prst="rect">
            <a:avLst/>
          </a:prstGeom>
        </p:spPr>
      </p:pic>
      <p:sp>
        <p:nvSpPr>
          <p:cNvPr id="8" name="Text 3"/>
          <p:cNvSpPr/>
          <p:nvPr/>
        </p:nvSpPr>
        <p:spPr>
          <a:xfrm>
            <a:off x="8895398" y="3739158"/>
            <a:ext cx="2325886"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Access Elements</a:t>
            </a:r>
            <a:endParaRPr lang="en-US" sz="2200" dirty="0"/>
          </a:p>
        </p:txBody>
      </p:sp>
      <p:sp>
        <p:nvSpPr>
          <p:cNvPr id="9" name="Text 4"/>
          <p:cNvSpPr/>
          <p:nvPr/>
        </p:nvSpPr>
        <p:spPr>
          <a:xfrm>
            <a:off x="8895398" y="4225290"/>
            <a:ext cx="2325886" cy="2426970"/>
          </a:xfrm>
          <a:prstGeom prst="rect">
            <a:avLst/>
          </a:prstGeom>
          <a:noFill/>
          <a:ln/>
        </p:spPr>
        <p:txBody>
          <a:bodyPr wrap="square" lIns="0" tIns="0" rIns="0" bIns="0" rtlCol="0" anchor="t"/>
          <a:lstStyle/>
          <a:p>
            <a:pPr algn="l" indent="0" marL="0">
              <a:lnSpc>
                <a:spcPts val="2700"/>
              </a:lnSpc>
              <a:buNone/>
            </a:pPr>
            <a:r>
              <a:rPr lang="en-US" sz="1700" b="1" dirty="0">
                <a:solidFill>
                  <a:srgbClr val="EEEFF5"/>
                </a:solidFill>
                <a:latin typeface="Montserrat" pitchFamily="34" charset="0"/>
                <a:ea typeface="Montserrat" pitchFamily="34" charset="-122"/>
                <a:cs typeface="Montserrat" pitchFamily="34" charset="-120"/>
              </a:rPr>
              <a:t>document.getElementById()</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is used to access form elements, allowing easy manipulation and validation of data fields.</a:t>
            </a:r>
            <a:endParaRPr lang="en-US" sz="1700" dirty="0"/>
          </a:p>
        </p:txBody>
      </p:sp>
      <p:pic>
        <p:nvPicPr>
          <p:cNvPr id="10" name="Image 3" descr="preencoded.png">    </p:cNvPr>
          <p:cNvPicPr>
            <a:picLocks noChangeAspect="1"/>
          </p:cNvPicPr>
          <p:nvPr/>
        </p:nvPicPr>
        <p:blipFill>
          <a:blip r:embed="rId4"/>
          <a:stretch>
            <a:fillRect/>
          </a:stretch>
        </p:blipFill>
        <p:spPr>
          <a:xfrm>
            <a:off x="11546205" y="2980968"/>
            <a:ext cx="541615" cy="541615"/>
          </a:xfrm>
          <a:prstGeom prst="rect">
            <a:avLst/>
          </a:prstGeom>
        </p:spPr>
      </p:pic>
      <p:sp>
        <p:nvSpPr>
          <p:cNvPr id="11" name="Text 5"/>
          <p:cNvSpPr/>
          <p:nvPr/>
        </p:nvSpPr>
        <p:spPr>
          <a:xfrm>
            <a:off x="11546205" y="3739158"/>
            <a:ext cx="2325767"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Store Data</a:t>
            </a:r>
            <a:endParaRPr lang="en-US" sz="2200" dirty="0"/>
          </a:p>
        </p:txBody>
      </p:sp>
      <p:sp>
        <p:nvSpPr>
          <p:cNvPr id="12" name="Text 6"/>
          <p:cNvSpPr/>
          <p:nvPr/>
        </p:nvSpPr>
        <p:spPr>
          <a:xfrm>
            <a:off x="11546205" y="4225290"/>
            <a:ext cx="2325767" cy="2773680"/>
          </a:xfrm>
          <a:prstGeom prst="rect">
            <a:avLst/>
          </a:prstGeom>
          <a:noFill/>
          <a:ln/>
        </p:spPr>
        <p:txBody>
          <a:bodyPr wrap="square" lIns="0" tIns="0" rIns="0" bIns="0" rtlCol="0" anchor="t"/>
          <a:lstStyle/>
          <a:p>
            <a:pPr algn="l" indent="0" marL="0">
              <a:lnSpc>
                <a:spcPts val="2700"/>
              </a:lnSpc>
              <a:buNone/>
            </a:pPr>
            <a:r>
              <a:rPr lang="en-US" sz="1700" b="1" dirty="0">
                <a:solidFill>
                  <a:srgbClr val="EEEFF5"/>
                </a:solidFill>
                <a:latin typeface="Montserrat" pitchFamily="34" charset="0"/>
                <a:ea typeface="Montserrat" pitchFamily="34" charset="-122"/>
                <a:cs typeface="Montserrat" pitchFamily="34" charset="-120"/>
              </a:rPr>
              <a:t>localStorage.setItem()</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stores vehicle data (e.g., </a:t>
            </a:r>
            <a:pPr algn="l" indent="0" marL="0">
              <a:lnSpc>
                <a:spcPts val="2700"/>
              </a:lnSpc>
              <a:buNone/>
            </a:pPr>
            <a:r>
              <a:rPr lang="en-US" sz="1700" b="1" dirty="0">
                <a:solidFill>
                  <a:srgbClr val="EEEFF5"/>
                </a:solidFill>
                <a:latin typeface="Montserrat" pitchFamily="34" charset="0"/>
                <a:ea typeface="Montserrat" pitchFamily="34" charset="-122"/>
                <a:cs typeface="Montserrat" pitchFamily="34" charset="-120"/>
              </a:rPr>
              <a:t>localStorage.setItem('LP123', JSON.stringify(vehicleData));</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providing temporary storage.</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42938" y="844153"/>
            <a:ext cx="7858125" cy="1208723"/>
          </a:xfrm>
          <a:prstGeom prst="rect">
            <a:avLst/>
          </a:prstGeom>
          <a:noFill/>
          <a:ln/>
        </p:spPr>
        <p:txBody>
          <a:bodyPr wrap="square" lIns="0" tIns="0" rIns="0" bIns="0" rtlCol="0" anchor="t"/>
          <a:lstStyle/>
          <a:p>
            <a:pPr indent="0" marL="0">
              <a:lnSpc>
                <a:spcPts val="4750"/>
              </a:lnSpc>
              <a:buNone/>
            </a:pPr>
            <a:r>
              <a:rPr lang="en-US" sz="3800" b="1" dirty="0">
                <a:solidFill>
                  <a:srgbClr val="9998FF"/>
                </a:solidFill>
                <a:latin typeface="Barlow Bold" pitchFamily="34" charset="0"/>
                <a:ea typeface="Barlow Bold" pitchFamily="34" charset="-122"/>
                <a:cs typeface="Barlow Bold" pitchFamily="34" charset="-120"/>
              </a:rPr>
              <a:t>Searching Vehicle Information: HTML &amp; JavaScript</a:t>
            </a:r>
            <a:endParaRPr lang="en-US" sz="3800" dirty="0"/>
          </a:p>
        </p:txBody>
      </p:sp>
      <p:sp>
        <p:nvSpPr>
          <p:cNvPr id="4" name="Shape 1"/>
          <p:cNvSpPr/>
          <p:nvPr/>
        </p:nvSpPr>
        <p:spPr>
          <a:xfrm>
            <a:off x="907018" y="2328386"/>
            <a:ext cx="22860" cy="5057061"/>
          </a:xfrm>
          <a:prstGeom prst="roundRect">
            <a:avLst>
              <a:gd name="adj" fmla="val 723332"/>
            </a:avLst>
          </a:prstGeom>
          <a:solidFill>
            <a:srgbClr val="60646A"/>
          </a:solidFill>
          <a:ln/>
        </p:spPr>
      </p:sp>
      <p:sp>
        <p:nvSpPr>
          <p:cNvPr id="5" name="Shape 2"/>
          <p:cNvSpPr/>
          <p:nvPr/>
        </p:nvSpPr>
        <p:spPr>
          <a:xfrm>
            <a:off x="1102221" y="2730103"/>
            <a:ext cx="642938" cy="22860"/>
          </a:xfrm>
          <a:prstGeom prst="roundRect">
            <a:avLst>
              <a:gd name="adj" fmla="val 723332"/>
            </a:avLst>
          </a:prstGeom>
          <a:solidFill>
            <a:srgbClr val="60646A"/>
          </a:solidFill>
          <a:ln/>
        </p:spPr>
      </p:sp>
      <p:sp>
        <p:nvSpPr>
          <p:cNvPr id="6" name="Shape 3"/>
          <p:cNvSpPr/>
          <p:nvPr/>
        </p:nvSpPr>
        <p:spPr>
          <a:xfrm>
            <a:off x="711815" y="2534960"/>
            <a:ext cx="413266" cy="413266"/>
          </a:xfrm>
          <a:prstGeom prst="roundRect">
            <a:avLst>
              <a:gd name="adj" fmla="val 40011"/>
            </a:avLst>
          </a:prstGeom>
          <a:solidFill>
            <a:srgbClr val="282C32"/>
          </a:solidFill>
          <a:ln/>
          <a:effectLst>
            <a:outerShdw sx="100000" sy="100000" kx="0" ky="0" algn="bl" rotWithShape="0" blurRad="45720" dist="22860" dir="13500000">
              <a:srgbClr val="ffffff">
                <a:alpha val="10000"/>
              </a:srgbClr>
            </a:outerShdw>
          </a:effectLst>
        </p:spPr>
      </p:sp>
      <p:sp>
        <p:nvSpPr>
          <p:cNvPr id="7" name="Text 4"/>
          <p:cNvSpPr/>
          <p:nvPr/>
        </p:nvSpPr>
        <p:spPr>
          <a:xfrm>
            <a:off x="867073" y="2596515"/>
            <a:ext cx="102751" cy="290036"/>
          </a:xfrm>
          <a:prstGeom prst="rect">
            <a:avLst/>
          </a:prstGeom>
          <a:noFill/>
          <a:ln/>
        </p:spPr>
        <p:txBody>
          <a:bodyPr wrap="none" lIns="0" tIns="0" rIns="0" bIns="0" rtlCol="0" anchor="t"/>
          <a:lstStyle/>
          <a:p>
            <a:pPr algn="ctr" indent="0" marL="0">
              <a:lnSpc>
                <a:spcPts val="2250"/>
              </a:lnSpc>
              <a:buNone/>
            </a:pPr>
            <a:r>
              <a:rPr lang="en-US" sz="2250" b="1" dirty="0">
                <a:solidFill>
                  <a:srgbClr val="EEEFF5"/>
                </a:solidFill>
                <a:latin typeface="Barlow Bold" pitchFamily="34" charset="0"/>
                <a:ea typeface="Barlow Bold" pitchFamily="34" charset="-122"/>
                <a:cs typeface="Barlow Bold" pitchFamily="34" charset="-120"/>
              </a:rPr>
              <a:t>1</a:t>
            </a:r>
            <a:endParaRPr lang="en-US" sz="2250" dirty="0"/>
          </a:p>
        </p:txBody>
      </p:sp>
      <p:sp>
        <p:nvSpPr>
          <p:cNvPr id="8" name="Text 5"/>
          <p:cNvSpPr/>
          <p:nvPr/>
        </p:nvSpPr>
        <p:spPr>
          <a:xfrm>
            <a:off x="1928932" y="2512100"/>
            <a:ext cx="2417445" cy="302062"/>
          </a:xfrm>
          <a:prstGeom prst="rect">
            <a:avLst/>
          </a:prstGeom>
          <a:noFill/>
          <a:ln/>
        </p:spPr>
        <p:txBody>
          <a:bodyPr wrap="none" lIns="0" tIns="0" rIns="0" bIns="0" rtlCol="0" anchor="t"/>
          <a:lstStyle/>
          <a:p>
            <a:pPr algn="l" indent="0" marL="0">
              <a:lnSpc>
                <a:spcPts val="2350"/>
              </a:lnSpc>
              <a:buNone/>
            </a:pPr>
            <a:r>
              <a:rPr lang="en-US" sz="1900" b="1" dirty="0">
                <a:solidFill>
                  <a:srgbClr val="EEEFF5"/>
                </a:solidFill>
                <a:latin typeface="Barlow Bold" pitchFamily="34" charset="0"/>
                <a:ea typeface="Barlow Bold" pitchFamily="34" charset="-122"/>
                <a:cs typeface="Barlow Bold" pitchFamily="34" charset="-120"/>
              </a:rPr>
              <a:t>Input Field</a:t>
            </a:r>
            <a:endParaRPr lang="en-US" sz="1900" dirty="0"/>
          </a:p>
        </p:txBody>
      </p:sp>
      <p:sp>
        <p:nvSpPr>
          <p:cNvPr id="9" name="Text 6"/>
          <p:cNvSpPr/>
          <p:nvPr/>
        </p:nvSpPr>
        <p:spPr>
          <a:xfrm>
            <a:off x="1928932" y="2924294"/>
            <a:ext cx="6572131" cy="881539"/>
          </a:xfrm>
          <a:prstGeom prst="rect">
            <a:avLst/>
          </a:prstGeom>
          <a:noFill/>
          <a:ln/>
        </p:spPr>
        <p:txBody>
          <a:bodyPr wrap="squar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An input field </a:t>
            </a:r>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&lt;input type="text" id="searchLicensePlate"&gt;</a:t>
            </a:r>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 is created for license plate search. This allows users to enter the license plate number they wish to find.</a:t>
            </a:r>
            <a:endParaRPr lang="en-US" sz="1400" dirty="0"/>
          </a:p>
        </p:txBody>
      </p:sp>
      <p:sp>
        <p:nvSpPr>
          <p:cNvPr id="10" name="Shape 7"/>
          <p:cNvSpPr/>
          <p:nvPr/>
        </p:nvSpPr>
        <p:spPr>
          <a:xfrm>
            <a:off x="1102221" y="4574977"/>
            <a:ext cx="642938" cy="22860"/>
          </a:xfrm>
          <a:prstGeom prst="roundRect">
            <a:avLst>
              <a:gd name="adj" fmla="val 723332"/>
            </a:avLst>
          </a:prstGeom>
          <a:solidFill>
            <a:srgbClr val="60646A"/>
          </a:solidFill>
          <a:ln/>
        </p:spPr>
      </p:sp>
      <p:sp>
        <p:nvSpPr>
          <p:cNvPr id="11" name="Shape 8"/>
          <p:cNvSpPr/>
          <p:nvPr/>
        </p:nvSpPr>
        <p:spPr>
          <a:xfrm>
            <a:off x="711815" y="4379833"/>
            <a:ext cx="413266" cy="413266"/>
          </a:xfrm>
          <a:prstGeom prst="roundRect">
            <a:avLst>
              <a:gd name="adj" fmla="val 40011"/>
            </a:avLst>
          </a:prstGeom>
          <a:solidFill>
            <a:srgbClr val="282C32"/>
          </a:solidFill>
          <a:ln/>
          <a:effectLst>
            <a:outerShdw sx="100000" sy="100000" kx="0" ky="0" algn="bl" rotWithShape="0" blurRad="45720" dist="22860" dir="13500000">
              <a:srgbClr val="ffffff">
                <a:alpha val="10000"/>
              </a:srgbClr>
            </a:outerShdw>
          </a:effectLst>
        </p:spPr>
      </p:sp>
      <p:sp>
        <p:nvSpPr>
          <p:cNvPr id="12" name="Text 9"/>
          <p:cNvSpPr/>
          <p:nvPr/>
        </p:nvSpPr>
        <p:spPr>
          <a:xfrm>
            <a:off x="837188" y="4441388"/>
            <a:ext cx="162520" cy="290036"/>
          </a:xfrm>
          <a:prstGeom prst="rect">
            <a:avLst/>
          </a:prstGeom>
          <a:noFill/>
          <a:ln/>
        </p:spPr>
        <p:txBody>
          <a:bodyPr wrap="none" lIns="0" tIns="0" rIns="0" bIns="0" rtlCol="0" anchor="t"/>
          <a:lstStyle/>
          <a:p>
            <a:pPr algn="ctr" indent="0" marL="0">
              <a:lnSpc>
                <a:spcPts val="2250"/>
              </a:lnSpc>
              <a:buNone/>
            </a:pPr>
            <a:r>
              <a:rPr lang="en-US" sz="2250" b="1" dirty="0">
                <a:solidFill>
                  <a:srgbClr val="EEEFF5"/>
                </a:solidFill>
                <a:latin typeface="Barlow Bold" pitchFamily="34" charset="0"/>
                <a:ea typeface="Barlow Bold" pitchFamily="34" charset="-122"/>
                <a:cs typeface="Barlow Bold" pitchFamily="34" charset="-120"/>
              </a:rPr>
              <a:t>2</a:t>
            </a:r>
            <a:endParaRPr lang="en-US" sz="2250" dirty="0"/>
          </a:p>
        </p:txBody>
      </p:sp>
      <p:sp>
        <p:nvSpPr>
          <p:cNvPr id="13" name="Text 10"/>
          <p:cNvSpPr/>
          <p:nvPr/>
        </p:nvSpPr>
        <p:spPr>
          <a:xfrm>
            <a:off x="1928932" y="4356973"/>
            <a:ext cx="2417445" cy="302062"/>
          </a:xfrm>
          <a:prstGeom prst="rect">
            <a:avLst/>
          </a:prstGeom>
          <a:noFill/>
          <a:ln/>
        </p:spPr>
        <p:txBody>
          <a:bodyPr wrap="none" lIns="0" tIns="0" rIns="0" bIns="0" rtlCol="0" anchor="t"/>
          <a:lstStyle/>
          <a:p>
            <a:pPr algn="l" indent="0" marL="0">
              <a:lnSpc>
                <a:spcPts val="2350"/>
              </a:lnSpc>
              <a:buNone/>
            </a:pPr>
            <a:r>
              <a:rPr lang="en-US" sz="1900" b="1" dirty="0">
                <a:solidFill>
                  <a:srgbClr val="EEEFF5"/>
                </a:solidFill>
                <a:latin typeface="Barlow Bold" pitchFamily="34" charset="0"/>
                <a:ea typeface="Barlow Bold" pitchFamily="34" charset="-122"/>
                <a:cs typeface="Barlow Bold" pitchFamily="34" charset="-120"/>
              </a:rPr>
              <a:t>Retrieve Data</a:t>
            </a:r>
            <a:endParaRPr lang="en-US" sz="1900" dirty="0"/>
          </a:p>
        </p:txBody>
      </p:sp>
      <p:sp>
        <p:nvSpPr>
          <p:cNvPr id="14" name="Text 11"/>
          <p:cNvSpPr/>
          <p:nvPr/>
        </p:nvSpPr>
        <p:spPr>
          <a:xfrm>
            <a:off x="1928932" y="4769168"/>
            <a:ext cx="6572131" cy="881539"/>
          </a:xfrm>
          <a:prstGeom prst="rect">
            <a:avLst/>
          </a:prstGeom>
          <a:noFill/>
          <a:ln/>
        </p:spPr>
        <p:txBody>
          <a:bodyPr wrap="squar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A JavaScript function retrieves vehicle data from </a:t>
            </a:r>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localStorage</a:t>
            </a:r>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 enabling quick access to stored information. </a:t>
            </a:r>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localStorage.getItem()</a:t>
            </a:r>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 is used to fetch vehicle data.</a:t>
            </a:r>
            <a:endParaRPr lang="en-US" sz="1400" dirty="0"/>
          </a:p>
        </p:txBody>
      </p:sp>
      <p:sp>
        <p:nvSpPr>
          <p:cNvPr id="15" name="Shape 12"/>
          <p:cNvSpPr/>
          <p:nvPr/>
        </p:nvSpPr>
        <p:spPr>
          <a:xfrm>
            <a:off x="1102221" y="6419850"/>
            <a:ext cx="642938" cy="22860"/>
          </a:xfrm>
          <a:prstGeom prst="roundRect">
            <a:avLst>
              <a:gd name="adj" fmla="val 723332"/>
            </a:avLst>
          </a:prstGeom>
          <a:solidFill>
            <a:srgbClr val="60646A"/>
          </a:solidFill>
          <a:ln/>
        </p:spPr>
      </p:sp>
      <p:sp>
        <p:nvSpPr>
          <p:cNvPr id="16" name="Shape 13"/>
          <p:cNvSpPr/>
          <p:nvPr/>
        </p:nvSpPr>
        <p:spPr>
          <a:xfrm>
            <a:off x="711815" y="6224707"/>
            <a:ext cx="413266" cy="413266"/>
          </a:xfrm>
          <a:prstGeom prst="roundRect">
            <a:avLst>
              <a:gd name="adj" fmla="val 40011"/>
            </a:avLst>
          </a:prstGeom>
          <a:solidFill>
            <a:srgbClr val="282C32"/>
          </a:solidFill>
          <a:ln/>
          <a:effectLst>
            <a:outerShdw sx="100000" sy="100000" kx="0" ky="0" algn="bl" rotWithShape="0" blurRad="45720" dist="22860" dir="13500000">
              <a:srgbClr val="ffffff">
                <a:alpha val="10000"/>
              </a:srgbClr>
            </a:outerShdw>
          </a:effectLst>
        </p:spPr>
      </p:sp>
      <p:sp>
        <p:nvSpPr>
          <p:cNvPr id="17" name="Text 14"/>
          <p:cNvSpPr/>
          <p:nvPr/>
        </p:nvSpPr>
        <p:spPr>
          <a:xfrm>
            <a:off x="840045" y="6286262"/>
            <a:ext cx="156686" cy="290036"/>
          </a:xfrm>
          <a:prstGeom prst="rect">
            <a:avLst/>
          </a:prstGeom>
          <a:noFill/>
          <a:ln/>
        </p:spPr>
        <p:txBody>
          <a:bodyPr wrap="none" lIns="0" tIns="0" rIns="0" bIns="0" rtlCol="0" anchor="t"/>
          <a:lstStyle/>
          <a:p>
            <a:pPr algn="ctr" indent="0" marL="0">
              <a:lnSpc>
                <a:spcPts val="2250"/>
              </a:lnSpc>
              <a:buNone/>
            </a:pPr>
            <a:r>
              <a:rPr lang="en-US" sz="2250" b="1" dirty="0">
                <a:solidFill>
                  <a:srgbClr val="EEEFF5"/>
                </a:solidFill>
                <a:latin typeface="Barlow Bold" pitchFamily="34" charset="0"/>
                <a:ea typeface="Barlow Bold" pitchFamily="34" charset="-122"/>
                <a:cs typeface="Barlow Bold" pitchFamily="34" charset="-120"/>
              </a:rPr>
              <a:t>3</a:t>
            </a:r>
            <a:endParaRPr lang="en-US" sz="2250" dirty="0"/>
          </a:p>
        </p:txBody>
      </p:sp>
      <p:sp>
        <p:nvSpPr>
          <p:cNvPr id="18" name="Text 15"/>
          <p:cNvSpPr/>
          <p:nvPr/>
        </p:nvSpPr>
        <p:spPr>
          <a:xfrm>
            <a:off x="1928932" y="6201847"/>
            <a:ext cx="2417445" cy="302062"/>
          </a:xfrm>
          <a:prstGeom prst="rect">
            <a:avLst/>
          </a:prstGeom>
          <a:noFill/>
          <a:ln/>
        </p:spPr>
        <p:txBody>
          <a:bodyPr wrap="none" lIns="0" tIns="0" rIns="0" bIns="0" rtlCol="0" anchor="t"/>
          <a:lstStyle/>
          <a:p>
            <a:pPr algn="l" indent="0" marL="0">
              <a:lnSpc>
                <a:spcPts val="2350"/>
              </a:lnSpc>
              <a:buNone/>
            </a:pPr>
            <a:r>
              <a:rPr lang="en-US" sz="1900" b="1" dirty="0">
                <a:solidFill>
                  <a:srgbClr val="EEEFF5"/>
                </a:solidFill>
                <a:latin typeface="Barlow Bold" pitchFamily="34" charset="0"/>
                <a:ea typeface="Barlow Bold" pitchFamily="34" charset="-122"/>
                <a:cs typeface="Barlow Bold" pitchFamily="34" charset="-120"/>
              </a:rPr>
              <a:t>Display Information</a:t>
            </a:r>
            <a:endParaRPr lang="en-US" sz="1900" dirty="0"/>
          </a:p>
        </p:txBody>
      </p:sp>
      <p:sp>
        <p:nvSpPr>
          <p:cNvPr id="19" name="Text 16"/>
          <p:cNvSpPr/>
          <p:nvPr/>
        </p:nvSpPr>
        <p:spPr>
          <a:xfrm>
            <a:off x="1928932" y="6614041"/>
            <a:ext cx="6572131" cy="587693"/>
          </a:xfrm>
          <a:prstGeom prst="rect">
            <a:avLst/>
          </a:prstGeom>
          <a:noFill/>
          <a:ln/>
        </p:spPr>
        <p:txBody>
          <a:bodyPr wrap="squar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Vehicle information is displayed in a designated HTML element (e.g., </a:t>
            </a:r>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&lt;div&gt;</a:t>
            </a:r>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 or </a:t>
            </a:r>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&lt;table&gt;</a:t>
            </a:r>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 providing a clear presentation of the retrieved data.</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37686" y="669727"/>
            <a:ext cx="5603677" cy="505420"/>
          </a:xfrm>
          <a:prstGeom prst="rect">
            <a:avLst/>
          </a:prstGeom>
          <a:noFill/>
          <a:ln/>
        </p:spPr>
        <p:txBody>
          <a:bodyPr wrap="none" lIns="0" tIns="0" rIns="0" bIns="0" rtlCol="0" anchor="t"/>
          <a:lstStyle/>
          <a:p>
            <a:pPr indent="0" marL="0">
              <a:lnSpc>
                <a:spcPts val="3950"/>
              </a:lnSpc>
              <a:buNone/>
            </a:pPr>
            <a:r>
              <a:rPr lang="en-US" sz="3150" b="1" dirty="0">
                <a:solidFill>
                  <a:srgbClr val="9998FF"/>
                </a:solidFill>
                <a:latin typeface="Barlow Bold" pitchFamily="34" charset="0"/>
                <a:ea typeface="Barlow Bold" pitchFamily="34" charset="-122"/>
                <a:cs typeface="Barlow Bold" pitchFamily="34" charset="-120"/>
              </a:rPr>
              <a:t>Code Example: HTML Structure</a:t>
            </a:r>
            <a:endParaRPr lang="en-US" sz="3150" dirty="0"/>
          </a:p>
        </p:txBody>
      </p:sp>
      <p:pic>
        <p:nvPicPr>
          <p:cNvPr id="3" name="Image 0" descr="preencoded.png">    </p:cNvPr>
          <p:cNvPicPr>
            <a:picLocks noChangeAspect="1"/>
          </p:cNvPicPr>
          <p:nvPr/>
        </p:nvPicPr>
        <p:blipFill>
          <a:blip r:embed="rId1"/>
          <a:stretch>
            <a:fillRect/>
          </a:stretch>
        </p:blipFill>
        <p:spPr>
          <a:xfrm>
            <a:off x="537686" y="1482328"/>
            <a:ext cx="6777514" cy="614482"/>
          </a:xfrm>
          <a:prstGeom prst="rect">
            <a:avLst/>
          </a:prstGeom>
        </p:spPr>
      </p:pic>
      <p:sp>
        <p:nvSpPr>
          <p:cNvPr id="4" name="Text 1"/>
          <p:cNvSpPr/>
          <p:nvPr/>
        </p:nvSpPr>
        <p:spPr>
          <a:xfrm>
            <a:off x="691277" y="2327196"/>
            <a:ext cx="2021562" cy="252651"/>
          </a:xfrm>
          <a:prstGeom prst="rect">
            <a:avLst/>
          </a:prstGeom>
          <a:noFill/>
          <a:ln/>
        </p:spPr>
        <p:txBody>
          <a:bodyPr wrap="none" lIns="0" tIns="0" rIns="0" bIns="0" rtlCol="0" anchor="t"/>
          <a:lstStyle/>
          <a:p>
            <a:pPr algn="l" indent="0" marL="0">
              <a:lnSpc>
                <a:spcPts val="1950"/>
              </a:lnSpc>
              <a:buNone/>
            </a:pPr>
            <a:r>
              <a:rPr lang="en-US" sz="1550" b="1" dirty="0">
                <a:solidFill>
                  <a:srgbClr val="EEEFF5"/>
                </a:solidFill>
                <a:latin typeface="Barlow Bold" pitchFamily="34" charset="0"/>
                <a:ea typeface="Barlow Bold" pitchFamily="34" charset="-122"/>
                <a:cs typeface="Barlow Bold" pitchFamily="34" charset="-120"/>
              </a:rPr>
              <a:t>Basic Structure</a:t>
            </a:r>
            <a:endParaRPr lang="en-US" sz="1550" dirty="0"/>
          </a:p>
        </p:txBody>
      </p:sp>
      <p:sp>
        <p:nvSpPr>
          <p:cNvPr id="5" name="Text 2"/>
          <p:cNvSpPr/>
          <p:nvPr/>
        </p:nvSpPr>
        <p:spPr>
          <a:xfrm>
            <a:off x="691277" y="2672001"/>
            <a:ext cx="6470332" cy="491490"/>
          </a:xfrm>
          <a:prstGeom prst="rect">
            <a:avLst/>
          </a:prstGeom>
          <a:noFill/>
          <a:ln/>
        </p:spPr>
        <p:txBody>
          <a:bodyPr wrap="square" lIns="0" tIns="0" rIns="0" bIns="0" rtlCol="0" anchor="t"/>
          <a:lstStyle/>
          <a:p>
            <a:pPr algn="l" indent="0" marL="0">
              <a:lnSpc>
                <a:spcPts val="1900"/>
              </a:lnSpc>
              <a:buNone/>
            </a:pPr>
            <a:r>
              <a:rPr lang="en-US" sz="1200" dirty="0">
                <a:solidFill>
                  <a:srgbClr val="EEEFF5"/>
                </a:solidFill>
                <a:latin typeface="Montserrat" pitchFamily="34" charset="0"/>
                <a:ea typeface="Montserrat" pitchFamily="34" charset="-122"/>
                <a:cs typeface="Montserrat" pitchFamily="34" charset="-120"/>
              </a:rPr>
              <a:t>The basic HTML structure includes </a:t>
            </a:r>
            <a:pPr algn="l" indent="0" marL="0">
              <a:lnSpc>
                <a:spcPts val="1900"/>
              </a:lnSpc>
              <a:buNone/>
            </a:pPr>
            <a:r>
              <a:rPr lang="en-US" sz="1200" b="1" dirty="0">
                <a:solidFill>
                  <a:srgbClr val="EEEFF5"/>
                </a:solidFill>
                <a:latin typeface="Montserrat" pitchFamily="34" charset="0"/>
                <a:ea typeface="Montserrat" pitchFamily="34" charset="-122"/>
                <a:cs typeface="Montserrat" pitchFamily="34" charset="-120"/>
              </a:rPr>
              <a:t>&lt;form&gt;</a:t>
            </a:r>
            <a:pPr algn="l" indent="0" marL="0">
              <a:lnSpc>
                <a:spcPts val="1900"/>
              </a:lnSpc>
              <a:buNone/>
            </a:pPr>
            <a:r>
              <a:rPr lang="en-US" sz="1200" dirty="0">
                <a:solidFill>
                  <a:srgbClr val="EEEFF5"/>
                </a:solidFill>
                <a:latin typeface="Montserrat" pitchFamily="34" charset="0"/>
                <a:ea typeface="Montserrat" pitchFamily="34" charset="-122"/>
                <a:cs typeface="Montserrat" pitchFamily="34" charset="-120"/>
              </a:rPr>
              <a:t>, </a:t>
            </a:r>
            <a:pPr algn="l" indent="0" marL="0">
              <a:lnSpc>
                <a:spcPts val="1900"/>
              </a:lnSpc>
              <a:buNone/>
            </a:pPr>
            <a:r>
              <a:rPr lang="en-US" sz="1200" b="1" dirty="0">
                <a:solidFill>
                  <a:srgbClr val="EEEFF5"/>
                </a:solidFill>
                <a:latin typeface="Montserrat" pitchFamily="34" charset="0"/>
                <a:ea typeface="Montserrat" pitchFamily="34" charset="-122"/>
                <a:cs typeface="Montserrat" pitchFamily="34" charset="-120"/>
              </a:rPr>
              <a:t>&lt;input&gt;</a:t>
            </a:r>
            <a:pPr algn="l" indent="0" marL="0">
              <a:lnSpc>
                <a:spcPts val="1900"/>
              </a:lnSpc>
              <a:buNone/>
            </a:pPr>
            <a:r>
              <a:rPr lang="en-US" sz="1200" dirty="0">
                <a:solidFill>
                  <a:srgbClr val="EEEFF5"/>
                </a:solidFill>
                <a:latin typeface="Montserrat" pitchFamily="34" charset="0"/>
                <a:ea typeface="Montserrat" pitchFamily="34" charset="-122"/>
                <a:cs typeface="Montserrat" pitchFamily="34" charset="-120"/>
              </a:rPr>
              <a:t>, and </a:t>
            </a:r>
            <a:pPr algn="l" indent="0" marL="0">
              <a:lnSpc>
                <a:spcPts val="1900"/>
              </a:lnSpc>
              <a:buNone/>
            </a:pPr>
            <a:r>
              <a:rPr lang="en-US" sz="1200" b="1" dirty="0">
                <a:solidFill>
                  <a:srgbClr val="EEEFF5"/>
                </a:solidFill>
                <a:latin typeface="Montserrat" pitchFamily="34" charset="0"/>
                <a:ea typeface="Montserrat" pitchFamily="34" charset="-122"/>
                <a:cs typeface="Montserrat" pitchFamily="34" charset="-120"/>
              </a:rPr>
              <a:t>&lt;button&gt;</a:t>
            </a:r>
            <a:pPr algn="l" indent="0" marL="0">
              <a:lnSpc>
                <a:spcPts val="1900"/>
              </a:lnSpc>
              <a:buNone/>
            </a:pPr>
            <a:r>
              <a:rPr lang="en-US" sz="1200" dirty="0">
                <a:solidFill>
                  <a:srgbClr val="EEEFF5"/>
                </a:solidFill>
                <a:latin typeface="Montserrat" pitchFamily="34" charset="0"/>
                <a:ea typeface="Montserrat" pitchFamily="34" charset="-122"/>
                <a:cs typeface="Montserrat" pitchFamily="34" charset="-120"/>
              </a:rPr>
              <a:t> elements. These are essential components for the parking management system.</a:t>
            </a:r>
            <a:endParaRPr lang="en-US" sz="1200" dirty="0"/>
          </a:p>
        </p:txBody>
      </p:sp>
      <p:pic>
        <p:nvPicPr>
          <p:cNvPr id="6" name="Image 1" descr="preencoded.png">    </p:cNvPr>
          <p:cNvPicPr>
            <a:picLocks noChangeAspect="1"/>
          </p:cNvPicPr>
          <p:nvPr/>
        </p:nvPicPr>
        <p:blipFill>
          <a:blip r:embed="rId2"/>
          <a:stretch>
            <a:fillRect/>
          </a:stretch>
        </p:blipFill>
        <p:spPr>
          <a:xfrm>
            <a:off x="7315200" y="1482328"/>
            <a:ext cx="6777514" cy="614482"/>
          </a:xfrm>
          <a:prstGeom prst="rect">
            <a:avLst/>
          </a:prstGeom>
        </p:spPr>
      </p:pic>
      <p:sp>
        <p:nvSpPr>
          <p:cNvPr id="7" name="Text 3"/>
          <p:cNvSpPr/>
          <p:nvPr/>
        </p:nvSpPr>
        <p:spPr>
          <a:xfrm>
            <a:off x="7468791" y="2327196"/>
            <a:ext cx="2021562" cy="252651"/>
          </a:xfrm>
          <a:prstGeom prst="rect">
            <a:avLst/>
          </a:prstGeom>
          <a:noFill/>
          <a:ln/>
        </p:spPr>
        <p:txBody>
          <a:bodyPr wrap="none" lIns="0" tIns="0" rIns="0" bIns="0" rtlCol="0" anchor="t"/>
          <a:lstStyle/>
          <a:p>
            <a:pPr algn="l" indent="0" marL="0">
              <a:lnSpc>
                <a:spcPts val="1950"/>
              </a:lnSpc>
              <a:buNone/>
            </a:pPr>
            <a:r>
              <a:rPr lang="en-US" sz="1550" b="1" dirty="0">
                <a:solidFill>
                  <a:srgbClr val="EEEFF5"/>
                </a:solidFill>
                <a:latin typeface="Barlow Bold" pitchFamily="34" charset="0"/>
                <a:ea typeface="Barlow Bold" pitchFamily="34" charset="-122"/>
                <a:cs typeface="Barlow Bold" pitchFamily="34" charset="-120"/>
              </a:rPr>
              <a:t>Form Element</a:t>
            </a:r>
            <a:endParaRPr lang="en-US" sz="1550" dirty="0"/>
          </a:p>
        </p:txBody>
      </p:sp>
      <p:sp>
        <p:nvSpPr>
          <p:cNvPr id="8" name="Shape 4"/>
          <p:cNvSpPr/>
          <p:nvPr/>
        </p:nvSpPr>
        <p:spPr>
          <a:xfrm>
            <a:off x="7468791" y="2752606"/>
            <a:ext cx="6470332" cy="4653677"/>
          </a:xfrm>
          <a:prstGeom prst="roundRect">
            <a:avLst>
              <a:gd name="adj" fmla="val 2971"/>
            </a:avLst>
          </a:prstGeom>
          <a:solidFill>
            <a:srgbClr val="01004D"/>
          </a:solidFill>
          <a:ln/>
        </p:spPr>
      </p:sp>
      <p:sp>
        <p:nvSpPr>
          <p:cNvPr id="9" name="Shape 5"/>
          <p:cNvSpPr/>
          <p:nvPr/>
        </p:nvSpPr>
        <p:spPr>
          <a:xfrm>
            <a:off x="7461171" y="2752606"/>
            <a:ext cx="6485573" cy="4653677"/>
          </a:xfrm>
          <a:prstGeom prst="roundRect">
            <a:avLst>
              <a:gd name="adj" fmla="val 495"/>
            </a:avLst>
          </a:prstGeom>
          <a:solidFill>
            <a:srgbClr val="01004D"/>
          </a:solidFill>
          <a:ln/>
        </p:spPr>
      </p:sp>
      <p:sp>
        <p:nvSpPr>
          <p:cNvPr id="10" name="Text 6"/>
          <p:cNvSpPr/>
          <p:nvPr/>
        </p:nvSpPr>
        <p:spPr>
          <a:xfrm>
            <a:off x="7614761" y="2867739"/>
            <a:ext cx="6178391" cy="4423410"/>
          </a:xfrm>
          <a:prstGeom prst="rect">
            <a:avLst/>
          </a:prstGeom>
          <a:noFill/>
          <a:ln/>
        </p:spPr>
        <p:txBody>
          <a:bodyPr wrap="square" lIns="0" tIns="0" rIns="0" bIns="0" rtlCol="0" anchor="t"/>
          <a:lstStyle/>
          <a:p>
            <a:pPr algn="l" indent="0" marL="0">
              <a:lnSpc>
                <a:spcPts val="1900"/>
              </a:lnSpc>
              <a:buNone/>
            </a:pPr>
            <a:r>
              <a:rPr lang="en-US" sz="1200" dirty="0">
                <a:solidFill>
                  <a:srgbClr val="EEEFF5"/>
                </a:solidFill>
                <a:highlight>
                  <a:srgbClr val="01004D"/>
                </a:highlight>
                <a:latin typeface="Consolas" pitchFamily="34" charset="0"/>
                <a:ea typeface="Consolas" pitchFamily="34" charset="-122"/>
                <a:cs typeface="Consolas" pitchFamily="34" charset="-120"/>
              </a:rPr>
              <a:t>&lt;form id="vehicleForm"&gt;
 &lt;label for="licensePlate"&gt;License Plate:&lt;/label&gt;
 &lt;input type="text" id="licensePlate" name="licensePlate" required pattern="[A-Z0-9]{3,8}" title="License plate must be 3-8 characters, alphanumeric"&gt;&lt;br&gt;&lt;br&gt;
 &lt;label for="vehicleType"&gt;Vehicle Type:&lt;/label&gt;
 &lt;select id="vehicleType" name="vehicleType"&gt;
  &lt;option value="car"&gt;Car&lt;/option&gt;
  &lt;option value="motorcycle"&gt;Motorcycle&lt;/option&gt;
  &lt;option value="truck"&gt;Truck&lt;/option&gt;
 &lt;/select&gt;&lt;br&gt;&lt;br&gt;
 &lt;label for="ownerName"&gt;Owner Name:&lt;/label&gt;
 &lt;input type="text" id="ownerName" name="ownerName" required&gt;&lt;br&gt;&lt;br&gt;
 &lt;button type="submit"&gt;Register Vehicle&lt;/button&gt;
&lt;/form&gt;
</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008221"/>
            <a:ext cx="7219950" cy="712708"/>
          </a:xfrm>
          <a:prstGeom prst="rect">
            <a:avLst/>
          </a:prstGeom>
          <a:noFill/>
          <a:ln/>
        </p:spPr>
        <p:txBody>
          <a:bodyPr wrap="none" lIns="0" tIns="0" rIns="0" bIns="0" rtlCol="0" anchor="t"/>
          <a:lstStyle/>
          <a:p>
            <a:pPr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Key Takeaways &amp; Next Steps</a:t>
            </a:r>
            <a:endParaRPr lang="en-US" sz="4450" dirty="0"/>
          </a:p>
        </p:txBody>
      </p:sp>
      <p:sp>
        <p:nvSpPr>
          <p:cNvPr id="4" name="Shape 1"/>
          <p:cNvSpPr/>
          <p:nvPr/>
        </p:nvSpPr>
        <p:spPr>
          <a:xfrm>
            <a:off x="758309" y="2045851"/>
            <a:ext cx="3705463" cy="2999542"/>
          </a:xfrm>
          <a:prstGeom prst="roundRect">
            <a:avLst>
              <a:gd name="adj" fmla="val 6501"/>
            </a:avLst>
          </a:prstGeom>
          <a:solidFill>
            <a:srgbClr val="282C32"/>
          </a:solidFill>
          <a:ln/>
          <a:effectLst>
            <a:outerShdw sx="100000" sy="100000" kx="0" ky="0" algn="bl" rotWithShape="0" blurRad="53340" dist="26670" dir="13500000">
              <a:srgbClr val="ffffff">
                <a:alpha val="10000"/>
              </a:srgbClr>
            </a:outerShdw>
          </a:effectLst>
        </p:spPr>
      </p:sp>
      <p:sp>
        <p:nvSpPr>
          <p:cNvPr id="5" name="Text 2"/>
          <p:cNvSpPr/>
          <p:nvPr/>
        </p:nvSpPr>
        <p:spPr>
          <a:xfrm>
            <a:off x="974884" y="2262426"/>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HTML Foundation</a:t>
            </a:r>
            <a:endParaRPr lang="en-US" sz="2200" dirty="0"/>
          </a:p>
        </p:txBody>
      </p:sp>
      <p:sp>
        <p:nvSpPr>
          <p:cNvPr id="6" name="Text 3"/>
          <p:cNvSpPr/>
          <p:nvPr/>
        </p:nvSpPr>
        <p:spPr>
          <a:xfrm>
            <a:off x="974884" y="2748558"/>
            <a:ext cx="3272314" cy="208026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parking management project leverages HTML for its user interface, providing a basic yet functional system. This foundation is crucial for further development.</a:t>
            </a:r>
            <a:endParaRPr lang="en-US" sz="1700" dirty="0"/>
          </a:p>
        </p:txBody>
      </p:sp>
      <p:sp>
        <p:nvSpPr>
          <p:cNvPr id="7" name="Shape 4"/>
          <p:cNvSpPr/>
          <p:nvPr/>
        </p:nvSpPr>
        <p:spPr>
          <a:xfrm>
            <a:off x="4680347" y="2045851"/>
            <a:ext cx="3705463" cy="2999542"/>
          </a:xfrm>
          <a:prstGeom prst="roundRect">
            <a:avLst>
              <a:gd name="adj" fmla="val 6501"/>
            </a:avLst>
          </a:prstGeom>
          <a:solidFill>
            <a:srgbClr val="282C32"/>
          </a:solidFill>
          <a:ln/>
          <a:effectLst>
            <a:outerShdw sx="100000" sy="100000" kx="0" ky="0" algn="bl" rotWithShape="0" blurRad="53340" dist="26670" dir="13500000">
              <a:srgbClr val="ffffff">
                <a:alpha val="10000"/>
              </a:srgbClr>
            </a:outerShdw>
          </a:effectLst>
        </p:spPr>
      </p:sp>
      <p:sp>
        <p:nvSpPr>
          <p:cNvPr id="8" name="Text 5"/>
          <p:cNvSpPr/>
          <p:nvPr/>
        </p:nvSpPr>
        <p:spPr>
          <a:xfrm>
            <a:off x="4896922" y="2262426"/>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JavaScript Integration</a:t>
            </a:r>
            <a:endParaRPr lang="en-US" sz="2200" dirty="0"/>
          </a:p>
        </p:txBody>
      </p:sp>
      <p:sp>
        <p:nvSpPr>
          <p:cNvPr id="9" name="Text 6"/>
          <p:cNvSpPr/>
          <p:nvPr/>
        </p:nvSpPr>
        <p:spPr>
          <a:xfrm>
            <a:off x="4896922" y="2748558"/>
            <a:ext cx="3272314" cy="173355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JavaScript enhances the system by handling form data and interacting with local storage, enabling dynamic functionality.</a:t>
            </a:r>
            <a:endParaRPr lang="en-US" sz="1700" dirty="0"/>
          </a:p>
        </p:txBody>
      </p:sp>
      <p:sp>
        <p:nvSpPr>
          <p:cNvPr id="10" name="Shape 7"/>
          <p:cNvSpPr/>
          <p:nvPr/>
        </p:nvSpPr>
        <p:spPr>
          <a:xfrm>
            <a:off x="758309" y="5261967"/>
            <a:ext cx="7627382" cy="1959412"/>
          </a:xfrm>
          <a:prstGeom prst="roundRect">
            <a:avLst>
              <a:gd name="adj" fmla="val 9952"/>
            </a:avLst>
          </a:prstGeom>
          <a:solidFill>
            <a:srgbClr val="282C32"/>
          </a:solidFill>
          <a:ln/>
          <a:effectLst>
            <a:outerShdw sx="100000" sy="100000" kx="0" ky="0" algn="bl" rotWithShape="0" blurRad="53340" dist="26670" dir="13500000">
              <a:srgbClr val="ffffff">
                <a:alpha val="10000"/>
              </a:srgbClr>
            </a:outerShdw>
          </a:effectLst>
        </p:spPr>
      </p:sp>
      <p:sp>
        <p:nvSpPr>
          <p:cNvPr id="11" name="Text 8"/>
          <p:cNvSpPr/>
          <p:nvPr/>
        </p:nvSpPr>
        <p:spPr>
          <a:xfrm>
            <a:off x="974884" y="5478542"/>
            <a:ext cx="2850713" cy="356235"/>
          </a:xfrm>
          <a:prstGeom prst="rect">
            <a:avLst/>
          </a:prstGeom>
          <a:noFill/>
          <a:ln/>
        </p:spPr>
        <p:txBody>
          <a:bodyPr wrap="none" lIns="0" tIns="0" rIns="0" bIns="0" rtlCol="0" anchor="t"/>
          <a:lstStyle/>
          <a:p>
            <a:pPr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Scalability</a:t>
            </a:r>
            <a:endParaRPr lang="en-US" sz="2200" dirty="0"/>
          </a:p>
        </p:txBody>
      </p:sp>
      <p:sp>
        <p:nvSpPr>
          <p:cNvPr id="12" name="Text 9"/>
          <p:cNvSpPr/>
          <p:nvPr/>
        </p:nvSpPr>
        <p:spPr>
          <a:xfrm>
            <a:off x="974884" y="5964674"/>
            <a:ext cx="7194233" cy="1040130"/>
          </a:xfrm>
          <a:prstGeom prst="rect">
            <a:avLst/>
          </a:prstGeom>
          <a:noFill/>
          <a:ln/>
        </p:spPr>
        <p:txBody>
          <a:bodyPr wrap="square" lIns="0" tIns="0" rIns="0" bIns="0" rtlCol="0" anchor="t"/>
          <a:lstStyle/>
          <a:p>
            <a:pP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Future steps include integrating a back-end database, implementing advanced search features, and improving user interface responsiveness for a more robust system.</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2025-02-27T19:36:33Z</dcterms:created>
  <dcterms:modified xsi:type="dcterms:W3CDTF">2025-02-27T19:36:33Z</dcterms:modified>
</cp:coreProperties>
</file>