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3"/>
  </p:notes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269" r:id="rId10"/>
    <p:sldId id="383" r:id="rId11"/>
    <p:sldId id="384" r:id="rId12"/>
    <p:sldId id="386" r:id="rId13"/>
    <p:sldId id="387" r:id="rId14"/>
    <p:sldId id="388" r:id="rId15"/>
    <p:sldId id="385" r:id="rId16"/>
    <p:sldId id="393" r:id="rId17"/>
    <p:sldId id="390" r:id="rId18"/>
    <p:sldId id="391" r:id="rId19"/>
    <p:sldId id="389" r:id="rId20"/>
    <p:sldId id="392" r:id="rId21"/>
    <p:sldId id="3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6600"/>
    <a:srgbClr val="FFFF99"/>
    <a:srgbClr val="85A804"/>
    <a:srgbClr val="BC8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11FB-9B80-4C19-B4A9-63E0706041E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72C2-AF53-453E-A871-DF4BFE2F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ws.amazon.com/about-aws/global-infrastructur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7.emf"/><Relationship Id="rId18" Type="http://schemas.openxmlformats.org/officeDocument/2006/relationships/image" Target="../media/image12.emf"/><Relationship Id="rId26" Type="http://schemas.openxmlformats.org/officeDocument/2006/relationships/image" Target="../media/image20.png"/><Relationship Id="rId3" Type="http://schemas.openxmlformats.org/officeDocument/2006/relationships/tags" Target="../tags/tag3.xml"/><Relationship Id="rId21" Type="http://schemas.openxmlformats.org/officeDocument/2006/relationships/image" Target="../media/image15.emf"/><Relationship Id="rId7" Type="http://schemas.openxmlformats.org/officeDocument/2006/relationships/tags" Target="../tags/tag7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18.PNG"/><Relationship Id="rId5" Type="http://schemas.openxmlformats.org/officeDocument/2006/relationships/tags" Target="../tags/tag5.xml"/><Relationship Id="rId15" Type="http://schemas.openxmlformats.org/officeDocument/2006/relationships/image" Target="../media/image9.emf"/><Relationship Id="rId23" Type="http://schemas.openxmlformats.org/officeDocument/2006/relationships/image" Target="../media/image17.emf"/><Relationship Id="rId28" Type="http://schemas.openxmlformats.org/officeDocument/2006/relationships/image" Target="../media/image22.png"/><Relationship Id="rId10" Type="http://schemas.openxmlformats.org/officeDocument/2006/relationships/tags" Target="../tags/tag10.xml"/><Relationship Id="rId19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8.png"/><Relationship Id="rId22" Type="http://schemas.openxmlformats.org/officeDocument/2006/relationships/image" Target="../media/image16.emf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5D40-1EFF-448F-BF37-2077EA32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8140-004C-408A-A62B-CD4C3589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1099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840B-1ABE-4A46-8A0D-2291A74C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9D764-FE5F-4240-AEB0-639457AA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Self-Service</a:t>
            </a:r>
          </a:p>
          <a:p>
            <a:r>
              <a:rPr lang="en-US" dirty="0"/>
              <a:t>API automation</a:t>
            </a:r>
          </a:p>
          <a:p>
            <a:r>
              <a:rPr lang="en-US" dirty="0"/>
              <a:t>Flexible billing model</a:t>
            </a:r>
          </a:p>
          <a:p>
            <a:r>
              <a:rPr lang="en-US" dirty="0"/>
              <a:t>Flexible billing reporting</a:t>
            </a:r>
          </a:p>
          <a:p>
            <a:r>
              <a:rPr lang="en-US" dirty="0"/>
              <a:t>Dynamic workload balancing</a:t>
            </a:r>
          </a:p>
          <a:p>
            <a:r>
              <a:rPr lang="en-US" dirty="0"/>
              <a:t>Provisioning services</a:t>
            </a:r>
          </a:p>
          <a:p>
            <a:r>
              <a:rPr lang="en-US" dirty="0"/>
              <a:t>Role-based administration</a:t>
            </a:r>
          </a:p>
          <a:p>
            <a:r>
              <a:rPr lang="en-US" dirty="0"/>
              <a:t>Monitoring and Reporting</a:t>
            </a:r>
          </a:p>
          <a:p>
            <a:r>
              <a:rPr lang="en-US" dirty="0"/>
              <a:t>Integration with other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2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5617-F1CE-473A-B91D-72D31390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Cloud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2295-AFB4-4D61-BF21-BA215036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2020 Q3</a:t>
            </a:r>
          </a:p>
          <a:p>
            <a:pPr lvl="1"/>
            <a:r>
              <a:rPr lang="en-US" dirty="0"/>
              <a:t>AWS – 32%</a:t>
            </a:r>
          </a:p>
          <a:p>
            <a:pPr lvl="1"/>
            <a:r>
              <a:rPr lang="en-US" dirty="0"/>
              <a:t>Azure – 19%</a:t>
            </a:r>
          </a:p>
          <a:p>
            <a:pPr lvl="1"/>
            <a:r>
              <a:rPr lang="en-US" dirty="0"/>
              <a:t>Google Cloud – 7%</a:t>
            </a:r>
          </a:p>
          <a:p>
            <a:pPr lvl="1"/>
            <a:r>
              <a:rPr lang="en-US" dirty="0"/>
              <a:t>Alibaba – 6%</a:t>
            </a:r>
          </a:p>
          <a:p>
            <a:pPr lvl="1"/>
            <a:r>
              <a:rPr lang="en-US" dirty="0"/>
              <a:t>Others – 37%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1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20C6-2563-4247-96CB-0002D910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Cloud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D38F-3A47-4835-BC29-CC1B0B00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vendors</a:t>
            </a:r>
          </a:p>
          <a:p>
            <a:pPr lvl="1"/>
            <a:r>
              <a:rPr lang="en-US" dirty="0"/>
              <a:t>VMWare</a:t>
            </a:r>
          </a:p>
          <a:p>
            <a:pPr lvl="1"/>
            <a:r>
              <a:rPr lang="en-US" dirty="0"/>
              <a:t>IBM and RedHat</a:t>
            </a:r>
          </a:p>
          <a:p>
            <a:pPr lvl="1"/>
            <a:r>
              <a:rPr lang="en-US" dirty="0"/>
              <a:t>DELL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BMC</a:t>
            </a:r>
          </a:p>
          <a:p>
            <a:pPr lvl="1"/>
            <a:r>
              <a:rPr lang="en-US" dirty="0"/>
              <a:t>Citrix</a:t>
            </a:r>
          </a:p>
          <a:p>
            <a:pPr lvl="1"/>
            <a:r>
              <a:rPr lang="en-US" dirty="0"/>
              <a:t>HP</a:t>
            </a:r>
          </a:p>
          <a:p>
            <a:pPr lvl="1"/>
            <a:r>
              <a:rPr lang="en-US" dirty="0"/>
              <a:t>Cisco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What is the problem with those platforms</a:t>
            </a:r>
          </a:p>
          <a:p>
            <a:pPr lvl="1"/>
            <a:r>
              <a:rPr lang="en-US" dirty="0"/>
              <a:t>Mainly focused on Virtual Machines (IaaS)</a:t>
            </a:r>
          </a:p>
          <a:p>
            <a:pPr lvl="1"/>
            <a:r>
              <a:rPr lang="en-US" dirty="0"/>
              <a:t>Do not provide real cloud native experience</a:t>
            </a:r>
          </a:p>
          <a:p>
            <a:pPr lvl="1"/>
            <a:r>
              <a:rPr lang="en-US" dirty="0"/>
              <a:t>Very hard to maintain and support</a:t>
            </a:r>
          </a:p>
          <a:p>
            <a:pPr lvl="1"/>
            <a:r>
              <a:rPr lang="en-US" dirty="0"/>
              <a:t>Not so good APIs</a:t>
            </a:r>
          </a:p>
          <a:p>
            <a:pPr lvl="1"/>
            <a:r>
              <a:rPr lang="en-US" dirty="0"/>
              <a:t>Missing and or bad support for tools like terraform, </a:t>
            </a:r>
            <a:r>
              <a:rPr lang="en-US" dirty="0" err="1"/>
              <a:t>cdk</a:t>
            </a:r>
            <a:r>
              <a:rPr lang="en-US" dirty="0"/>
              <a:t>, ansible and etc.</a:t>
            </a:r>
          </a:p>
        </p:txBody>
      </p:sp>
    </p:spTree>
    <p:extLst>
      <p:ext uri="{BB962C8B-B14F-4D97-AF65-F5344CB8AC3E}">
        <p14:creationId xmlns:p14="http://schemas.microsoft.com/office/powerpoint/2010/main" val="387382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C731-02FF-4EEC-BAE4-BE9B21E6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Cloud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E3A5-877C-4A75-B67B-C5CDC18E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Outposts</a:t>
            </a:r>
          </a:p>
          <a:p>
            <a:r>
              <a:rPr lang="en-US" dirty="0"/>
              <a:t>Azure Stack</a:t>
            </a:r>
          </a:p>
          <a:p>
            <a:r>
              <a:rPr lang="en-US" dirty="0"/>
              <a:t>Google Anthos</a:t>
            </a:r>
          </a:p>
          <a:p>
            <a:r>
              <a:rPr lang="en-US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21712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DABD-0722-4516-8901-BD240AF2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Native vs Traditional Workloads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8A5AC-F0C2-49F6-9119-90301DF4727B}"/>
              </a:ext>
            </a:extLst>
          </p:cNvPr>
          <p:cNvSpPr/>
          <p:nvPr/>
        </p:nvSpPr>
        <p:spPr>
          <a:xfrm>
            <a:off x="807868" y="5273336"/>
            <a:ext cx="3284738" cy="802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E7986-1AB3-4A47-B69E-3CBE26591FDA}"/>
              </a:ext>
            </a:extLst>
          </p:cNvPr>
          <p:cNvSpPr/>
          <p:nvPr/>
        </p:nvSpPr>
        <p:spPr>
          <a:xfrm>
            <a:off x="807868" y="3429000"/>
            <a:ext cx="3284738" cy="802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1FD48-64BF-4CA4-8127-5DEBF6E1F7D3}"/>
              </a:ext>
            </a:extLst>
          </p:cNvPr>
          <p:cNvSpPr/>
          <p:nvPr/>
        </p:nvSpPr>
        <p:spPr>
          <a:xfrm>
            <a:off x="807868" y="2509767"/>
            <a:ext cx="3284738" cy="802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Management</a:t>
            </a:r>
          </a:p>
          <a:p>
            <a:pPr algn="ctr"/>
            <a:r>
              <a:rPr lang="en-US" dirty="0"/>
              <a:t>Monitoring, Backup,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073EC1-F182-42C9-BAC6-FC5A1D86E856}"/>
              </a:ext>
            </a:extLst>
          </p:cNvPr>
          <p:cNvSpPr/>
          <p:nvPr/>
        </p:nvSpPr>
        <p:spPr>
          <a:xfrm>
            <a:off x="807868" y="1590534"/>
            <a:ext cx="3284738" cy="802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  <a:p>
            <a:pPr algn="ctr"/>
            <a:r>
              <a:rPr lang="en-US" dirty="0"/>
              <a:t>(e.g. Database, Object Storage)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819A1-E0B5-4D06-8C82-76A620C30979}"/>
              </a:ext>
            </a:extLst>
          </p:cNvPr>
          <p:cNvSpPr/>
          <p:nvPr/>
        </p:nvSpPr>
        <p:spPr>
          <a:xfrm>
            <a:off x="4814658" y="5273336"/>
            <a:ext cx="3284738" cy="802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2D44A-A2C6-43B6-BD9B-1AA6D4E9B1D2}"/>
              </a:ext>
            </a:extLst>
          </p:cNvPr>
          <p:cNvSpPr/>
          <p:nvPr/>
        </p:nvSpPr>
        <p:spPr>
          <a:xfrm>
            <a:off x="4814658" y="3429000"/>
            <a:ext cx="3284738" cy="802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F7BB7D-93D0-41F4-97B0-C868BC25C3C8}"/>
              </a:ext>
            </a:extLst>
          </p:cNvPr>
          <p:cNvSpPr/>
          <p:nvPr/>
        </p:nvSpPr>
        <p:spPr>
          <a:xfrm>
            <a:off x="4814658" y="2509767"/>
            <a:ext cx="3284738" cy="802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Management</a:t>
            </a:r>
          </a:p>
          <a:p>
            <a:pPr algn="ctr"/>
            <a:r>
              <a:rPr lang="en-US" dirty="0"/>
              <a:t>Monitoring, Backup, etc.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4F844B-08FC-4820-B564-B9C1325115E7}"/>
              </a:ext>
            </a:extLst>
          </p:cNvPr>
          <p:cNvSpPr/>
          <p:nvPr/>
        </p:nvSpPr>
        <p:spPr>
          <a:xfrm>
            <a:off x="4814658" y="1590534"/>
            <a:ext cx="3284738" cy="802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  <a:p>
            <a:pPr algn="ctr"/>
            <a:r>
              <a:rPr lang="en-US" dirty="0"/>
              <a:t>(e.g. Database, Object Storage)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9358F-8C2F-4CA8-A5C9-BF998DE4FB6D}"/>
              </a:ext>
            </a:extLst>
          </p:cNvPr>
          <p:cNvSpPr/>
          <p:nvPr/>
        </p:nvSpPr>
        <p:spPr>
          <a:xfrm>
            <a:off x="807868" y="4354103"/>
            <a:ext cx="3284738" cy="802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Virtualization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0AC0A9-2346-4033-BA36-9F51ADCA7C35}"/>
              </a:ext>
            </a:extLst>
          </p:cNvPr>
          <p:cNvSpPr/>
          <p:nvPr/>
        </p:nvSpPr>
        <p:spPr>
          <a:xfrm>
            <a:off x="4814658" y="4348233"/>
            <a:ext cx="3284738" cy="802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Virtualization Platform</a:t>
            </a:r>
          </a:p>
        </p:txBody>
      </p:sp>
    </p:spTree>
    <p:extLst>
      <p:ext uri="{BB962C8B-B14F-4D97-AF65-F5344CB8AC3E}">
        <p14:creationId xmlns:p14="http://schemas.microsoft.com/office/powerpoint/2010/main" val="266212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1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Web Services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2486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FE0-BA63-4297-BD57-7E3A7083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DFAAA-8941-4249-A6E6-A805AAAF1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mazonEmberLight"/>
              </a:rPr>
              <a:t>Amazon Web Services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Light"/>
              </a:rPr>
              <a:t>The most broadly adopted cloud platform</a:t>
            </a:r>
          </a:p>
          <a:p>
            <a:r>
              <a:rPr lang="en-US" dirty="0">
                <a:solidFill>
                  <a:srgbClr val="333333"/>
                </a:solidFill>
                <a:latin typeface="AmazonEmberLight"/>
              </a:rPr>
              <a:t>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Light"/>
              </a:rPr>
              <a:t>ffering over 200 fully featured services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Light"/>
              </a:rPr>
              <a:t>Largest community of customers and partners</a:t>
            </a:r>
          </a:p>
          <a:p>
            <a:r>
              <a:rPr lang="en-US" dirty="0">
                <a:solidFill>
                  <a:srgbClr val="333333"/>
                </a:solidFill>
                <a:latin typeface="AmazonEmberLight"/>
              </a:rPr>
              <a:t>Who is using AWS?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AmazonEmberLight"/>
              </a:rPr>
              <a:t>F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Light"/>
              </a:rPr>
              <a:t>astest-growing startups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AmazonEmberLight"/>
              </a:rPr>
              <a:t>L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Light"/>
              </a:rPr>
              <a:t>argest enterprises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AmazonEmberLight"/>
              </a:rPr>
              <a:t>L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Light"/>
              </a:rPr>
              <a:t>eading government agencies</a:t>
            </a:r>
          </a:p>
          <a:p>
            <a:r>
              <a:rPr lang="en-US" dirty="0">
                <a:solidFill>
                  <a:srgbClr val="333333"/>
                </a:solidFill>
                <a:latin typeface="AmazonEmberLight"/>
              </a:rPr>
              <a:t>Global and distributed cloud infrastructure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Light"/>
              </a:rPr>
              <a:t>26 geographic regions 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Light"/>
              </a:rPr>
              <a:t>84 Availability Zones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AmazonEmberLight"/>
            </a:endParaRPr>
          </a:p>
        </p:txBody>
      </p:sp>
    </p:spTree>
    <p:extLst>
      <p:ext uri="{BB962C8B-B14F-4D97-AF65-F5344CB8AC3E}">
        <p14:creationId xmlns:p14="http://schemas.microsoft.com/office/powerpoint/2010/main" val="341452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8509-7325-469E-9B3A-83323E08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Regions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8896CCC-FA4D-4669-AC23-F0B3C7AACC16}"/>
              </a:ext>
            </a:extLst>
          </p:cNvPr>
          <p:cNvSpPr txBox="1"/>
          <p:nvPr/>
        </p:nvSpPr>
        <p:spPr>
          <a:xfrm>
            <a:off x="972758" y="6029575"/>
            <a:ext cx="61045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https://aws.amazon.com/about-aws/global-infrastructure/</a:t>
            </a:r>
            <a:endParaRPr lang="en-US" dirty="0"/>
          </a:p>
          <a:p>
            <a:endParaRPr lang="en-US" dirty="0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B66F790-8638-4C39-86C6-E37562EF3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25" y="1321487"/>
            <a:ext cx="7937856" cy="436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1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5573-85EE-407D-9F38-6E93D411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AWS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C836-0936-4224-8893-A794F59B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</a:t>
            </a:r>
          </a:p>
          <a:p>
            <a:pPr lvl="1"/>
            <a:r>
              <a:rPr lang="en-US" dirty="0"/>
              <a:t>Accessible when you need it</a:t>
            </a:r>
          </a:p>
          <a:p>
            <a:r>
              <a:rPr lang="en-US" dirty="0"/>
              <a:t>Fault Tolerance </a:t>
            </a:r>
          </a:p>
          <a:p>
            <a:pPr lvl="1"/>
            <a:r>
              <a:rPr lang="en-US" dirty="0"/>
              <a:t>Ability to withstand a certain amount of failure and still remain functional</a:t>
            </a:r>
          </a:p>
          <a:p>
            <a:r>
              <a:rPr lang="en-US" dirty="0"/>
              <a:t>Scalability </a:t>
            </a:r>
          </a:p>
          <a:p>
            <a:pPr lvl="1"/>
            <a:r>
              <a:rPr lang="en-US" dirty="0"/>
              <a:t>Ability to easily grow in size, capacity, and/or scope when required</a:t>
            </a:r>
          </a:p>
          <a:p>
            <a:r>
              <a:rPr lang="en-US" dirty="0"/>
              <a:t>Elasticity (Elastic):</a:t>
            </a:r>
          </a:p>
          <a:p>
            <a:pPr lvl="1"/>
            <a:r>
              <a:rPr lang="en-US" dirty="0"/>
              <a:t>Ability to grow when required and to reduce in size when resources are no longer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7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C731-02FF-4EEC-BAE4-BE9B21E6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vs On-</a:t>
            </a:r>
            <a:r>
              <a:rPr lang="en-US" dirty="0" err="1"/>
              <a:t>Premisses</a:t>
            </a:r>
            <a:endParaRPr lang="en-US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A552F8A-C6C2-45EE-AB9A-11F513A4AA62}"/>
              </a:ext>
            </a:extLst>
          </p:cNvPr>
          <p:cNvGrpSpPr/>
          <p:nvPr/>
        </p:nvGrpSpPr>
        <p:grpSpPr>
          <a:xfrm>
            <a:off x="346661" y="1489476"/>
            <a:ext cx="8326403" cy="3977301"/>
            <a:chOff x="609600" y="1391365"/>
            <a:chExt cx="11004555" cy="4882435"/>
          </a:xfrm>
        </p:grpSpPr>
        <p:sp>
          <p:nvSpPr>
            <p:cNvPr id="93" name="Rounded Rectangle 17">
              <a:extLst>
                <a:ext uri="{FF2B5EF4-FFF2-40B4-BE49-F238E27FC236}">
                  <a16:creationId xmlns:a16="http://schemas.microsoft.com/office/drawing/2014/main" id="{67C35230-D09E-40CE-B376-9B2101E83D2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09600" y="1391365"/>
              <a:ext cx="11004555" cy="4882435"/>
            </a:xfrm>
            <a:prstGeom prst="roundRect">
              <a:avLst>
                <a:gd name="adj" fmla="val 510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</a:t>
              </a:r>
            </a:p>
          </p:txBody>
        </p:sp>
        <p:sp>
          <p:nvSpPr>
            <p:cNvPr id="94" name="Round Diagonal Corner Rectangle 18">
              <a:extLst>
                <a:ext uri="{FF2B5EF4-FFF2-40B4-BE49-F238E27FC236}">
                  <a16:creationId xmlns:a16="http://schemas.microsoft.com/office/drawing/2014/main" id="{D7F9A056-38CC-4949-AEE2-BA67CBD97537}"/>
                </a:ext>
              </a:extLst>
            </p:cNvPr>
            <p:cNvSpPr/>
            <p:nvPr/>
          </p:nvSpPr>
          <p:spPr>
            <a:xfrm>
              <a:off x="1125184" y="5094001"/>
              <a:ext cx="4665980" cy="1003950"/>
            </a:xfrm>
            <a:prstGeom prst="round2DiagRect">
              <a:avLst>
                <a:gd name="adj1" fmla="val 16667"/>
                <a:gd name="adj2" fmla="val 1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5" name="Round Diagonal Corner Rectangle 19">
              <a:extLst>
                <a:ext uri="{FF2B5EF4-FFF2-40B4-BE49-F238E27FC236}">
                  <a16:creationId xmlns:a16="http://schemas.microsoft.com/office/drawing/2014/main" id="{1FE55201-5F01-40B7-9286-B890130E569D}"/>
                </a:ext>
              </a:extLst>
            </p:cNvPr>
            <p:cNvSpPr/>
            <p:nvPr/>
          </p:nvSpPr>
          <p:spPr>
            <a:xfrm>
              <a:off x="6486699" y="5094001"/>
              <a:ext cx="4665980" cy="1003950"/>
            </a:xfrm>
            <a:prstGeom prst="round2DiagRect">
              <a:avLst>
                <a:gd name="adj1" fmla="val 16667"/>
                <a:gd name="adj2" fmla="val 1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6" name="Round Diagonal Corner Rectangle 20">
              <a:extLst>
                <a:ext uri="{FF2B5EF4-FFF2-40B4-BE49-F238E27FC236}">
                  <a16:creationId xmlns:a16="http://schemas.microsoft.com/office/drawing/2014/main" id="{0DFA595F-9A00-4E21-9930-48202F37F32D}"/>
                </a:ext>
              </a:extLst>
            </p:cNvPr>
            <p:cNvSpPr/>
            <p:nvPr/>
          </p:nvSpPr>
          <p:spPr>
            <a:xfrm>
              <a:off x="1125183" y="2921000"/>
              <a:ext cx="4665980" cy="1003952"/>
            </a:xfrm>
            <a:prstGeom prst="round2DiagRect">
              <a:avLst>
                <a:gd name="adj1" fmla="val 16667"/>
                <a:gd name="adj2" fmla="val 1314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7" name="Round Diagonal Corner Rectangle 33">
              <a:extLst>
                <a:ext uri="{FF2B5EF4-FFF2-40B4-BE49-F238E27FC236}">
                  <a16:creationId xmlns:a16="http://schemas.microsoft.com/office/drawing/2014/main" id="{B50450F7-1329-4A5C-962D-0DAC3B03B93B}"/>
                </a:ext>
              </a:extLst>
            </p:cNvPr>
            <p:cNvSpPr/>
            <p:nvPr/>
          </p:nvSpPr>
          <p:spPr>
            <a:xfrm>
              <a:off x="6486760" y="1836499"/>
              <a:ext cx="4665919" cy="1001348"/>
            </a:xfrm>
            <a:prstGeom prst="round2DiagRect">
              <a:avLst>
                <a:gd name="adj1" fmla="val 16667"/>
                <a:gd name="adj2" fmla="val 1316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8" name="Round Diagonal Corner Rectangle 34">
              <a:extLst>
                <a:ext uri="{FF2B5EF4-FFF2-40B4-BE49-F238E27FC236}">
                  <a16:creationId xmlns:a16="http://schemas.microsoft.com/office/drawing/2014/main" id="{E1941B03-7A84-4FC5-8202-79B895FDAEEC}"/>
                </a:ext>
              </a:extLst>
            </p:cNvPr>
            <p:cNvSpPr/>
            <p:nvPr/>
          </p:nvSpPr>
          <p:spPr>
            <a:xfrm>
              <a:off x="1125183" y="1833896"/>
              <a:ext cx="4665980" cy="1003951"/>
            </a:xfrm>
            <a:prstGeom prst="round2DiagRect">
              <a:avLst>
                <a:gd name="adj1" fmla="val 16667"/>
                <a:gd name="adj2" fmla="val 1526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9" name="Content Placeholder 2">
              <a:extLst>
                <a:ext uri="{FF2B5EF4-FFF2-40B4-BE49-F238E27FC236}">
                  <a16:creationId xmlns:a16="http://schemas.microsoft.com/office/drawing/2014/main" id="{C4936F47-C0A4-4B54-BB82-19F649A71188}"/>
                </a:ext>
              </a:extLst>
            </p:cNvPr>
            <p:cNvSpPr txBox="1">
              <a:spLocks/>
            </p:cNvSpPr>
            <p:nvPr/>
          </p:nvSpPr>
          <p:spPr>
            <a:xfrm>
              <a:off x="1125183" y="1400832"/>
              <a:ext cx="4664630" cy="4316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On-Premises Infrastructure</a:t>
              </a:r>
            </a:p>
          </p:txBody>
        </p:sp>
        <p:sp>
          <p:nvSpPr>
            <p:cNvPr id="100" name="TextBox 157">
              <a:extLst>
                <a:ext uri="{FF2B5EF4-FFF2-40B4-BE49-F238E27FC236}">
                  <a16:creationId xmlns:a16="http://schemas.microsoft.com/office/drawing/2014/main" id="{50DCADEA-6D1E-4E53-9C0C-7CB2D329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1963" y="3178381"/>
              <a:ext cx="1731936" cy="34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Network</a:t>
              </a:r>
            </a:p>
          </p:txBody>
        </p:sp>
        <p:sp>
          <p:nvSpPr>
            <p:cNvPr id="101" name="TextBox 186">
              <a:extLst>
                <a:ext uri="{FF2B5EF4-FFF2-40B4-BE49-F238E27FC236}">
                  <a16:creationId xmlns:a16="http://schemas.microsoft.com/office/drawing/2014/main" id="{5B7D193E-977D-4A91-93FC-09F7E02EAE73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9817470" y="4309907"/>
              <a:ext cx="653272" cy="30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</a:t>
              </a:r>
            </a:p>
          </p:txBody>
        </p:sp>
        <p:sp>
          <p:nvSpPr>
            <p:cNvPr id="102" name="Round Diagonal Corner Rectangle 38">
              <a:extLst>
                <a:ext uri="{FF2B5EF4-FFF2-40B4-BE49-F238E27FC236}">
                  <a16:creationId xmlns:a16="http://schemas.microsoft.com/office/drawing/2014/main" id="{74DC8327-E518-4FE0-8558-B6F90DC55F27}"/>
                </a:ext>
              </a:extLst>
            </p:cNvPr>
            <p:cNvSpPr/>
            <p:nvPr/>
          </p:nvSpPr>
          <p:spPr>
            <a:xfrm>
              <a:off x="1125184" y="4010019"/>
              <a:ext cx="4665980" cy="1003950"/>
            </a:xfrm>
            <a:prstGeom prst="round2DiagRect">
              <a:avLst>
                <a:gd name="adj1" fmla="val 16667"/>
                <a:gd name="adj2" fmla="val 1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3" name="Round Diagonal Corner Rectangle 39">
              <a:extLst>
                <a:ext uri="{FF2B5EF4-FFF2-40B4-BE49-F238E27FC236}">
                  <a16:creationId xmlns:a16="http://schemas.microsoft.com/office/drawing/2014/main" id="{0180F8D8-69F6-4008-AC48-04CD40455B9D}"/>
                </a:ext>
              </a:extLst>
            </p:cNvPr>
            <p:cNvSpPr/>
            <p:nvPr/>
          </p:nvSpPr>
          <p:spPr>
            <a:xfrm>
              <a:off x="6486760" y="4011320"/>
              <a:ext cx="4665919" cy="1001347"/>
            </a:xfrm>
            <a:prstGeom prst="round2DiagRect">
              <a:avLst>
                <a:gd name="adj1" fmla="val 16667"/>
                <a:gd name="adj2" fmla="val 1741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4" name="TextBox 92">
              <a:extLst>
                <a:ext uri="{FF2B5EF4-FFF2-40B4-BE49-F238E27FC236}">
                  <a16:creationId xmlns:a16="http://schemas.microsoft.com/office/drawing/2014/main" id="{159751DA-45AC-4757-81B2-11129751F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1957" y="4718096"/>
              <a:ext cx="1402538" cy="306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</a:t>
              </a:r>
              <a:br>
                <a:rPr 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Machine Image</a:t>
              </a:r>
            </a:p>
          </p:txBody>
        </p:sp>
        <p:pic>
          <p:nvPicPr>
            <p:cNvPr id="105" name="Picture 93" descr="EC2-Instances.png">
              <a:extLst>
                <a:ext uri="{FF2B5EF4-FFF2-40B4-BE49-F238E27FC236}">
                  <a16:creationId xmlns:a16="http://schemas.microsoft.com/office/drawing/2014/main" id="{3F30608D-78C6-4C85-A45E-A7C6A926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7894" y="4030769"/>
              <a:ext cx="720356" cy="72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TextBox 94">
              <a:extLst>
                <a:ext uri="{FF2B5EF4-FFF2-40B4-BE49-F238E27FC236}">
                  <a16:creationId xmlns:a16="http://schemas.microsoft.com/office/drawing/2014/main" id="{1145C504-1668-49CF-B65F-951DC1FFE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6948" y="4722166"/>
              <a:ext cx="1155995" cy="306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EC2 Instances</a:t>
              </a:r>
            </a:p>
          </p:txBody>
        </p:sp>
        <p:sp>
          <p:nvSpPr>
            <p:cNvPr id="107" name="TextBox 92">
              <a:extLst>
                <a:ext uri="{FF2B5EF4-FFF2-40B4-BE49-F238E27FC236}">
                  <a16:creationId xmlns:a16="http://schemas.microsoft.com/office/drawing/2014/main" id="{94008457-45F7-4F08-95EC-FCB93EE82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5054" y="4142661"/>
              <a:ext cx="1050110" cy="377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On-Premises </a:t>
              </a:r>
              <a:br>
                <a:rPr 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Servers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9A8CC64-4C63-48F8-8676-569F77F5E700}"/>
                </a:ext>
              </a:extLst>
            </p:cNvPr>
            <p:cNvGrpSpPr/>
            <p:nvPr/>
          </p:nvGrpSpPr>
          <p:grpSpPr>
            <a:xfrm>
              <a:off x="7427412" y="1942208"/>
              <a:ext cx="837272" cy="923273"/>
              <a:chOff x="7503612" y="1535808"/>
              <a:chExt cx="837272" cy="923273"/>
            </a:xfrm>
          </p:grpSpPr>
          <p:pic>
            <p:nvPicPr>
              <p:cNvPr id="109" name="Picture 2">
                <a:extLst>
                  <a:ext uri="{FF2B5EF4-FFF2-40B4-BE49-F238E27FC236}">
                    <a16:creationId xmlns:a16="http://schemas.microsoft.com/office/drawing/2014/main" id="{F2702CC5-0AFF-491E-934D-A8F942BEEF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11207" y="1535808"/>
                <a:ext cx="410195" cy="5317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60">
                <a:extLst>
                  <a:ext uri="{FF2B5EF4-FFF2-40B4-BE49-F238E27FC236}">
                    <a16:creationId xmlns:a16="http://schemas.microsoft.com/office/drawing/2014/main" id="{BD57B451-82BB-4E68-AD4D-50D4FD668D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03612" y="2039702"/>
                <a:ext cx="837272" cy="419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Security </a:t>
                </a:r>
                <a:b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</a:br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Groups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F3566E1-9523-4282-84DB-3C15BDE0D636}"/>
                </a:ext>
              </a:extLst>
            </p:cNvPr>
            <p:cNvGrpSpPr/>
            <p:nvPr/>
          </p:nvGrpSpPr>
          <p:grpSpPr>
            <a:xfrm>
              <a:off x="8411484" y="1959468"/>
              <a:ext cx="1312178" cy="767587"/>
              <a:chOff x="8487684" y="1553068"/>
              <a:chExt cx="1312178" cy="767587"/>
            </a:xfrm>
          </p:grpSpPr>
          <p:pic>
            <p:nvPicPr>
              <p:cNvPr id="112" name="Picture 153">
                <a:extLst>
                  <a:ext uri="{FF2B5EF4-FFF2-40B4-BE49-F238E27FC236}">
                    <a16:creationId xmlns:a16="http://schemas.microsoft.com/office/drawing/2014/main" id="{D467D920-BA13-40A5-BC14-7068B03B3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0002" y="1553068"/>
                <a:ext cx="611494" cy="520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TextBox 161">
                <a:extLst>
                  <a:ext uri="{FF2B5EF4-FFF2-40B4-BE49-F238E27FC236}">
                    <a16:creationId xmlns:a16="http://schemas.microsoft.com/office/drawing/2014/main" id="{DF989F66-6510-45A8-A43D-AD3A6A945E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87684" y="2018400"/>
                <a:ext cx="1312178" cy="302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Network ACLs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35ED6C5-3CBB-48A8-B433-F5B157F97599}"/>
                </a:ext>
              </a:extLst>
            </p:cNvPr>
            <p:cNvGrpSpPr/>
            <p:nvPr/>
          </p:nvGrpSpPr>
          <p:grpSpPr>
            <a:xfrm>
              <a:off x="1452286" y="1986306"/>
              <a:ext cx="847864" cy="792105"/>
              <a:chOff x="1658005" y="1579906"/>
              <a:chExt cx="847864" cy="792105"/>
            </a:xfrm>
          </p:grpSpPr>
          <p:pic>
            <p:nvPicPr>
              <p:cNvPr id="115" name="Picture 2">
                <a:extLst>
                  <a:ext uri="{FF2B5EF4-FFF2-40B4-BE49-F238E27FC236}">
                    <a16:creationId xmlns:a16="http://schemas.microsoft.com/office/drawing/2014/main" id="{CB4D4A89-4774-4AD7-BCAF-EACBE1DD76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0066" y="1579906"/>
                <a:ext cx="410195" cy="529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" name="TextBox 160">
                <a:extLst>
                  <a:ext uri="{FF2B5EF4-FFF2-40B4-BE49-F238E27FC236}">
                    <a16:creationId xmlns:a16="http://schemas.microsoft.com/office/drawing/2014/main" id="{BD53A504-75A3-4855-8459-1764C557F2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8005" y="2069756"/>
                <a:ext cx="847864" cy="302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Firewalls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8C0A2FF-B01B-493E-ADF4-CF103056DD65}"/>
                </a:ext>
              </a:extLst>
            </p:cNvPr>
            <p:cNvGrpSpPr/>
            <p:nvPr/>
          </p:nvGrpSpPr>
          <p:grpSpPr>
            <a:xfrm>
              <a:off x="2862230" y="1934955"/>
              <a:ext cx="611494" cy="843456"/>
              <a:chOff x="2938430" y="1528555"/>
              <a:chExt cx="611494" cy="843456"/>
            </a:xfrm>
          </p:grpSpPr>
          <p:pic>
            <p:nvPicPr>
              <p:cNvPr id="118" name="Picture 38">
                <a:extLst>
                  <a:ext uri="{FF2B5EF4-FFF2-40B4-BE49-F238E27FC236}">
                    <a16:creationId xmlns:a16="http://schemas.microsoft.com/office/drawing/2014/main" id="{329CA9E4-0D35-480E-94B1-6326C67BD1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8430" y="1528555"/>
                <a:ext cx="611494" cy="518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TextBox 161">
                <a:extLst>
                  <a:ext uri="{FF2B5EF4-FFF2-40B4-BE49-F238E27FC236}">
                    <a16:creationId xmlns:a16="http://schemas.microsoft.com/office/drawing/2014/main" id="{6636F292-6A80-4449-976E-ABDDFDA16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3672" y="2069756"/>
                <a:ext cx="570328" cy="302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ACLs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E8A4EAE-B634-438E-AABA-0D7F4EB682BE}"/>
                </a:ext>
              </a:extLst>
            </p:cNvPr>
            <p:cNvGrpSpPr/>
            <p:nvPr/>
          </p:nvGrpSpPr>
          <p:grpSpPr>
            <a:xfrm>
              <a:off x="3653630" y="1942208"/>
              <a:ext cx="1265229" cy="837916"/>
              <a:chOff x="3729830" y="1535808"/>
              <a:chExt cx="1265229" cy="837916"/>
            </a:xfrm>
          </p:grpSpPr>
          <p:pic>
            <p:nvPicPr>
              <p:cNvPr id="121" name="Picture 5">
                <a:extLst>
                  <a:ext uri="{FF2B5EF4-FFF2-40B4-BE49-F238E27FC236}">
                    <a16:creationId xmlns:a16="http://schemas.microsoft.com/office/drawing/2014/main" id="{F61EFF2D-CE24-4D8C-A923-C5ADEB1682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2448" y="1535808"/>
                <a:ext cx="376012" cy="594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TextBox 162">
                <a:extLst>
                  <a:ext uri="{FF2B5EF4-FFF2-40B4-BE49-F238E27FC236}">
                    <a16:creationId xmlns:a16="http://schemas.microsoft.com/office/drawing/2014/main" id="{C119773C-A8C4-43A7-84B5-88AF5AF16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9830" y="2071469"/>
                <a:ext cx="1265229" cy="302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Administrators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D604162-9BA5-49FA-9E70-87F0395DE8ED}"/>
                </a:ext>
              </a:extLst>
            </p:cNvPr>
            <p:cNvGrpSpPr/>
            <p:nvPr/>
          </p:nvGrpSpPr>
          <p:grpSpPr>
            <a:xfrm>
              <a:off x="9707328" y="2001236"/>
              <a:ext cx="1273704" cy="930664"/>
              <a:chOff x="9783528" y="1594836"/>
              <a:chExt cx="1273704" cy="930664"/>
            </a:xfrm>
          </p:grpSpPr>
          <p:sp>
            <p:nvSpPr>
              <p:cNvPr id="124" name="TextBox 162">
                <a:extLst>
                  <a:ext uri="{FF2B5EF4-FFF2-40B4-BE49-F238E27FC236}">
                    <a16:creationId xmlns:a16="http://schemas.microsoft.com/office/drawing/2014/main" id="{508CB362-D7C4-4DBB-BA71-B5D354109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83528" y="2106121"/>
                <a:ext cx="1273704" cy="419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Identity Access</a:t>
                </a:r>
                <a:b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</a:br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Management</a:t>
                </a: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240042C0-82C0-4556-BBFB-0172DB757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2532" y="1594836"/>
                <a:ext cx="245942" cy="465999"/>
              </a:xfrm>
              <a:prstGeom prst="rect">
                <a:avLst/>
              </a:prstGeom>
            </p:spPr>
          </p:pic>
        </p:grpSp>
        <p:sp>
          <p:nvSpPr>
            <p:cNvPr id="126" name="Round Diagonal Corner Rectangle 62">
              <a:extLst>
                <a:ext uri="{FF2B5EF4-FFF2-40B4-BE49-F238E27FC236}">
                  <a16:creationId xmlns:a16="http://schemas.microsoft.com/office/drawing/2014/main" id="{67C378E5-9263-445E-900B-EB7FDFE36518}"/>
                </a:ext>
              </a:extLst>
            </p:cNvPr>
            <p:cNvSpPr/>
            <p:nvPr/>
          </p:nvSpPr>
          <p:spPr>
            <a:xfrm>
              <a:off x="6486760" y="2923603"/>
              <a:ext cx="4665919" cy="1001349"/>
            </a:xfrm>
            <a:prstGeom prst="round2DiagRect">
              <a:avLst>
                <a:gd name="adj1" fmla="val 16667"/>
                <a:gd name="adj2" fmla="val 1635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593C90E-45E0-4145-8100-CBB9446D5E95}"/>
                </a:ext>
              </a:extLst>
            </p:cNvPr>
            <p:cNvGrpSpPr/>
            <p:nvPr/>
          </p:nvGrpSpPr>
          <p:grpSpPr>
            <a:xfrm>
              <a:off x="1509675" y="3103847"/>
              <a:ext cx="714393" cy="757980"/>
              <a:chOff x="1585875" y="2906106"/>
              <a:chExt cx="714393" cy="757980"/>
            </a:xfrm>
          </p:grpSpPr>
          <p:pic>
            <p:nvPicPr>
              <p:cNvPr id="128" name="Picture 37">
                <a:extLst>
                  <a:ext uri="{FF2B5EF4-FFF2-40B4-BE49-F238E27FC236}">
                    <a16:creationId xmlns:a16="http://schemas.microsoft.com/office/drawing/2014/main" id="{A0A77ABA-DD2A-4CDC-AA4E-376524472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8478" y="2906106"/>
                <a:ext cx="698851" cy="436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TextBox 160">
                <a:extLst>
                  <a:ext uri="{FF2B5EF4-FFF2-40B4-BE49-F238E27FC236}">
                    <a16:creationId xmlns:a16="http://schemas.microsoft.com/office/drawing/2014/main" id="{A4FD7C23-2F50-4182-A415-8E08F9ED23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5875" y="3361831"/>
                <a:ext cx="714393" cy="302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Router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84CB974-E65B-40AB-9F10-605A7FF0AE91}"/>
                </a:ext>
              </a:extLst>
            </p:cNvPr>
            <p:cNvGrpSpPr/>
            <p:nvPr/>
          </p:nvGrpSpPr>
          <p:grpSpPr>
            <a:xfrm>
              <a:off x="2407139" y="3044657"/>
              <a:ext cx="1436488" cy="835591"/>
              <a:chOff x="2483339" y="2846916"/>
              <a:chExt cx="1436488" cy="835591"/>
            </a:xfrm>
          </p:grpSpPr>
          <p:pic>
            <p:nvPicPr>
              <p:cNvPr id="131" name="Picture 4">
                <a:extLst>
                  <a:ext uri="{FF2B5EF4-FFF2-40B4-BE49-F238E27FC236}">
                    <a16:creationId xmlns:a16="http://schemas.microsoft.com/office/drawing/2014/main" id="{43FDE312-14B2-43F2-AC31-E6220D637B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8629" y="2846916"/>
                <a:ext cx="1421198" cy="603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2" name="TextBox 160">
                <a:extLst>
                  <a:ext uri="{FF2B5EF4-FFF2-40B4-BE49-F238E27FC236}">
                    <a16:creationId xmlns:a16="http://schemas.microsoft.com/office/drawing/2014/main" id="{D3F3BE39-8AFD-4962-A431-E9035CE206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3339" y="3380252"/>
                <a:ext cx="1428362" cy="302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Network Pipeline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B8146B9-75E0-4DE3-AD98-32400F5BB997}"/>
                </a:ext>
              </a:extLst>
            </p:cNvPr>
            <p:cNvGrpSpPr/>
            <p:nvPr/>
          </p:nvGrpSpPr>
          <p:grpSpPr>
            <a:xfrm>
              <a:off x="4100129" y="3101084"/>
              <a:ext cx="699562" cy="766656"/>
              <a:chOff x="709947" y="2903343"/>
              <a:chExt cx="699562" cy="766656"/>
            </a:xfrm>
          </p:grpSpPr>
          <p:pic>
            <p:nvPicPr>
              <p:cNvPr id="134" name="Picture 40">
                <a:extLst>
                  <a:ext uri="{FF2B5EF4-FFF2-40B4-BE49-F238E27FC236}">
                    <a16:creationId xmlns:a16="http://schemas.microsoft.com/office/drawing/2014/main" id="{D5A8A5D6-39F1-4C12-A116-C1A273F032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753" y="2903343"/>
                <a:ext cx="662768" cy="482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5" name="TextBox 160">
                <a:extLst>
                  <a:ext uri="{FF2B5EF4-FFF2-40B4-BE49-F238E27FC236}">
                    <a16:creationId xmlns:a16="http://schemas.microsoft.com/office/drawing/2014/main" id="{43F44389-5D99-41E6-99B9-9DB9725DE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947" y="3367744"/>
                <a:ext cx="699562" cy="302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Switch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01F914E-31EE-43FC-AA5C-C2262E383C38}"/>
                </a:ext>
              </a:extLst>
            </p:cNvPr>
            <p:cNvGrpSpPr/>
            <p:nvPr/>
          </p:nvGrpSpPr>
          <p:grpSpPr>
            <a:xfrm>
              <a:off x="7222151" y="2997509"/>
              <a:ext cx="1273782" cy="981959"/>
              <a:chOff x="7298351" y="2799768"/>
              <a:chExt cx="1273782" cy="981959"/>
            </a:xfrm>
          </p:grpSpPr>
          <p:sp>
            <p:nvSpPr>
              <p:cNvPr id="137" name="Rectangle 4">
                <a:extLst>
                  <a:ext uri="{FF2B5EF4-FFF2-40B4-BE49-F238E27FC236}">
                    <a16:creationId xmlns:a16="http://schemas.microsoft.com/office/drawing/2014/main" id="{5E2CD1C2-9A0F-4669-8D38-763C459E4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298351" y="3362348"/>
                <a:ext cx="1273782" cy="419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1" hangingPunct="1">
                  <a:lnSpc>
                    <a:spcPct val="80000"/>
                  </a:lnSpc>
                </a:pPr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Elastic</a:t>
                </a:r>
                <a:b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</a:br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Load Balancing</a:t>
                </a: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555A9275-1862-46ED-A00D-A6034B181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7215" y="2799768"/>
                <a:ext cx="507200" cy="608641"/>
              </a:xfrm>
              <a:prstGeom prst="rect">
                <a:avLst/>
              </a:prstGeom>
            </p:spPr>
          </p:pic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0122B93-7624-4B32-976A-C9B001B78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078" y="5418058"/>
              <a:ext cx="903934" cy="378556"/>
            </a:xfrm>
            <a:prstGeom prst="rect">
              <a:avLst/>
            </a:prstGeom>
            <a:gradFill rotWithShape="1">
              <a:gsLst>
                <a:gs pos="0">
                  <a:srgbClr val="537393"/>
                </a:gs>
                <a:gs pos="35001">
                  <a:srgbClr val="96ADC4"/>
                </a:gs>
                <a:gs pos="100000">
                  <a:srgbClr val="D2DCE6"/>
                </a:gs>
              </a:gsLst>
              <a:lin ang="16200000" scaled="1"/>
            </a:gradFill>
            <a:ln w="9525">
              <a:solidFill>
                <a:srgbClr val="304356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solidFill>
                    <a:srgbClr val="304356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RDBMS</a:t>
              </a:r>
              <a:endParaRPr lang="en-US" sz="1200" dirty="0">
                <a:solidFill>
                  <a:srgbClr val="30435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40" name="Picture 163">
              <a:extLst>
                <a:ext uri="{FF2B5EF4-FFF2-40B4-BE49-F238E27FC236}">
                  <a16:creationId xmlns:a16="http://schemas.microsoft.com/office/drawing/2014/main" id="{404FA0B6-8A37-447A-98CC-B5DCF01B2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3053" y="5192190"/>
              <a:ext cx="457672" cy="56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CAB8A75-FE6D-4ACA-BB8D-494768B07D1C}"/>
                </a:ext>
              </a:extLst>
            </p:cNvPr>
            <p:cNvGrpSpPr/>
            <p:nvPr/>
          </p:nvGrpSpPr>
          <p:grpSpPr>
            <a:xfrm>
              <a:off x="7332234" y="5179722"/>
              <a:ext cx="1019472" cy="959172"/>
              <a:chOff x="7293707" y="5420509"/>
              <a:chExt cx="1019472" cy="959172"/>
            </a:xfrm>
          </p:grpSpPr>
          <p:pic>
            <p:nvPicPr>
              <p:cNvPr id="142" name="Picture 164">
                <a:extLst>
                  <a:ext uri="{FF2B5EF4-FFF2-40B4-BE49-F238E27FC236}">
                    <a16:creationId xmlns:a16="http://schemas.microsoft.com/office/drawing/2014/main" id="{66E1D041-B54B-4AEB-B678-58BF2FE97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3106" y="5420509"/>
                <a:ext cx="384816" cy="5396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TextBox 165">
                <a:extLst>
                  <a:ext uri="{FF2B5EF4-FFF2-40B4-BE49-F238E27FC236}">
                    <a16:creationId xmlns:a16="http://schemas.microsoft.com/office/drawing/2014/main" id="{5388186C-028E-4037-A7C0-E42E54572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3707" y="5960302"/>
                <a:ext cx="1019472" cy="419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Elastic</a:t>
                </a:r>
                <a:b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</a:br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Block Store</a:t>
                </a:r>
              </a:p>
            </p:txBody>
          </p:sp>
        </p:grpSp>
        <p:pic>
          <p:nvPicPr>
            <p:cNvPr id="144" name="Picture 226">
              <a:extLst>
                <a:ext uri="{FF2B5EF4-FFF2-40B4-BE49-F238E27FC236}">
                  <a16:creationId xmlns:a16="http://schemas.microsoft.com/office/drawing/2014/main" id="{56CFB71F-AB1F-46D5-BC27-D95081E1E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8830" y="5196935"/>
              <a:ext cx="504121" cy="563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TextBox 165">
              <a:extLst>
                <a:ext uri="{FF2B5EF4-FFF2-40B4-BE49-F238E27FC236}">
                  <a16:creationId xmlns:a16="http://schemas.microsoft.com/office/drawing/2014/main" id="{DC63B0E0-5D0D-4FD2-8F3F-00866A42D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0343" y="5681205"/>
              <a:ext cx="911799" cy="491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S3</a:t>
              </a:r>
            </a:p>
          </p:txBody>
        </p:sp>
        <p:sp>
          <p:nvSpPr>
            <p:cNvPr id="146" name="TextBox 165">
              <a:extLst>
                <a:ext uri="{FF2B5EF4-FFF2-40B4-BE49-F238E27FC236}">
                  <a16:creationId xmlns:a16="http://schemas.microsoft.com/office/drawing/2014/main" id="{3E41F8A4-7F06-4D60-BA16-5F0E2FE32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15664" y="5719194"/>
              <a:ext cx="1114808" cy="30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RDS</a:t>
              </a:r>
            </a:p>
          </p:txBody>
        </p:sp>
        <p:sp>
          <p:nvSpPr>
            <p:cNvPr id="147" name="Content Placeholder 2">
              <a:extLst>
                <a:ext uri="{FF2B5EF4-FFF2-40B4-BE49-F238E27FC236}">
                  <a16:creationId xmlns:a16="http://schemas.microsoft.com/office/drawing/2014/main" id="{09BD70A4-65C1-4EE7-8FC9-AFEDA84073DA}"/>
                </a:ext>
              </a:extLst>
            </p:cNvPr>
            <p:cNvSpPr txBox="1">
              <a:spLocks/>
            </p:cNvSpPr>
            <p:nvPr/>
          </p:nvSpPr>
          <p:spPr>
            <a:xfrm>
              <a:off x="6457796" y="1391365"/>
              <a:ext cx="4694884" cy="43834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257175" indent="-257175" algn="l" defTabSz="342900" rtl="0" eaLnBrk="1" latinLnBrk="0" hangingPunct="1">
                <a:spcBef>
                  <a:spcPct val="20000"/>
                </a:spcBef>
                <a:buFontTx/>
                <a:buBlip>
                  <a:blip r:embed="rId24"/>
                </a:buBlip>
                <a:defRPr sz="20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557213" indent="-214313" algn="l" defTabSz="3429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16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857250" indent="-171450" algn="l" defTabSz="3429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/>
                <a:buChar char="•"/>
                <a:defRPr sz="14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028700" indent="0" algn="l" defTabSz="342900" rtl="0" eaLnBrk="1" latinLnBrk="0" hangingPunct="1">
                <a:spcBef>
                  <a:spcPct val="20000"/>
                </a:spcBef>
                <a:buFont typeface="Arial"/>
                <a:buNone/>
                <a:defRPr sz="1200" b="0" i="0" kern="1200">
                  <a:solidFill>
                    <a:srgbClr val="595A5D"/>
                  </a:solidFill>
                  <a:latin typeface="Arial"/>
                  <a:ea typeface="+mn-ea"/>
                  <a:cs typeface="Arial"/>
                </a:defRPr>
              </a:lvl4pPr>
              <a:lvl5pPr marL="1543050" indent="-171450" algn="l" defTabSz="342900" rtl="0" eaLnBrk="1" latinLnBrk="0" hangingPunct="1">
                <a:spcBef>
                  <a:spcPct val="20000"/>
                </a:spcBef>
                <a:buFont typeface="Arial"/>
                <a:buChar char="»"/>
                <a:defRPr sz="1200" b="0" i="0" kern="1200">
                  <a:solidFill>
                    <a:srgbClr val="595A5D"/>
                  </a:solidFill>
                  <a:latin typeface="Arial"/>
                  <a:ea typeface="+mn-ea"/>
                  <a:cs typeface="Arial"/>
                </a:defRPr>
              </a:lvl5pPr>
              <a:lvl6pPr marL="1885950" indent="-171450" algn="l" defTabSz="342900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342900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342900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342900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sz="14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Web Services</a:t>
              </a:r>
            </a:p>
          </p:txBody>
        </p:sp>
        <p:sp>
          <p:nvSpPr>
            <p:cNvPr id="148" name="Left-Right Arrow 84">
              <a:extLst>
                <a:ext uri="{FF2B5EF4-FFF2-40B4-BE49-F238E27FC236}">
                  <a16:creationId xmlns:a16="http://schemas.microsoft.com/office/drawing/2014/main" id="{A40C8757-8345-4E07-A8F6-D9048C3C6F51}"/>
                </a:ext>
              </a:extLst>
            </p:cNvPr>
            <p:cNvSpPr/>
            <p:nvPr/>
          </p:nvSpPr>
          <p:spPr>
            <a:xfrm>
              <a:off x="5177857" y="2074027"/>
              <a:ext cx="1888202" cy="572991"/>
            </a:xfrm>
            <a:prstGeom prst="leftRightArrow">
              <a:avLst>
                <a:gd name="adj1" fmla="val 69609"/>
                <a:gd name="adj2" fmla="val 50000"/>
              </a:avLst>
            </a:prstGeom>
            <a:solidFill>
              <a:schemeClr val="accent2"/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Security</a:t>
              </a: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2B5A05A5-09DE-44AD-BD93-382F2A67BD3E}"/>
                </a:ext>
              </a:extLst>
            </p:cNvPr>
            <p:cNvGrpSpPr/>
            <p:nvPr/>
          </p:nvGrpSpPr>
          <p:grpSpPr>
            <a:xfrm>
              <a:off x="8764041" y="2955179"/>
              <a:ext cx="1330812" cy="1045049"/>
              <a:chOff x="8840241" y="2799970"/>
              <a:chExt cx="1330812" cy="1045049"/>
            </a:xfrm>
          </p:grpSpPr>
          <p:grpSp>
            <p:nvGrpSpPr>
              <p:cNvPr id="150" name="Group 198">
                <a:extLst>
                  <a:ext uri="{FF2B5EF4-FFF2-40B4-BE49-F238E27FC236}">
                    <a16:creationId xmlns:a16="http://schemas.microsoft.com/office/drawing/2014/main" id="{9505B1B9-664F-441E-A7F1-8F77BF5D2A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840241" y="2799970"/>
                <a:ext cx="1330812" cy="780905"/>
                <a:chOff x="4796880" y="1819042"/>
                <a:chExt cx="1120724" cy="651210"/>
              </a:xfrm>
            </p:grpSpPr>
            <p:sp>
              <p:nvSpPr>
                <p:cNvPr id="153" name="Freeform 251">
                  <a:extLst>
                    <a:ext uri="{FF2B5EF4-FFF2-40B4-BE49-F238E27FC236}">
                      <a16:creationId xmlns:a16="http://schemas.microsoft.com/office/drawing/2014/main" id="{09F3B66C-FAA5-4217-A271-156C32BF6CE0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4796880" y="1819042"/>
                  <a:ext cx="1120724" cy="651210"/>
                </a:xfrm>
                <a:custGeom>
                  <a:avLst/>
                  <a:gdLst>
                    <a:gd name="T0" fmla="*/ 2147483647 w 89"/>
                    <a:gd name="T1" fmla="*/ 2147483647 h 55"/>
                    <a:gd name="T2" fmla="*/ 2147483647 w 89"/>
                    <a:gd name="T3" fmla="*/ 2147483647 h 55"/>
                    <a:gd name="T4" fmla="*/ 2147483647 w 89"/>
                    <a:gd name="T5" fmla="*/ 0 h 55"/>
                    <a:gd name="T6" fmla="*/ 2147483647 w 89"/>
                    <a:gd name="T7" fmla="*/ 2147483647 h 55"/>
                    <a:gd name="T8" fmla="*/ 2147483647 w 89"/>
                    <a:gd name="T9" fmla="*/ 2147483647 h 55"/>
                    <a:gd name="T10" fmla="*/ 2147483647 w 89"/>
                    <a:gd name="T11" fmla="*/ 2147483647 h 55"/>
                    <a:gd name="T12" fmla="*/ 0 w 89"/>
                    <a:gd name="T13" fmla="*/ 2147483647 h 55"/>
                    <a:gd name="T14" fmla="*/ 0 w 89"/>
                    <a:gd name="T15" fmla="*/ 2147483647 h 55"/>
                    <a:gd name="T16" fmla="*/ 2147483647 w 89"/>
                    <a:gd name="T17" fmla="*/ 2147483647 h 55"/>
                    <a:gd name="T18" fmla="*/ 2147483647 w 89"/>
                    <a:gd name="T19" fmla="*/ 2147483647 h 55"/>
                    <a:gd name="T20" fmla="*/ 2147483647 w 89"/>
                    <a:gd name="T21" fmla="*/ 2147483647 h 55"/>
                    <a:gd name="T22" fmla="*/ 2147483647 w 89"/>
                    <a:gd name="T23" fmla="*/ 2147483647 h 55"/>
                    <a:gd name="T24" fmla="*/ 2147483647 w 89"/>
                    <a:gd name="T25" fmla="*/ 2147483647 h 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89" h="55">
                      <a:moveTo>
                        <a:pt x="77" y="23"/>
                      </a:moveTo>
                      <a:cubicBezTo>
                        <a:pt x="77" y="23"/>
                        <a:pt x="77" y="23"/>
                        <a:pt x="77" y="23"/>
                      </a:cubicBezTo>
                      <a:cubicBezTo>
                        <a:pt x="77" y="10"/>
                        <a:pt x="67" y="0"/>
                        <a:pt x="55" y="0"/>
                      </a:cubicBezTo>
                      <a:cubicBezTo>
                        <a:pt x="46" y="0"/>
                        <a:pt x="38" y="6"/>
                        <a:pt x="34" y="13"/>
                      </a:cubicBezTo>
                      <a:cubicBezTo>
                        <a:pt x="32" y="12"/>
                        <a:pt x="30" y="11"/>
                        <a:pt x="28" y="11"/>
                      </a:cubicBezTo>
                      <a:cubicBezTo>
                        <a:pt x="22" y="11"/>
                        <a:pt x="17" y="16"/>
                        <a:pt x="16" y="23"/>
                      </a:cubicBezTo>
                      <a:cubicBezTo>
                        <a:pt x="7" y="23"/>
                        <a:pt x="0" y="32"/>
                        <a:pt x="0" y="39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8"/>
                        <a:pt x="8" y="55"/>
                        <a:pt x="18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81" y="55"/>
                        <a:pt x="89" y="48"/>
                        <a:pt x="89" y="40"/>
                      </a:cubicBezTo>
                      <a:cubicBezTo>
                        <a:pt x="89" y="39"/>
                        <a:pt x="89" y="39"/>
                        <a:pt x="89" y="39"/>
                      </a:cubicBezTo>
                      <a:cubicBezTo>
                        <a:pt x="89" y="33"/>
                        <a:pt x="84" y="25"/>
                        <a:pt x="77" y="23"/>
                      </a:cubicBezTo>
                      <a:close/>
                    </a:path>
                  </a:pathLst>
                </a:custGeom>
                <a:solidFill>
                  <a:schemeClr val="accent1">
                    <a:alpha val="44000"/>
                  </a:schemeClr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54" name="Freeform 18">
                  <a:extLst>
                    <a:ext uri="{FF2B5EF4-FFF2-40B4-BE49-F238E27FC236}">
                      <a16:creationId xmlns:a16="http://schemas.microsoft.com/office/drawing/2014/main" id="{71FA7D69-B5CA-4D44-9B37-E8B7DB8E8F5D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5057112" y="2228907"/>
                  <a:ext cx="175918" cy="147279"/>
                </a:xfrm>
                <a:custGeom>
                  <a:avLst/>
                  <a:gdLst/>
                  <a:ahLst/>
                  <a:cxnLst>
                    <a:cxn ang="0">
                      <a:pos x="0" y="69"/>
                    </a:cxn>
                    <a:cxn ang="0">
                      <a:pos x="6" y="76"/>
                    </a:cxn>
                    <a:cxn ang="0">
                      <a:pos x="67" y="76"/>
                    </a:cxn>
                    <a:cxn ang="0">
                      <a:pos x="74" y="69"/>
                    </a:cxn>
                    <a:cxn ang="0">
                      <a:pos x="74" y="6"/>
                    </a:cxn>
                    <a:cxn ang="0">
                      <a:pos x="67" y="0"/>
                    </a:cxn>
                    <a:cxn ang="0">
                      <a:pos x="6" y="0"/>
                    </a:cxn>
                    <a:cxn ang="0">
                      <a:pos x="0" y="6"/>
                    </a:cxn>
                    <a:cxn ang="0">
                      <a:pos x="0" y="69"/>
                    </a:cxn>
                  </a:cxnLst>
                  <a:rect l="0" t="0" r="r" b="b"/>
                  <a:pathLst>
                    <a:path w="74" h="76">
                      <a:moveTo>
                        <a:pt x="0" y="69"/>
                      </a:moveTo>
                      <a:cubicBezTo>
                        <a:pt x="0" y="73"/>
                        <a:pt x="3" y="76"/>
                        <a:pt x="6" y="76"/>
                      </a:cubicBezTo>
                      <a:cubicBezTo>
                        <a:pt x="67" y="76"/>
                        <a:pt x="67" y="76"/>
                        <a:pt x="67" y="76"/>
                      </a:cubicBezTo>
                      <a:cubicBezTo>
                        <a:pt x="71" y="76"/>
                        <a:pt x="74" y="73"/>
                        <a:pt x="74" y="69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3"/>
                        <a:pt x="71" y="0"/>
                        <a:pt x="6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9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55" name="Freeform 18">
                  <a:extLst>
                    <a:ext uri="{FF2B5EF4-FFF2-40B4-BE49-F238E27FC236}">
                      <a16:creationId xmlns:a16="http://schemas.microsoft.com/office/drawing/2014/main" id="{35D66145-4F66-454B-8411-E65DB95CE112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5284207" y="2228907"/>
                  <a:ext cx="175918" cy="147279"/>
                </a:xfrm>
                <a:custGeom>
                  <a:avLst/>
                  <a:gdLst/>
                  <a:ahLst/>
                  <a:cxnLst>
                    <a:cxn ang="0">
                      <a:pos x="0" y="69"/>
                    </a:cxn>
                    <a:cxn ang="0">
                      <a:pos x="6" y="76"/>
                    </a:cxn>
                    <a:cxn ang="0">
                      <a:pos x="67" y="76"/>
                    </a:cxn>
                    <a:cxn ang="0">
                      <a:pos x="74" y="69"/>
                    </a:cxn>
                    <a:cxn ang="0">
                      <a:pos x="74" y="6"/>
                    </a:cxn>
                    <a:cxn ang="0">
                      <a:pos x="67" y="0"/>
                    </a:cxn>
                    <a:cxn ang="0">
                      <a:pos x="6" y="0"/>
                    </a:cxn>
                    <a:cxn ang="0">
                      <a:pos x="0" y="6"/>
                    </a:cxn>
                    <a:cxn ang="0">
                      <a:pos x="0" y="69"/>
                    </a:cxn>
                  </a:cxnLst>
                  <a:rect l="0" t="0" r="r" b="b"/>
                  <a:pathLst>
                    <a:path w="74" h="76">
                      <a:moveTo>
                        <a:pt x="0" y="69"/>
                      </a:moveTo>
                      <a:cubicBezTo>
                        <a:pt x="0" y="73"/>
                        <a:pt x="3" y="76"/>
                        <a:pt x="6" y="76"/>
                      </a:cubicBezTo>
                      <a:cubicBezTo>
                        <a:pt x="67" y="76"/>
                        <a:pt x="67" y="76"/>
                        <a:pt x="67" y="76"/>
                      </a:cubicBezTo>
                      <a:cubicBezTo>
                        <a:pt x="71" y="76"/>
                        <a:pt x="74" y="73"/>
                        <a:pt x="74" y="69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3"/>
                        <a:pt x="71" y="0"/>
                        <a:pt x="6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9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56" name="Freeform 18">
                  <a:extLst>
                    <a:ext uri="{FF2B5EF4-FFF2-40B4-BE49-F238E27FC236}">
                      <a16:creationId xmlns:a16="http://schemas.microsoft.com/office/drawing/2014/main" id="{C769BB49-A1A0-4667-8C8D-E052A4A5C0C5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5512901" y="2222574"/>
                  <a:ext cx="175918" cy="147279"/>
                </a:xfrm>
                <a:custGeom>
                  <a:avLst/>
                  <a:gdLst/>
                  <a:ahLst/>
                  <a:cxnLst>
                    <a:cxn ang="0">
                      <a:pos x="0" y="69"/>
                    </a:cxn>
                    <a:cxn ang="0">
                      <a:pos x="6" y="76"/>
                    </a:cxn>
                    <a:cxn ang="0">
                      <a:pos x="67" y="76"/>
                    </a:cxn>
                    <a:cxn ang="0">
                      <a:pos x="74" y="69"/>
                    </a:cxn>
                    <a:cxn ang="0">
                      <a:pos x="74" y="6"/>
                    </a:cxn>
                    <a:cxn ang="0">
                      <a:pos x="67" y="0"/>
                    </a:cxn>
                    <a:cxn ang="0">
                      <a:pos x="6" y="0"/>
                    </a:cxn>
                    <a:cxn ang="0">
                      <a:pos x="0" y="6"/>
                    </a:cxn>
                    <a:cxn ang="0">
                      <a:pos x="0" y="69"/>
                    </a:cxn>
                  </a:cxnLst>
                  <a:rect l="0" t="0" r="r" b="b"/>
                  <a:pathLst>
                    <a:path w="74" h="76">
                      <a:moveTo>
                        <a:pt x="0" y="69"/>
                      </a:moveTo>
                      <a:cubicBezTo>
                        <a:pt x="0" y="73"/>
                        <a:pt x="3" y="76"/>
                        <a:pt x="6" y="76"/>
                      </a:cubicBezTo>
                      <a:cubicBezTo>
                        <a:pt x="67" y="76"/>
                        <a:pt x="67" y="76"/>
                        <a:pt x="67" y="76"/>
                      </a:cubicBezTo>
                      <a:cubicBezTo>
                        <a:pt x="71" y="76"/>
                        <a:pt x="74" y="73"/>
                        <a:pt x="74" y="69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3"/>
                        <a:pt x="71" y="0"/>
                        <a:pt x="6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9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57" name="Freeform 18">
                  <a:extLst>
                    <a:ext uri="{FF2B5EF4-FFF2-40B4-BE49-F238E27FC236}">
                      <a16:creationId xmlns:a16="http://schemas.microsoft.com/office/drawing/2014/main" id="{CDDDCB5C-CDDC-4B23-B81F-952C2EE23DDD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5057112" y="2035388"/>
                  <a:ext cx="175918" cy="147279"/>
                </a:xfrm>
                <a:custGeom>
                  <a:avLst/>
                  <a:gdLst/>
                  <a:ahLst/>
                  <a:cxnLst>
                    <a:cxn ang="0">
                      <a:pos x="0" y="69"/>
                    </a:cxn>
                    <a:cxn ang="0">
                      <a:pos x="6" y="76"/>
                    </a:cxn>
                    <a:cxn ang="0">
                      <a:pos x="67" y="76"/>
                    </a:cxn>
                    <a:cxn ang="0">
                      <a:pos x="74" y="69"/>
                    </a:cxn>
                    <a:cxn ang="0">
                      <a:pos x="74" y="6"/>
                    </a:cxn>
                    <a:cxn ang="0">
                      <a:pos x="67" y="0"/>
                    </a:cxn>
                    <a:cxn ang="0">
                      <a:pos x="6" y="0"/>
                    </a:cxn>
                    <a:cxn ang="0">
                      <a:pos x="0" y="6"/>
                    </a:cxn>
                    <a:cxn ang="0">
                      <a:pos x="0" y="69"/>
                    </a:cxn>
                  </a:cxnLst>
                  <a:rect l="0" t="0" r="r" b="b"/>
                  <a:pathLst>
                    <a:path w="74" h="76">
                      <a:moveTo>
                        <a:pt x="0" y="69"/>
                      </a:moveTo>
                      <a:cubicBezTo>
                        <a:pt x="0" y="73"/>
                        <a:pt x="3" y="76"/>
                        <a:pt x="6" y="76"/>
                      </a:cubicBezTo>
                      <a:cubicBezTo>
                        <a:pt x="67" y="76"/>
                        <a:pt x="67" y="76"/>
                        <a:pt x="67" y="76"/>
                      </a:cubicBezTo>
                      <a:cubicBezTo>
                        <a:pt x="71" y="76"/>
                        <a:pt x="74" y="73"/>
                        <a:pt x="74" y="69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3"/>
                        <a:pt x="71" y="0"/>
                        <a:pt x="6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9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58" name="Freeform 18">
                  <a:extLst>
                    <a:ext uri="{FF2B5EF4-FFF2-40B4-BE49-F238E27FC236}">
                      <a16:creationId xmlns:a16="http://schemas.microsoft.com/office/drawing/2014/main" id="{9B5E3646-4811-4B7F-9385-BBC0EA84522C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5284207" y="2035388"/>
                  <a:ext cx="175918" cy="147279"/>
                </a:xfrm>
                <a:custGeom>
                  <a:avLst/>
                  <a:gdLst/>
                  <a:ahLst/>
                  <a:cxnLst>
                    <a:cxn ang="0">
                      <a:pos x="0" y="69"/>
                    </a:cxn>
                    <a:cxn ang="0">
                      <a:pos x="6" y="76"/>
                    </a:cxn>
                    <a:cxn ang="0">
                      <a:pos x="67" y="76"/>
                    </a:cxn>
                    <a:cxn ang="0">
                      <a:pos x="74" y="69"/>
                    </a:cxn>
                    <a:cxn ang="0">
                      <a:pos x="74" y="6"/>
                    </a:cxn>
                    <a:cxn ang="0">
                      <a:pos x="67" y="0"/>
                    </a:cxn>
                    <a:cxn ang="0">
                      <a:pos x="6" y="0"/>
                    </a:cxn>
                    <a:cxn ang="0">
                      <a:pos x="0" y="6"/>
                    </a:cxn>
                    <a:cxn ang="0">
                      <a:pos x="0" y="69"/>
                    </a:cxn>
                  </a:cxnLst>
                  <a:rect l="0" t="0" r="r" b="b"/>
                  <a:pathLst>
                    <a:path w="74" h="76">
                      <a:moveTo>
                        <a:pt x="0" y="69"/>
                      </a:moveTo>
                      <a:cubicBezTo>
                        <a:pt x="0" y="73"/>
                        <a:pt x="3" y="76"/>
                        <a:pt x="6" y="76"/>
                      </a:cubicBezTo>
                      <a:cubicBezTo>
                        <a:pt x="67" y="76"/>
                        <a:pt x="67" y="76"/>
                        <a:pt x="67" y="76"/>
                      </a:cubicBezTo>
                      <a:cubicBezTo>
                        <a:pt x="71" y="76"/>
                        <a:pt x="74" y="73"/>
                        <a:pt x="74" y="69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3"/>
                        <a:pt x="71" y="0"/>
                        <a:pt x="6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9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159" name="Freeform 18">
                  <a:extLst>
                    <a:ext uri="{FF2B5EF4-FFF2-40B4-BE49-F238E27FC236}">
                      <a16:creationId xmlns:a16="http://schemas.microsoft.com/office/drawing/2014/main" id="{2A2168D8-67B7-401F-9683-D47B51194268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5512901" y="2029053"/>
                  <a:ext cx="175918" cy="147279"/>
                </a:xfrm>
                <a:custGeom>
                  <a:avLst/>
                  <a:gdLst/>
                  <a:ahLst/>
                  <a:cxnLst>
                    <a:cxn ang="0">
                      <a:pos x="0" y="69"/>
                    </a:cxn>
                    <a:cxn ang="0">
                      <a:pos x="6" y="76"/>
                    </a:cxn>
                    <a:cxn ang="0">
                      <a:pos x="67" y="76"/>
                    </a:cxn>
                    <a:cxn ang="0">
                      <a:pos x="74" y="69"/>
                    </a:cxn>
                    <a:cxn ang="0">
                      <a:pos x="74" y="6"/>
                    </a:cxn>
                    <a:cxn ang="0">
                      <a:pos x="67" y="0"/>
                    </a:cxn>
                    <a:cxn ang="0">
                      <a:pos x="6" y="0"/>
                    </a:cxn>
                    <a:cxn ang="0">
                      <a:pos x="0" y="6"/>
                    </a:cxn>
                    <a:cxn ang="0">
                      <a:pos x="0" y="69"/>
                    </a:cxn>
                  </a:cxnLst>
                  <a:rect l="0" t="0" r="r" b="b"/>
                  <a:pathLst>
                    <a:path w="74" h="76">
                      <a:moveTo>
                        <a:pt x="0" y="69"/>
                      </a:moveTo>
                      <a:cubicBezTo>
                        <a:pt x="0" y="73"/>
                        <a:pt x="3" y="76"/>
                        <a:pt x="6" y="76"/>
                      </a:cubicBezTo>
                      <a:cubicBezTo>
                        <a:pt x="67" y="76"/>
                        <a:pt x="67" y="76"/>
                        <a:pt x="67" y="76"/>
                      </a:cubicBezTo>
                      <a:cubicBezTo>
                        <a:pt x="71" y="76"/>
                        <a:pt x="74" y="73"/>
                        <a:pt x="74" y="69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3"/>
                        <a:pt x="71" y="0"/>
                        <a:pt x="6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9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sp>
            <p:nvSpPr>
              <p:cNvPr id="151" name="TextBox 199">
                <a:extLst>
                  <a:ext uri="{FF2B5EF4-FFF2-40B4-BE49-F238E27FC236}">
                    <a16:creationId xmlns:a16="http://schemas.microsoft.com/office/drawing/2014/main" id="{3354822B-9B3C-42F2-8CBB-8B4397EAEDB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8885940" y="3533318"/>
                <a:ext cx="1178402" cy="311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Amazon VPC</a:t>
                </a:r>
              </a:p>
            </p:txBody>
          </p:sp>
          <p:pic>
            <p:nvPicPr>
              <p:cNvPr id="152" name="Picture 2" descr="Image result for LOCK icon">
                <a:extLst>
                  <a:ext uri="{FF2B5EF4-FFF2-40B4-BE49-F238E27FC236}">
                    <a16:creationId xmlns:a16="http://schemas.microsoft.com/office/drawing/2014/main" id="{8F122B2E-7409-4F25-B25B-E2F656E1C0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67486" y="3386368"/>
                <a:ext cx="220639" cy="220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0" name="Right Arrow 96">
              <a:extLst>
                <a:ext uri="{FF2B5EF4-FFF2-40B4-BE49-F238E27FC236}">
                  <a16:creationId xmlns:a16="http://schemas.microsoft.com/office/drawing/2014/main" id="{BD972F39-D57C-4BFC-A158-5B7BE54E95C0}"/>
                </a:ext>
              </a:extLst>
            </p:cNvPr>
            <p:cNvSpPr/>
            <p:nvPr/>
          </p:nvSpPr>
          <p:spPr>
            <a:xfrm>
              <a:off x="8033212" y="4178375"/>
              <a:ext cx="1331765" cy="504767"/>
            </a:xfrm>
            <a:prstGeom prst="rightArrow">
              <a:avLst>
                <a:gd name="adj1" fmla="val 71256"/>
                <a:gd name="adj2" fmla="val 50000"/>
              </a:avLst>
            </a:prstGeom>
            <a:gradFill flip="none" rotWithShape="1">
              <a:gsLst>
                <a:gs pos="100000">
                  <a:srgbClr val="FF9900">
                    <a:alpha val="51000"/>
                  </a:srgbClr>
                </a:gs>
                <a:gs pos="0">
                  <a:srgbClr val="FD9407">
                    <a:alpha val="5000"/>
                  </a:srgbClr>
                </a:gs>
              </a:gsLst>
              <a:lin ang="0" scaled="1"/>
              <a:tileRect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1" name="Picture 91" descr="EC2-AMI.png">
              <a:extLst>
                <a:ext uri="{FF2B5EF4-FFF2-40B4-BE49-F238E27FC236}">
                  <a16:creationId xmlns:a16="http://schemas.microsoft.com/office/drawing/2014/main" id="{551A409B-5771-4147-9D96-876B5C9DB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2916" y="4073920"/>
              <a:ext cx="734376" cy="734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2" name="Left-Right Arrow 98">
              <a:extLst>
                <a:ext uri="{FF2B5EF4-FFF2-40B4-BE49-F238E27FC236}">
                  <a16:creationId xmlns:a16="http://schemas.microsoft.com/office/drawing/2014/main" id="{7073CDF7-ABE4-422C-A900-7EF0838966DF}"/>
                </a:ext>
              </a:extLst>
            </p:cNvPr>
            <p:cNvSpPr/>
            <p:nvPr/>
          </p:nvSpPr>
          <p:spPr>
            <a:xfrm>
              <a:off x="5177857" y="3136480"/>
              <a:ext cx="1888202" cy="572991"/>
            </a:xfrm>
            <a:prstGeom prst="leftRightArrow">
              <a:avLst>
                <a:gd name="adj1" fmla="val 69609"/>
                <a:gd name="adj2" fmla="val 50000"/>
              </a:avLst>
            </a:prstGeom>
            <a:solidFill>
              <a:schemeClr val="accent2"/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Networking</a:t>
              </a:r>
            </a:p>
          </p:txBody>
        </p:sp>
        <p:sp>
          <p:nvSpPr>
            <p:cNvPr id="163" name="Left-Right Arrow 99">
              <a:extLst>
                <a:ext uri="{FF2B5EF4-FFF2-40B4-BE49-F238E27FC236}">
                  <a16:creationId xmlns:a16="http://schemas.microsoft.com/office/drawing/2014/main" id="{02DC8AD7-0870-4A2C-87E5-3C03681D4CCA}"/>
                </a:ext>
              </a:extLst>
            </p:cNvPr>
            <p:cNvSpPr/>
            <p:nvPr/>
          </p:nvSpPr>
          <p:spPr>
            <a:xfrm>
              <a:off x="5177857" y="4221152"/>
              <a:ext cx="1888202" cy="572991"/>
            </a:xfrm>
            <a:prstGeom prst="leftRightArrow">
              <a:avLst>
                <a:gd name="adj1" fmla="val 69609"/>
                <a:gd name="adj2" fmla="val 50000"/>
              </a:avLst>
            </a:prstGeom>
            <a:solidFill>
              <a:schemeClr val="accent2"/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Servers</a:t>
              </a:r>
            </a:p>
          </p:txBody>
        </p:sp>
        <p:sp>
          <p:nvSpPr>
            <p:cNvPr id="164" name="Left-Right Arrow 100">
              <a:extLst>
                <a:ext uri="{FF2B5EF4-FFF2-40B4-BE49-F238E27FC236}">
                  <a16:creationId xmlns:a16="http://schemas.microsoft.com/office/drawing/2014/main" id="{94A320D2-171C-4824-9241-F31C526D6FAE}"/>
                </a:ext>
              </a:extLst>
            </p:cNvPr>
            <p:cNvSpPr/>
            <p:nvPr/>
          </p:nvSpPr>
          <p:spPr>
            <a:xfrm>
              <a:off x="5194861" y="5222499"/>
              <a:ext cx="1888202" cy="783356"/>
            </a:xfrm>
            <a:prstGeom prst="leftRightArrow">
              <a:avLst>
                <a:gd name="adj1" fmla="val 76592"/>
                <a:gd name="adj2" fmla="val 34674"/>
              </a:avLst>
            </a:prstGeom>
            <a:solidFill>
              <a:schemeClr val="accent2"/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Storage and</a:t>
              </a:r>
              <a:b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Database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E6D22825-436E-49D3-A480-9623E373871F}"/>
                </a:ext>
              </a:extLst>
            </p:cNvPr>
            <p:cNvGrpSpPr/>
            <p:nvPr/>
          </p:nvGrpSpPr>
          <p:grpSpPr>
            <a:xfrm>
              <a:off x="8320370" y="5179722"/>
              <a:ext cx="1019472" cy="948171"/>
              <a:chOff x="8396570" y="4773322"/>
              <a:chExt cx="1019472" cy="948171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142B4FBE-3632-4E49-9DB9-04BF32CFF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1465" y="4773322"/>
                <a:ext cx="469683" cy="563621"/>
              </a:xfrm>
              <a:prstGeom prst="rect">
                <a:avLst/>
              </a:prstGeom>
            </p:spPr>
          </p:pic>
          <p:sp>
            <p:nvSpPr>
              <p:cNvPr id="167" name="TextBox 165">
                <a:extLst>
                  <a:ext uri="{FF2B5EF4-FFF2-40B4-BE49-F238E27FC236}">
                    <a16:creationId xmlns:a16="http://schemas.microsoft.com/office/drawing/2014/main" id="{E368F284-C98B-4D63-A1CA-EAEA69CFC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6570" y="5302114"/>
                <a:ext cx="1019472" cy="419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Elastic</a:t>
                </a:r>
                <a:b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</a:br>
                <a:r>
                  <a:rPr lang="en-US" sz="10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File System</a:t>
                </a:r>
              </a:p>
            </p:txBody>
          </p:sp>
        </p:grpSp>
        <p:sp>
          <p:nvSpPr>
            <p:cNvPr id="168" name="Flowchart: Magnetic Disk 23">
              <a:extLst>
                <a:ext uri="{FF2B5EF4-FFF2-40B4-BE49-F238E27FC236}">
                  <a16:creationId xmlns:a16="http://schemas.microsoft.com/office/drawing/2014/main" id="{F80CA192-0644-4C20-9966-F449A542BCE6}"/>
                </a:ext>
              </a:extLst>
            </p:cNvPr>
            <p:cNvSpPr/>
            <p:nvPr/>
          </p:nvSpPr>
          <p:spPr>
            <a:xfrm>
              <a:off x="1423661" y="5253631"/>
              <a:ext cx="732433" cy="679913"/>
            </a:xfrm>
            <a:prstGeom prst="flowChartMagneticDisk">
              <a:avLst/>
            </a:prstGeom>
            <a:solidFill>
              <a:srgbClr val="D2DCE6"/>
            </a:solidFill>
            <a:ln>
              <a:solidFill>
                <a:srgbClr val="30435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304356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DAS</a:t>
              </a:r>
              <a:endParaRPr lang="en-US" sz="1200" dirty="0">
                <a:solidFill>
                  <a:srgbClr val="30435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69" name="Flowchart: Magnetic Disk 230">
              <a:extLst>
                <a:ext uri="{FF2B5EF4-FFF2-40B4-BE49-F238E27FC236}">
                  <a16:creationId xmlns:a16="http://schemas.microsoft.com/office/drawing/2014/main" id="{13B977FD-CCFD-466F-953A-6A84D7DD98EE}"/>
                </a:ext>
              </a:extLst>
            </p:cNvPr>
            <p:cNvSpPr/>
            <p:nvPr/>
          </p:nvSpPr>
          <p:spPr>
            <a:xfrm>
              <a:off x="2369220" y="5253631"/>
              <a:ext cx="732433" cy="679913"/>
            </a:xfrm>
            <a:prstGeom prst="flowChartMagneticDisk">
              <a:avLst/>
            </a:prstGeom>
            <a:solidFill>
              <a:srgbClr val="D2DCE6"/>
            </a:solidFill>
            <a:ln>
              <a:solidFill>
                <a:srgbClr val="30435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304356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SAN</a:t>
              </a:r>
              <a:endParaRPr lang="en-US" sz="1200" dirty="0">
                <a:solidFill>
                  <a:srgbClr val="30435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70" name="Flowchart: Magnetic Disk 234">
              <a:extLst>
                <a:ext uri="{FF2B5EF4-FFF2-40B4-BE49-F238E27FC236}">
                  <a16:creationId xmlns:a16="http://schemas.microsoft.com/office/drawing/2014/main" id="{5BEE3421-81C2-4D8E-BCB1-BB1B4BE11397}"/>
                </a:ext>
              </a:extLst>
            </p:cNvPr>
            <p:cNvSpPr/>
            <p:nvPr/>
          </p:nvSpPr>
          <p:spPr>
            <a:xfrm>
              <a:off x="3314779" y="5253631"/>
              <a:ext cx="732433" cy="679913"/>
            </a:xfrm>
            <a:prstGeom prst="flowChartMagneticDisk">
              <a:avLst/>
            </a:prstGeom>
            <a:solidFill>
              <a:srgbClr val="D2DCE6"/>
            </a:solidFill>
            <a:ln>
              <a:solidFill>
                <a:srgbClr val="30435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304356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NAS</a:t>
              </a:r>
              <a:endParaRPr lang="en-US" sz="1200" dirty="0">
                <a:solidFill>
                  <a:srgbClr val="30435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DE89750-DD41-4B79-8B25-727D9BE09B27}"/>
                </a:ext>
              </a:extLst>
            </p:cNvPr>
            <p:cNvGrpSpPr/>
            <p:nvPr/>
          </p:nvGrpSpPr>
          <p:grpSpPr>
            <a:xfrm>
              <a:off x="3555015" y="5198571"/>
              <a:ext cx="251959" cy="219487"/>
              <a:chOff x="2675869" y="4774513"/>
              <a:chExt cx="251959" cy="219487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B913AC5-3D9B-4386-A849-D61032AC940E}"/>
                  </a:ext>
                </a:extLst>
              </p:cNvPr>
              <p:cNvCxnSpPr>
                <a:stCxn id="173" idx="2"/>
              </p:cNvCxnSpPr>
              <p:nvPr/>
            </p:nvCxnSpPr>
            <p:spPr>
              <a:xfrm flipH="1">
                <a:off x="2805113" y="4855325"/>
                <a:ext cx="1006" cy="33381"/>
              </a:xfrm>
              <a:prstGeom prst="line">
                <a:avLst/>
              </a:prstGeom>
              <a:ln w="6350">
                <a:solidFill>
                  <a:srgbClr val="30435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10EE316-1411-4551-B89A-D1EA74102D7C}"/>
                  </a:ext>
                </a:extLst>
              </p:cNvPr>
              <p:cNvSpPr/>
              <p:nvPr/>
            </p:nvSpPr>
            <p:spPr>
              <a:xfrm>
                <a:off x="2757780" y="4774513"/>
                <a:ext cx="96677" cy="80812"/>
              </a:xfrm>
              <a:prstGeom prst="rect">
                <a:avLst/>
              </a:prstGeom>
              <a:solidFill>
                <a:srgbClr val="304356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340633E-004E-4A01-B512-F68467C6BE72}"/>
                  </a:ext>
                </a:extLst>
              </p:cNvPr>
              <p:cNvSpPr/>
              <p:nvPr/>
            </p:nvSpPr>
            <p:spPr>
              <a:xfrm>
                <a:off x="2675869" y="4913188"/>
                <a:ext cx="96677" cy="80812"/>
              </a:xfrm>
              <a:prstGeom prst="rect">
                <a:avLst/>
              </a:prstGeom>
              <a:solidFill>
                <a:srgbClr val="304356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1B16A96E-8AA8-4FA6-B28E-83556B199B45}"/>
                  </a:ext>
                </a:extLst>
              </p:cNvPr>
              <p:cNvSpPr/>
              <p:nvPr/>
            </p:nvSpPr>
            <p:spPr>
              <a:xfrm>
                <a:off x="2831151" y="4913188"/>
                <a:ext cx="96677" cy="80812"/>
              </a:xfrm>
              <a:prstGeom prst="rect">
                <a:avLst/>
              </a:prstGeom>
              <a:solidFill>
                <a:srgbClr val="304356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370AA5AA-6BC3-496B-9EAF-AA72576B4ADF}"/>
                  </a:ext>
                </a:extLst>
              </p:cNvPr>
              <p:cNvCxnSpPr/>
              <p:nvPr/>
            </p:nvCxnSpPr>
            <p:spPr>
              <a:xfrm>
                <a:off x="2721769" y="4883944"/>
                <a:ext cx="159544" cy="0"/>
              </a:xfrm>
              <a:prstGeom prst="line">
                <a:avLst/>
              </a:prstGeom>
              <a:ln w="6350">
                <a:solidFill>
                  <a:srgbClr val="30435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A35E1B97-C4E9-4428-A8DA-5B39DADCC6E7}"/>
                  </a:ext>
                </a:extLst>
              </p:cNvPr>
              <p:cNvCxnSpPr>
                <a:stCxn id="174" idx="0"/>
              </p:cNvCxnSpPr>
              <p:nvPr/>
            </p:nvCxnSpPr>
            <p:spPr>
              <a:xfrm flipH="1" flipV="1">
                <a:off x="2724150" y="4883944"/>
                <a:ext cx="58" cy="29244"/>
              </a:xfrm>
              <a:prstGeom prst="line">
                <a:avLst/>
              </a:prstGeom>
              <a:ln w="6350">
                <a:solidFill>
                  <a:srgbClr val="30435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A2BD0C7-28D9-4F82-9AC9-F7A1B270BF9E}"/>
                  </a:ext>
                </a:extLst>
              </p:cNvPr>
              <p:cNvCxnSpPr>
                <a:stCxn id="175" idx="0"/>
              </p:cNvCxnSpPr>
              <p:nvPr/>
            </p:nvCxnSpPr>
            <p:spPr>
              <a:xfrm flipH="1" flipV="1">
                <a:off x="2878931" y="4883944"/>
                <a:ext cx="559" cy="29244"/>
              </a:xfrm>
              <a:prstGeom prst="line">
                <a:avLst/>
              </a:prstGeom>
              <a:ln w="6350">
                <a:solidFill>
                  <a:srgbClr val="30435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9" name="Picture 178" descr="Servers_Three.png">
              <a:extLst>
                <a:ext uri="{FF2B5EF4-FFF2-40B4-BE49-F238E27FC236}">
                  <a16:creationId xmlns:a16="http://schemas.microsoft.com/office/drawing/2014/main" id="{4F3AC545-8C19-4FDC-989D-44C7255F5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792" y="4020445"/>
              <a:ext cx="1345593" cy="986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642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1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cloud computing?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4851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D939-B2B8-41A1-82D4-892C3467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AWS Services</a:t>
            </a:r>
          </a:p>
        </p:txBody>
      </p:sp>
      <p:grpSp>
        <p:nvGrpSpPr>
          <p:cNvPr id="4" name="Group 876">
            <a:extLst>
              <a:ext uri="{FF2B5EF4-FFF2-40B4-BE49-F238E27FC236}">
                <a16:creationId xmlns:a16="http://schemas.microsoft.com/office/drawing/2014/main" id="{C2620CD0-FDE1-4935-B445-5F4F36A0943E}"/>
              </a:ext>
            </a:extLst>
          </p:cNvPr>
          <p:cNvGrpSpPr/>
          <p:nvPr/>
        </p:nvGrpSpPr>
        <p:grpSpPr>
          <a:xfrm>
            <a:off x="767296" y="1833171"/>
            <a:ext cx="348997" cy="667376"/>
            <a:chOff x="0" y="0"/>
            <a:chExt cx="723900" cy="723900"/>
          </a:xfrm>
          <a:solidFill>
            <a:schemeClr val="bg1"/>
          </a:solidFill>
        </p:grpSpPr>
        <p:sp>
          <p:nvSpPr>
            <p:cNvPr id="5" name="Shape 872">
              <a:extLst>
                <a:ext uri="{FF2B5EF4-FFF2-40B4-BE49-F238E27FC236}">
                  <a16:creationId xmlns:a16="http://schemas.microsoft.com/office/drawing/2014/main" id="{C06074EB-A9FE-45A4-B023-A4B13D907DBB}"/>
                </a:ext>
              </a:extLst>
            </p:cNvPr>
            <p:cNvSpPr/>
            <p:nvPr/>
          </p:nvSpPr>
          <p:spPr>
            <a:xfrm>
              <a:off x="0" y="0"/>
              <a:ext cx="723901" cy="72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48" y="0"/>
                  </a:moveTo>
                  <a:cubicBezTo>
                    <a:pt x="1552" y="0"/>
                    <a:pt x="1552" y="0"/>
                    <a:pt x="1552" y="0"/>
                  </a:cubicBezTo>
                  <a:cubicBezTo>
                    <a:pt x="696" y="0"/>
                    <a:pt x="0" y="696"/>
                    <a:pt x="0" y="1552"/>
                  </a:cubicBezTo>
                  <a:cubicBezTo>
                    <a:pt x="0" y="20048"/>
                    <a:pt x="0" y="20048"/>
                    <a:pt x="0" y="20048"/>
                  </a:cubicBezTo>
                  <a:cubicBezTo>
                    <a:pt x="0" y="20904"/>
                    <a:pt x="696" y="21600"/>
                    <a:pt x="1552" y="21600"/>
                  </a:cubicBezTo>
                  <a:cubicBezTo>
                    <a:pt x="5300" y="21600"/>
                    <a:pt x="5300" y="21600"/>
                    <a:pt x="5300" y="21600"/>
                  </a:cubicBezTo>
                  <a:cubicBezTo>
                    <a:pt x="6745" y="21600"/>
                    <a:pt x="6745" y="21600"/>
                    <a:pt x="6745" y="21600"/>
                  </a:cubicBezTo>
                  <a:cubicBezTo>
                    <a:pt x="20048" y="21600"/>
                    <a:pt x="20048" y="21600"/>
                    <a:pt x="20048" y="21600"/>
                  </a:cubicBezTo>
                  <a:cubicBezTo>
                    <a:pt x="20904" y="21600"/>
                    <a:pt x="21600" y="20904"/>
                    <a:pt x="21600" y="20048"/>
                  </a:cubicBezTo>
                  <a:cubicBezTo>
                    <a:pt x="21600" y="9877"/>
                    <a:pt x="21600" y="9877"/>
                    <a:pt x="21600" y="9877"/>
                  </a:cubicBezTo>
                  <a:cubicBezTo>
                    <a:pt x="21600" y="6397"/>
                    <a:pt x="21600" y="6397"/>
                    <a:pt x="21600" y="6397"/>
                  </a:cubicBezTo>
                  <a:cubicBezTo>
                    <a:pt x="21600" y="1552"/>
                    <a:pt x="21600" y="1552"/>
                    <a:pt x="21600" y="1552"/>
                  </a:cubicBezTo>
                  <a:cubicBezTo>
                    <a:pt x="21600" y="696"/>
                    <a:pt x="20904" y="0"/>
                    <a:pt x="20048" y="0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6" name="Shape 873">
              <a:extLst>
                <a:ext uri="{FF2B5EF4-FFF2-40B4-BE49-F238E27FC236}">
                  <a16:creationId xmlns:a16="http://schemas.microsoft.com/office/drawing/2014/main" id="{4159809D-42C8-43D3-8578-988FC4F0E4A5}"/>
                </a:ext>
              </a:extLst>
            </p:cNvPr>
            <p:cNvSpPr/>
            <p:nvPr/>
          </p:nvSpPr>
          <p:spPr>
            <a:xfrm>
              <a:off x="51246" y="34164"/>
              <a:ext cx="321144" cy="321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14" y="8628"/>
                  </a:moveTo>
                  <a:cubicBezTo>
                    <a:pt x="18583" y="8628"/>
                    <a:pt x="18583" y="8628"/>
                    <a:pt x="18583" y="8628"/>
                  </a:cubicBezTo>
                  <a:cubicBezTo>
                    <a:pt x="18402" y="7964"/>
                    <a:pt x="18161" y="7361"/>
                    <a:pt x="17799" y="6818"/>
                  </a:cubicBezTo>
                  <a:cubicBezTo>
                    <a:pt x="19187" y="5430"/>
                    <a:pt x="19187" y="5430"/>
                    <a:pt x="19187" y="5430"/>
                  </a:cubicBezTo>
                  <a:cubicBezTo>
                    <a:pt x="19609" y="5008"/>
                    <a:pt x="19609" y="4344"/>
                    <a:pt x="19187" y="3922"/>
                  </a:cubicBezTo>
                  <a:cubicBezTo>
                    <a:pt x="17618" y="2413"/>
                    <a:pt x="17618" y="2413"/>
                    <a:pt x="17618" y="2413"/>
                  </a:cubicBezTo>
                  <a:cubicBezTo>
                    <a:pt x="17196" y="1991"/>
                    <a:pt x="16532" y="1991"/>
                    <a:pt x="16109" y="2413"/>
                  </a:cubicBezTo>
                  <a:cubicBezTo>
                    <a:pt x="14782" y="3741"/>
                    <a:pt x="14782" y="3741"/>
                    <a:pt x="14782" y="3741"/>
                  </a:cubicBezTo>
                  <a:cubicBezTo>
                    <a:pt x="14179" y="3439"/>
                    <a:pt x="13575" y="3198"/>
                    <a:pt x="12912" y="3017"/>
                  </a:cubicBezTo>
                  <a:cubicBezTo>
                    <a:pt x="12912" y="1086"/>
                    <a:pt x="12912" y="1086"/>
                    <a:pt x="12912" y="1086"/>
                  </a:cubicBezTo>
                  <a:cubicBezTo>
                    <a:pt x="12912" y="483"/>
                    <a:pt x="12429" y="0"/>
                    <a:pt x="11826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9714" y="0"/>
                    <a:pt x="9714" y="0"/>
                    <a:pt x="9714" y="0"/>
                  </a:cubicBezTo>
                  <a:cubicBezTo>
                    <a:pt x="9111" y="0"/>
                    <a:pt x="8628" y="483"/>
                    <a:pt x="8628" y="1086"/>
                  </a:cubicBezTo>
                  <a:cubicBezTo>
                    <a:pt x="8628" y="3017"/>
                    <a:pt x="8628" y="3017"/>
                    <a:pt x="8628" y="3017"/>
                  </a:cubicBezTo>
                  <a:cubicBezTo>
                    <a:pt x="7964" y="3198"/>
                    <a:pt x="7361" y="3439"/>
                    <a:pt x="6758" y="3741"/>
                  </a:cubicBezTo>
                  <a:cubicBezTo>
                    <a:pt x="5430" y="2413"/>
                    <a:pt x="5430" y="2413"/>
                    <a:pt x="5430" y="2413"/>
                  </a:cubicBezTo>
                  <a:cubicBezTo>
                    <a:pt x="5008" y="1991"/>
                    <a:pt x="4344" y="1991"/>
                    <a:pt x="3922" y="2413"/>
                  </a:cubicBezTo>
                  <a:cubicBezTo>
                    <a:pt x="2353" y="3922"/>
                    <a:pt x="2353" y="3922"/>
                    <a:pt x="2353" y="3922"/>
                  </a:cubicBezTo>
                  <a:cubicBezTo>
                    <a:pt x="1931" y="4344"/>
                    <a:pt x="1931" y="5008"/>
                    <a:pt x="2353" y="5430"/>
                  </a:cubicBezTo>
                  <a:cubicBezTo>
                    <a:pt x="3741" y="6818"/>
                    <a:pt x="3741" y="6818"/>
                    <a:pt x="3741" y="6818"/>
                  </a:cubicBezTo>
                  <a:cubicBezTo>
                    <a:pt x="3379" y="7361"/>
                    <a:pt x="3137" y="7964"/>
                    <a:pt x="2956" y="8628"/>
                  </a:cubicBezTo>
                  <a:cubicBezTo>
                    <a:pt x="1026" y="8628"/>
                    <a:pt x="1026" y="8628"/>
                    <a:pt x="1026" y="8628"/>
                  </a:cubicBezTo>
                  <a:cubicBezTo>
                    <a:pt x="483" y="8628"/>
                    <a:pt x="0" y="9111"/>
                    <a:pt x="0" y="9714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11886"/>
                    <a:pt x="0" y="11886"/>
                    <a:pt x="0" y="11886"/>
                  </a:cubicBezTo>
                  <a:cubicBezTo>
                    <a:pt x="0" y="12489"/>
                    <a:pt x="483" y="12972"/>
                    <a:pt x="1026" y="12972"/>
                  </a:cubicBezTo>
                  <a:cubicBezTo>
                    <a:pt x="2956" y="12972"/>
                    <a:pt x="2956" y="12972"/>
                    <a:pt x="2956" y="12972"/>
                  </a:cubicBezTo>
                  <a:cubicBezTo>
                    <a:pt x="3137" y="13636"/>
                    <a:pt x="3379" y="14239"/>
                    <a:pt x="3741" y="14782"/>
                  </a:cubicBezTo>
                  <a:cubicBezTo>
                    <a:pt x="2353" y="16170"/>
                    <a:pt x="2353" y="16170"/>
                    <a:pt x="2353" y="16170"/>
                  </a:cubicBezTo>
                  <a:cubicBezTo>
                    <a:pt x="1931" y="16592"/>
                    <a:pt x="1931" y="17256"/>
                    <a:pt x="2353" y="17678"/>
                  </a:cubicBezTo>
                  <a:cubicBezTo>
                    <a:pt x="3922" y="19187"/>
                    <a:pt x="3922" y="19187"/>
                    <a:pt x="3922" y="19187"/>
                  </a:cubicBezTo>
                  <a:cubicBezTo>
                    <a:pt x="4344" y="19609"/>
                    <a:pt x="5008" y="19609"/>
                    <a:pt x="5430" y="19187"/>
                  </a:cubicBezTo>
                  <a:cubicBezTo>
                    <a:pt x="6758" y="17859"/>
                    <a:pt x="6758" y="17859"/>
                    <a:pt x="6758" y="17859"/>
                  </a:cubicBezTo>
                  <a:cubicBezTo>
                    <a:pt x="7361" y="18161"/>
                    <a:pt x="7964" y="18402"/>
                    <a:pt x="8628" y="18583"/>
                  </a:cubicBezTo>
                  <a:cubicBezTo>
                    <a:pt x="8628" y="20514"/>
                    <a:pt x="8628" y="20514"/>
                    <a:pt x="8628" y="20514"/>
                  </a:cubicBezTo>
                  <a:cubicBezTo>
                    <a:pt x="8628" y="21117"/>
                    <a:pt x="9111" y="21600"/>
                    <a:pt x="9714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1826" y="21600"/>
                    <a:pt x="11826" y="21600"/>
                    <a:pt x="11826" y="21600"/>
                  </a:cubicBezTo>
                  <a:cubicBezTo>
                    <a:pt x="12429" y="21600"/>
                    <a:pt x="12912" y="21117"/>
                    <a:pt x="12912" y="20514"/>
                  </a:cubicBezTo>
                  <a:cubicBezTo>
                    <a:pt x="12912" y="18583"/>
                    <a:pt x="12912" y="18583"/>
                    <a:pt x="12912" y="18583"/>
                  </a:cubicBezTo>
                  <a:cubicBezTo>
                    <a:pt x="13575" y="18402"/>
                    <a:pt x="14179" y="18161"/>
                    <a:pt x="14782" y="17859"/>
                  </a:cubicBezTo>
                  <a:cubicBezTo>
                    <a:pt x="16109" y="19187"/>
                    <a:pt x="16109" y="19187"/>
                    <a:pt x="16109" y="19187"/>
                  </a:cubicBezTo>
                  <a:cubicBezTo>
                    <a:pt x="16532" y="19609"/>
                    <a:pt x="17196" y="19609"/>
                    <a:pt x="17618" y="19187"/>
                  </a:cubicBezTo>
                  <a:cubicBezTo>
                    <a:pt x="19187" y="17678"/>
                    <a:pt x="19187" y="17678"/>
                    <a:pt x="19187" y="17678"/>
                  </a:cubicBezTo>
                  <a:cubicBezTo>
                    <a:pt x="19609" y="17256"/>
                    <a:pt x="19609" y="16592"/>
                    <a:pt x="19187" y="16170"/>
                  </a:cubicBezTo>
                  <a:cubicBezTo>
                    <a:pt x="17799" y="14782"/>
                    <a:pt x="17799" y="14782"/>
                    <a:pt x="17799" y="14782"/>
                  </a:cubicBezTo>
                  <a:cubicBezTo>
                    <a:pt x="18161" y="14239"/>
                    <a:pt x="18402" y="13636"/>
                    <a:pt x="18583" y="12972"/>
                  </a:cubicBezTo>
                  <a:cubicBezTo>
                    <a:pt x="20514" y="12972"/>
                    <a:pt x="20514" y="12972"/>
                    <a:pt x="20514" y="12972"/>
                  </a:cubicBezTo>
                  <a:cubicBezTo>
                    <a:pt x="21057" y="12972"/>
                    <a:pt x="21600" y="12489"/>
                    <a:pt x="21600" y="11886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9714"/>
                    <a:pt x="21600" y="9714"/>
                    <a:pt x="21600" y="9714"/>
                  </a:cubicBezTo>
                  <a:cubicBezTo>
                    <a:pt x="21600" y="9111"/>
                    <a:pt x="21057" y="8628"/>
                    <a:pt x="20514" y="8628"/>
                  </a:cubicBezTo>
                  <a:close/>
                  <a:moveTo>
                    <a:pt x="4223" y="10800"/>
                  </a:moveTo>
                  <a:cubicBezTo>
                    <a:pt x="4223" y="7180"/>
                    <a:pt x="7180" y="4284"/>
                    <a:pt x="10800" y="4284"/>
                  </a:cubicBezTo>
                  <a:cubicBezTo>
                    <a:pt x="14360" y="4284"/>
                    <a:pt x="17316" y="7180"/>
                    <a:pt x="17316" y="10800"/>
                  </a:cubicBezTo>
                  <a:cubicBezTo>
                    <a:pt x="17316" y="14420"/>
                    <a:pt x="14360" y="17316"/>
                    <a:pt x="10800" y="17316"/>
                  </a:cubicBezTo>
                  <a:cubicBezTo>
                    <a:pt x="7180" y="17316"/>
                    <a:pt x="4223" y="14420"/>
                    <a:pt x="4223" y="10800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7" name="Shape 874">
              <a:extLst>
                <a:ext uri="{FF2B5EF4-FFF2-40B4-BE49-F238E27FC236}">
                  <a16:creationId xmlns:a16="http://schemas.microsoft.com/office/drawing/2014/main" id="{2F56C93C-07DA-4F9E-AA85-77B9B7DC9FBC}"/>
                </a:ext>
              </a:extLst>
            </p:cNvPr>
            <p:cNvSpPr/>
            <p:nvPr/>
          </p:nvSpPr>
          <p:spPr>
            <a:xfrm>
              <a:off x="351510" y="105908"/>
              <a:ext cx="321144" cy="3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14" y="8628"/>
                  </a:moveTo>
                  <a:cubicBezTo>
                    <a:pt x="18583" y="8628"/>
                    <a:pt x="18583" y="8628"/>
                    <a:pt x="18583" y="8628"/>
                  </a:cubicBezTo>
                  <a:cubicBezTo>
                    <a:pt x="18402" y="7964"/>
                    <a:pt x="18161" y="7361"/>
                    <a:pt x="17799" y="6818"/>
                  </a:cubicBezTo>
                  <a:cubicBezTo>
                    <a:pt x="19187" y="5430"/>
                    <a:pt x="19187" y="5430"/>
                    <a:pt x="19187" y="5430"/>
                  </a:cubicBezTo>
                  <a:cubicBezTo>
                    <a:pt x="19609" y="5008"/>
                    <a:pt x="19609" y="4344"/>
                    <a:pt x="19187" y="3922"/>
                  </a:cubicBezTo>
                  <a:cubicBezTo>
                    <a:pt x="17618" y="2413"/>
                    <a:pt x="17618" y="2413"/>
                    <a:pt x="17618" y="2413"/>
                  </a:cubicBezTo>
                  <a:cubicBezTo>
                    <a:pt x="17196" y="1991"/>
                    <a:pt x="16532" y="1991"/>
                    <a:pt x="16109" y="2413"/>
                  </a:cubicBezTo>
                  <a:cubicBezTo>
                    <a:pt x="14782" y="3741"/>
                    <a:pt x="14782" y="3741"/>
                    <a:pt x="14782" y="3741"/>
                  </a:cubicBezTo>
                  <a:cubicBezTo>
                    <a:pt x="14179" y="3439"/>
                    <a:pt x="13575" y="3198"/>
                    <a:pt x="12912" y="3017"/>
                  </a:cubicBezTo>
                  <a:cubicBezTo>
                    <a:pt x="12912" y="1086"/>
                    <a:pt x="12912" y="1086"/>
                    <a:pt x="12912" y="1086"/>
                  </a:cubicBezTo>
                  <a:cubicBezTo>
                    <a:pt x="12912" y="483"/>
                    <a:pt x="12429" y="0"/>
                    <a:pt x="11826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9714" y="0"/>
                    <a:pt x="9714" y="0"/>
                    <a:pt x="9714" y="0"/>
                  </a:cubicBezTo>
                  <a:cubicBezTo>
                    <a:pt x="9111" y="0"/>
                    <a:pt x="8628" y="483"/>
                    <a:pt x="8628" y="1086"/>
                  </a:cubicBezTo>
                  <a:cubicBezTo>
                    <a:pt x="8628" y="3017"/>
                    <a:pt x="8628" y="3017"/>
                    <a:pt x="8628" y="3017"/>
                  </a:cubicBezTo>
                  <a:cubicBezTo>
                    <a:pt x="7964" y="3198"/>
                    <a:pt x="7361" y="3439"/>
                    <a:pt x="6758" y="3741"/>
                  </a:cubicBezTo>
                  <a:cubicBezTo>
                    <a:pt x="5430" y="2413"/>
                    <a:pt x="5430" y="2413"/>
                    <a:pt x="5430" y="2413"/>
                  </a:cubicBezTo>
                  <a:cubicBezTo>
                    <a:pt x="5008" y="1991"/>
                    <a:pt x="4344" y="1991"/>
                    <a:pt x="3922" y="2413"/>
                  </a:cubicBezTo>
                  <a:cubicBezTo>
                    <a:pt x="2353" y="3922"/>
                    <a:pt x="2353" y="3922"/>
                    <a:pt x="2353" y="3922"/>
                  </a:cubicBezTo>
                  <a:cubicBezTo>
                    <a:pt x="1931" y="4344"/>
                    <a:pt x="1931" y="5008"/>
                    <a:pt x="2353" y="5430"/>
                  </a:cubicBezTo>
                  <a:cubicBezTo>
                    <a:pt x="3741" y="6818"/>
                    <a:pt x="3741" y="6818"/>
                    <a:pt x="3741" y="6818"/>
                  </a:cubicBezTo>
                  <a:cubicBezTo>
                    <a:pt x="3379" y="7361"/>
                    <a:pt x="3137" y="7964"/>
                    <a:pt x="2956" y="8628"/>
                  </a:cubicBezTo>
                  <a:cubicBezTo>
                    <a:pt x="1026" y="8628"/>
                    <a:pt x="1026" y="8628"/>
                    <a:pt x="1026" y="8628"/>
                  </a:cubicBezTo>
                  <a:cubicBezTo>
                    <a:pt x="483" y="8628"/>
                    <a:pt x="0" y="9111"/>
                    <a:pt x="0" y="9714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11886"/>
                    <a:pt x="0" y="11886"/>
                    <a:pt x="0" y="11886"/>
                  </a:cubicBezTo>
                  <a:cubicBezTo>
                    <a:pt x="0" y="12489"/>
                    <a:pt x="483" y="12972"/>
                    <a:pt x="1026" y="12972"/>
                  </a:cubicBezTo>
                  <a:cubicBezTo>
                    <a:pt x="2956" y="12972"/>
                    <a:pt x="2956" y="12972"/>
                    <a:pt x="2956" y="12972"/>
                  </a:cubicBezTo>
                  <a:cubicBezTo>
                    <a:pt x="3137" y="13636"/>
                    <a:pt x="3379" y="14239"/>
                    <a:pt x="3741" y="14782"/>
                  </a:cubicBezTo>
                  <a:cubicBezTo>
                    <a:pt x="2353" y="16170"/>
                    <a:pt x="2353" y="16170"/>
                    <a:pt x="2353" y="16170"/>
                  </a:cubicBezTo>
                  <a:cubicBezTo>
                    <a:pt x="1931" y="16592"/>
                    <a:pt x="1931" y="17256"/>
                    <a:pt x="2353" y="17678"/>
                  </a:cubicBezTo>
                  <a:cubicBezTo>
                    <a:pt x="3922" y="19187"/>
                    <a:pt x="3922" y="19187"/>
                    <a:pt x="3922" y="19187"/>
                  </a:cubicBezTo>
                  <a:cubicBezTo>
                    <a:pt x="4344" y="19609"/>
                    <a:pt x="5008" y="19609"/>
                    <a:pt x="5430" y="19187"/>
                  </a:cubicBezTo>
                  <a:cubicBezTo>
                    <a:pt x="6758" y="17859"/>
                    <a:pt x="6758" y="17859"/>
                    <a:pt x="6758" y="17859"/>
                  </a:cubicBezTo>
                  <a:cubicBezTo>
                    <a:pt x="7361" y="18161"/>
                    <a:pt x="7964" y="18402"/>
                    <a:pt x="8628" y="18583"/>
                  </a:cubicBezTo>
                  <a:cubicBezTo>
                    <a:pt x="8628" y="20514"/>
                    <a:pt x="8628" y="20514"/>
                    <a:pt x="8628" y="20514"/>
                  </a:cubicBezTo>
                  <a:cubicBezTo>
                    <a:pt x="8628" y="21117"/>
                    <a:pt x="9111" y="21600"/>
                    <a:pt x="9714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1826" y="21600"/>
                    <a:pt x="11826" y="21600"/>
                    <a:pt x="11826" y="21600"/>
                  </a:cubicBezTo>
                  <a:cubicBezTo>
                    <a:pt x="12429" y="21600"/>
                    <a:pt x="12912" y="21117"/>
                    <a:pt x="12912" y="20514"/>
                  </a:cubicBezTo>
                  <a:cubicBezTo>
                    <a:pt x="12912" y="18583"/>
                    <a:pt x="12912" y="18583"/>
                    <a:pt x="12912" y="18583"/>
                  </a:cubicBezTo>
                  <a:cubicBezTo>
                    <a:pt x="13575" y="18402"/>
                    <a:pt x="14179" y="18161"/>
                    <a:pt x="14782" y="17859"/>
                  </a:cubicBezTo>
                  <a:cubicBezTo>
                    <a:pt x="16109" y="19187"/>
                    <a:pt x="16109" y="19187"/>
                    <a:pt x="16109" y="19187"/>
                  </a:cubicBezTo>
                  <a:cubicBezTo>
                    <a:pt x="16532" y="19609"/>
                    <a:pt x="17196" y="19609"/>
                    <a:pt x="17618" y="19187"/>
                  </a:cubicBezTo>
                  <a:cubicBezTo>
                    <a:pt x="19187" y="17678"/>
                    <a:pt x="19187" y="17678"/>
                    <a:pt x="19187" y="17678"/>
                  </a:cubicBezTo>
                  <a:cubicBezTo>
                    <a:pt x="19609" y="17256"/>
                    <a:pt x="19609" y="16592"/>
                    <a:pt x="19187" y="16170"/>
                  </a:cubicBezTo>
                  <a:cubicBezTo>
                    <a:pt x="17799" y="14782"/>
                    <a:pt x="17799" y="14782"/>
                    <a:pt x="17799" y="14782"/>
                  </a:cubicBezTo>
                  <a:cubicBezTo>
                    <a:pt x="18161" y="14239"/>
                    <a:pt x="18402" y="13636"/>
                    <a:pt x="18583" y="12972"/>
                  </a:cubicBezTo>
                  <a:cubicBezTo>
                    <a:pt x="20514" y="12972"/>
                    <a:pt x="20514" y="12972"/>
                    <a:pt x="20514" y="12972"/>
                  </a:cubicBezTo>
                  <a:cubicBezTo>
                    <a:pt x="21057" y="12972"/>
                    <a:pt x="21600" y="12489"/>
                    <a:pt x="21600" y="11886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9714"/>
                    <a:pt x="21600" y="9714"/>
                    <a:pt x="21600" y="9714"/>
                  </a:cubicBezTo>
                  <a:cubicBezTo>
                    <a:pt x="21600" y="9111"/>
                    <a:pt x="21057" y="8628"/>
                    <a:pt x="20514" y="8628"/>
                  </a:cubicBezTo>
                  <a:close/>
                  <a:moveTo>
                    <a:pt x="4223" y="10800"/>
                  </a:moveTo>
                  <a:cubicBezTo>
                    <a:pt x="4223" y="7180"/>
                    <a:pt x="7180" y="4284"/>
                    <a:pt x="10800" y="4284"/>
                  </a:cubicBezTo>
                  <a:cubicBezTo>
                    <a:pt x="14360" y="4284"/>
                    <a:pt x="17316" y="7180"/>
                    <a:pt x="17316" y="10800"/>
                  </a:cubicBezTo>
                  <a:cubicBezTo>
                    <a:pt x="17316" y="14420"/>
                    <a:pt x="14360" y="17316"/>
                    <a:pt x="10800" y="17316"/>
                  </a:cubicBezTo>
                  <a:cubicBezTo>
                    <a:pt x="7180" y="17316"/>
                    <a:pt x="4223" y="14420"/>
                    <a:pt x="4223" y="10800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8" name="Shape 875">
              <a:extLst>
                <a:ext uri="{FF2B5EF4-FFF2-40B4-BE49-F238E27FC236}">
                  <a16:creationId xmlns:a16="http://schemas.microsoft.com/office/drawing/2014/main" id="{9C15002D-D1A5-4045-A339-F0D8161DDF1D}"/>
                </a:ext>
              </a:extLst>
            </p:cNvPr>
            <p:cNvSpPr/>
            <p:nvPr/>
          </p:nvSpPr>
          <p:spPr>
            <a:xfrm>
              <a:off x="192837" y="367833"/>
              <a:ext cx="321144" cy="320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14" y="8628"/>
                  </a:moveTo>
                  <a:cubicBezTo>
                    <a:pt x="18583" y="8628"/>
                    <a:pt x="18583" y="8628"/>
                    <a:pt x="18583" y="8628"/>
                  </a:cubicBezTo>
                  <a:cubicBezTo>
                    <a:pt x="18402" y="7964"/>
                    <a:pt x="18161" y="7361"/>
                    <a:pt x="17799" y="6818"/>
                  </a:cubicBezTo>
                  <a:cubicBezTo>
                    <a:pt x="19187" y="5430"/>
                    <a:pt x="19187" y="5430"/>
                    <a:pt x="19187" y="5430"/>
                  </a:cubicBezTo>
                  <a:cubicBezTo>
                    <a:pt x="19609" y="5008"/>
                    <a:pt x="19609" y="4344"/>
                    <a:pt x="19187" y="3922"/>
                  </a:cubicBezTo>
                  <a:cubicBezTo>
                    <a:pt x="17618" y="2413"/>
                    <a:pt x="17618" y="2413"/>
                    <a:pt x="17618" y="2413"/>
                  </a:cubicBezTo>
                  <a:cubicBezTo>
                    <a:pt x="17196" y="1991"/>
                    <a:pt x="16532" y="1991"/>
                    <a:pt x="16109" y="2413"/>
                  </a:cubicBezTo>
                  <a:cubicBezTo>
                    <a:pt x="14782" y="3741"/>
                    <a:pt x="14782" y="3741"/>
                    <a:pt x="14782" y="3741"/>
                  </a:cubicBezTo>
                  <a:cubicBezTo>
                    <a:pt x="14179" y="3439"/>
                    <a:pt x="13575" y="3198"/>
                    <a:pt x="12912" y="3017"/>
                  </a:cubicBezTo>
                  <a:cubicBezTo>
                    <a:pt x="12912" y="1086"/>
                    <a:pt x="12912" y="1086"/>
                    <a:pt x="12912" y="1086"/>
                  </a:cubicBezTo>
                  <a:cubicBezTo>
                    <a:pt x="12912" y="483"/>
                    <a:pt x="12429" y="0"/>
                    <a:pt x="11826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9714" y="0"/>
                    <a:pt x="9714" y="0"/>
                    <a:pt x="9714" y="0"/>
                  </a:cubicBezTo>
                  <a:cubicBezTo>
                    <a:pt x="9111" y="0"/>
                    <a:pt x="8628" y="483"/>
                    <a:pt x="8628" y="1086"/>
                  </a:cubicBezTo>
                  <a:cubicBezTo>
                    <a:pt x="8628" y="3017"/>
                    <a:pt x="8628" y="3017"/>
                    <a:pt x="8628" y="3017"/>
                  </a:cubicBezTo>
                  <a:cubicBezTo>
                    <a:pt x="7964" y="3198"/>
                    <a:pt x="7361" y="3439"/>
                    <a:pt x="6758" y="3741"/>
                  </a:cubicBezTo>
                  <a:cubicBezTo>
                    <a:pt x="5430" y="2413"/>
                    <a:pt x="5430" y="2413"/>
                    <a:pt x="5430" y="2413"/>
                  </a:cubicBezTo>
                  <a:cubicBezTo>
                    <a:pt x="5008" y="1991"/>
                    <a:pt x="4344" y="1991"/>
                    <a:pt x="3922" y="2413"/>
                  </a:cubicBezTo>
                  <a:cubicBezTo>
                    <a:pt x="2353" y="3922"/>
                    <a:pt x="2353" y="3922"/>
                    <a:pt x="2353" y="3922"/>
                  </a:cubicBezTo>
                  <a:cubicBezTo>
                    <a:pt x="1931" y="4344"/>
                    <a:pt x="1931" y="5008"/>
                    <a:pt x="2353" y="5430"/>
                  </a:cubicBezTo>
                  <a:cubicBezTo>
                    <a:pt x="3741" y="6818"/>
                    <a:pt x="3741" y="6818"/>
                    <a:pt x="3741" y="6818"/>
                  </a:cubicBezTo>
                  <a:cubicBezTo>
                    <a:pt x="3379" y="7361"/>
                    <a:pt x="3137" y="7964"/>
                    <a:pt x="2956" y="8628"/>
                  </a:cubicBezTo>
                  <a:cubicBezTo>
                    <a:pt x="1026" y="8628"/>
                    <a:pt x="1026" y="8628"/>
                    <a:pt x="1026" y="8628"/>
                  </a:cubicBezTo>
                  <a:cubicBezTo>
                    <a:pt x="483" y="8628"/>
                    <a:pt x="0" y="9111"/>
                    <a:pt x="0" y="9714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11886"/>
                    <a:pt x="0" y="11886"/>
                    <a:pt x="0" y="11886"/>
                  </a:cubicBezTo>
                  <a:cubicBezTo>
                    <a:pt x="0" y="12489"/>
                    <a:pt x="483" y="12972"/>
                    <a:pt x="1026" y="12972"/>
                  </a:cubicBezTo>
                  <a:cubicBezTo>
                    <a:pt x="2956" y="12972"/>
                    <a:pt x="2956" y="12972"/>
                    <a:pt x="2956" y="12972"/>
                  </a:cubicBezTo>
                  <a:cubicBezTo>
                    <a:pt x="3137" y="13636"/>
                    <a:pt x="3379" y="14239"/>
                    <a:pt x="3741" y="14782"/>
                  </a:cubicBezTo>
                  <a:cubicBezTo>
                    <a:pt x="2353" y="16170"/>
                    <a:pt x="2353" y="16170"/>
                    <a:pt x="2353" y="16170"/>
                  </a:cubicBezTo>
                  <a:cubicBezTo>
                    <a:pt x="1931" y="16592"/>
                    <a:pt x="1931" y="17256"/>
                    <a:pt x="2353" y="17678"/>
                  </a:cubicBezTo>
                  <a:cubicBezTo>
                    <a:pt x="3922" y="19187"/>
                    <a:pt x="3922" y="19187"/>
                    <a:pt x="3922" y="19187"/>
                  </a:cubicBezTo>
                  <a:cubicBezTo>
                    <a:pt x="4344" y="19609"/>
                    <a:pt x="5008" y="19609"/>
                    <a:pt x="5430" y="19187"/>
                  </a:cubicBezTo>
                  <a:cubicBezTo>
                    <a:pt x="6758" y="17859"/>
                    <a:pt x="6758" y="17859"/>
                    <a:pt x="6758" y="17859"/>
                  </a:cubicBezTo>
                  <a:cubicBezTo>
                    <a:pt x="7361" y="18161"/>
                    <a:pt x="7964" y="18402"/>
                    <a:pt x="8628" y="18583"/>
                  </a:cubicBezTo>
                  <a:cubicBezTo>
                    <a:pt x="8628" y="20514"/>
                    <a:pt x="8628" y="20514"/>
                    <a:pt x="8628" y="20514"/>
                  </a:cubicBezTo>
                  <a:cubicBezTo>
                    <a:pt x="8628" y="21117"/>
                    <a:pt x="9111" y="21600"/>
                    <a:pt x="9714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1826" y="21600"/>
                    <a:pt x="11826" y="21600"/>
                    <a:pt x="11826" y="21600"/>
                  </a:cubicBezTo>
                  <a:cubicBezTo>
                    <a:pt x="12429" y="21600"/>
                    <a:pt x="12912" y="21117"/>
                    <a:pt x="12912" y="20514"/>
                  </a:cubicBezTo>
                  <a:cubicBezTo>
                    <a:pt x="12912" y="18583"/>
                    <a:pt x="12912" y="18583"/>
                    <a:pt x="12912" y="18583"/>
                  </a:cubicBezTo>
                  <a:cubicBezTo>
                    <a:pt x="13575" y="18402"/>
                    <a:pt x="14179" y="18161"/>
                    <a:pt x="14782" y="17859"/>
                  </a:cubicBezTo>
                  <a:cubicBezTo>
                    <a:pt x="16109" y="19187"/>
                    <a:pt x="16109" y="19187"/>
                    <a:pt x="16109" y="19187"/>
                  </a:cubicBezTo>
                  <a:cubicBezTo>
                    <a:pt x="16532" y="19609"/>
                    <a:pt x="17196" y="19609"/>
                    <a:pt x="17618" y="19187"/>
                  </a:cubicBezTo>
                  <a:cubicBezTo>
                    <a:pt x="19187" y="17678"/>
                    <a:pt x="19187" y="17678"/>
                    <a:pt x="19187" y="17678"/>
                  </a:cubicBezTo>
                  <a:cubicBezTo>
                    <a:pt x="19609" y="17256"/>
                    <a:pt x="19609" y="16592"/>
                    <a:pt x="19187" y="16170"/>
                  </a:cubicBezTo>
                  <a:cubicBezTo>
                    <a:pt x="17799" y="14782"/>
                    <a:pt x="17799" y="14782"/>
                    <a:pt x="17799" y="14782"/>
                  </a:cubicBezTo>
                  <a:cubicBezTo>
                    <a:pt x="18161" y="14239"/>
                    <a:pt x="18402" y="13636"/>
                    <a:pt x="18583" y="12972"/>
                  </a:cubicBezTo>
                  <a:cubicBezTo>
                    <a:pt x="20514" y="12972"/>
                    <a:pt x="20514" y="12972"/>
                    <a:pt x="20514" y="12972"/>
                  </a:cubicBezTo>
                  <a:cubicBezTo>
                    <a:pt x="21057" y="12972"/>
                    <a:pt x="21600" y="12489"/>
                    <a:pt x="21600" y="11886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9714"/>
                    <a:pt x="21600" y="9714"/>
                    <a:pt x="21600" y="9714"/>
                  </a:cubicBezTo>
                  <a:cubicBezTo>
                    <a:pt x="21600" y="9111"/>
                    <a:pt x="21057" y="8628"/>
                    <a:pt x="20514" y="8628"/>
                  </a:cubicBezTo>
                  <a:close/>
                  <a:moveTo>
                    <a:pt x="4223" y="10800"/>
                  </a:moveTo>
                  <a:cubicBezTo>
                    <a:pt x="4223" y="7180"/>
                    <a:pt x="7180" y="4284"/>
                    <a:pt x="10800" y="4284"/>
                  </a:cubicBezTo>
                  <a:cubicBezTo>
                    <a:pt x="14360" y="4284"/>
                    <a:pt x="17316" y="7180"/>
                    <a:pt x="17316" y="10800"/>
                  </a:cubicBezTo>
                  <a:cubicBezTo>
                    <a:pt x="17316" y="14420"/>
                    <a:pt x="14360" y="17316"/>
                    <a:pt x="10800" y="17316"/>
                  </a:cubicBezTo>
                  <a:cubicBezTo>
                    <a:pt x="7180" y="17316"/>
                    <a:pt x="4223" y="14420"/>
                    <a:pt x="4223" y="10800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</p:grpSp>
      <p:pic>
        <p:nvPicPr>
          <p:cNvPr id="9" name="Picture 48" descr="EC2.png">
            <a:extLst>
              <a:ext uri="{FF2B5EF4-FFF2-40B4-BE49-F238E27FC236}">
                <a16:creationId xmlns:a16="http://schemas.microsoft.com/office/drawing/2014/main" id="{6ED51DDD-7195-4994-8701-019281845A7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990" y="1528401"/>
            <a:ext cx="587788" cy="58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Auto-Scaling.png">
            <a:extLst>
              <a:ext uri="{FF2B5EF4-FFF2-40B4-BE49-F238E27FC236}">
                <a16:creationId xmlns:a16="http://schemas.microsoft.com/office/drawing/2014/main" id="{A6BCE208-F787-4C35-B2DC-1FA4A7F87A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652" y="2568862"/>
            <a:ext cx="737505" cy="7375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056C99-F513-4D74-927A-3BFCA9552D76}"/>
              </a:ext>
            </a:extLst>
          </p:cNvPr>
          <p:cNvSpPr txBox="1"/>
          <p:nvPr/>
        </p:nvSpPr>
        <p:spPr>
          <a:xfrm>
            <a:off x="645781" y="3286056"/>
            <a:ext cx="723676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Auto Scaling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80F4A8-ED53-4862-925E-2708C5A8ABD4}"/>
              </a:ext>
            </a:extLst>
          </p:cNvPr>
          <p:cNvSpPr txBox="1"/>
          <p:nvPr/>
        </p:nvSpPr>
        <p:spPr>
          <a:xfrm>
            <a:off x="644651" y="2141646"/>
            <a:ext cx="756464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EC2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0036E7-0BD3-407A-987A-B26C0905969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0163" y="1402974"/>
            <a:ext cx="900739" cy="9007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40BDE0-386C-4D73-9E6E-19D49BC506A5}"/>
              </a:ext>
            </a:extLst>
          </p:cNvPr>
          <p:cNvSpPr txBox="1"/>
          <p:nvPr/>
        </p:nvSpPr>
        <p:spPr>
          <a:xfrm>
            <a:off x="2035406" y="2172682"/>
            <a:ext cx="750253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AWS Lambda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025B32-FDBE-42BE-B885-56997783F29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1037" y="2599898"/>
            <a:ext cx="987523" cy="9875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DC5C84-37BB-4915-B23C-2B97AF867AE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884" y="3709319"/>
            <a:ext cx="967997" cy="9679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2C4505-F615-4926-BA95-2B0045E92992}"/>
              </a:ext>
            </a:extLst>
          </p:cNvPr>
          <p:cNvSpPr txBox="1"/>
          <p:nvPr/>
        </p:nvSpPr>
        <p:spPr>
          <a:xfrm>
            <a:off x="484160" y="4502199"/>
            <a:ext cx="1212293" cy="615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Elastic Container Registry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A3EB04-5B28-4DDA-BD35-6AAD51A97A1F}"/>
              </a:ext>
            </a:extLst>
          </p:cNvPr>
          <p:cNvSpPr txBox="1"/>
          <p:nvPr/>
        </p:nvSpPr>
        <p:spPr>
          <a:xfrm>
            <a:off x="1856467" y="3402541"/>
            <a:ext cx="1235696" cy="615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Elastic Container Service</a:t>
            </a:r>
          </a:p>
        </p:txBody>
      </p:sp>
      <p:grpSp>
        <p:nvGrpSpPr>
          <p:cNvPr id="22" name="Group 885">
            <a:extLst>
              <a:ext uri="{FF2B5EF4-FFF2-40B4-BE49-F238E27FC236}">
                <a16:creationId xmlns:a16="http://schemas.microsoft.com/office/drawing/2014/main" id="{5CA5304E-E73A-4D6A-B0ED-2D3335A7B9DA}"/>
              </a:ext>
            </a:extLst>
          </p:cNvPr>
          <p:cNvGrpSpPr/>
          <p:nvPr/>
        </p:nvGrpSpPr>
        <p:grpSpPr>
          <a:xfrm>
            <a:off x="3938703" y="1833171"/>
            <a:ext cx="348997" cy="667376"/>
            <a:chOff x="0" y="0"/>
            <a:chExt cx="723900" cy="723900"/>
          </a:xfrm>
          <a:solidFill>
            <a:schemeClr val="bg1"/>
          </a:solidFill>
        </p:grpSpPr>
        <p:sp>
          <p:nvSpPr>
            <p:cNvPr id="23" name="Shape 877">
              <a:extLst>
                <a:ext uri="{FF2B5EF4-FFF2-40B4-BE49-F238E27FC236}">
                  <a16:creationId xmlns:a16="http://schemas.microsoft.com/office/drawing/2014/main" id="{824DB170-0180-4F5C-AA56-71E460E247FD}"/>
                </a:ext>
              </a:extLst>
            </p:cNvPr>
            <p:cNvSpPr/>
            <p:nvPr/>
          </p:nvSpPr>
          <p:spPr>
            <a:xfrm>
              <a:off x="0" y="0"/>
              <a:ext cx="723901" cy="72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48" y="0"/>
                  </a:moveTo>
                  <a:cubicBezTo>
                    <a:pt x="1552" y="0"/>
                    <a:pt x="1552" y="0"/>
                    <a:pt x="1552" y="0"/>
                  </a:cubicBezTo>
                  <a:cubicBezTo>
                    <a:pt x="696" y="0"/>
                    <a:pt x="0" y="696"/>
                    <a:pt x="0" y="1552"/>
                  </a:cubicBezTo>
                  <a:cubicBezTo>
                    <a:pt x="0" y="20048"/>
                    <a:pt x="0" y="20048"/>
                    <a:pt x="0" y="20048"/>
                  </a:cubicBezTo>
                  <a:cubicBezTo>
                    <a:pt x="0" y="20904"/>
                    <a:pt x="696" y="21600"/>
                    <a:pt x="1552" y="21600"/>
                  </a:cubicBezTo>
                  <a:cubicBezTo>
                    <a:pt x="5300" y="21600"/>
                    <a:pt x="5300" y="21600"/>
                    <a:pt x="5300" y="21600"/>
                  </a:cubicBezTo>
                  <a:cubicBezTo>
                    <a:pt x="6745" y="21600"/>
                    <a:pt x="6745" y="21600"/>
                    <a:pt x="6745" y="21600"/>
                  </a:cubicBezTo>
                  <a:cubicBezTo>
                    <a:pt x="8859" y="21600"/>
                    <a:pt x="8859" y="21600"/>
                    <a:pt x="8859" y="21600"/>
                  </a:cubicBezTo>
                  <a:cubicBezTo>
                    <a:pt x="20048" y="21600"/>
                    <a:pt x="20048" y="21600"/>
                    <a:pt x="20048" y="21600"/>
                  </a:cubicBezTo>
                  <a:cubicBezTo>
                    <a:pt x="20904" y="21600"/>
                    <a:pt x="21600" y="20904"/>
                    <a:pt x="21600" y="20048"/>
                  </a:cubicBezTo>
                  <a:cubicBezTo>
                    <a:pt x="21600" y="9877"/>
                    <a:pt x="21600" y="9877"/>
                    <a:pt x="21600" y="9877"/>
                  </a:cubicBezTo>
                  <a:cubicBezTo>
                    <a:pt x="21600" y="7414"/>
                    <a:pt x="21600" y="7414"/>
                    <a:pt x="21600" y="7414"/>
                  </a:cubicBezTo>
                  <a:cubicBezTo>
                    <a:pt x="21600" y="6397"/>
                    <a:pt x="21600" y="6397"/>
                    <a:pt x="21600" y="6397"/>
                  </a:cubicBezTo>
                  <a:cubicBezTo>
                    <a:pt x="21600" y="1552"/>
                    <a:pt x="21600" y="1552"/>
                    <a:pt x="21600" y="1552"/>
                  </a:cubicBezTo>
                  <a:cubicBezTo>
                    <a:pt x="21600" y="696"/>
                    <a:pt x="20904" y="0"/>
                    <a:pt x="20048" y="0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24" name="Shape 878">
              <a:extLst>
                <a:ext uri="{FF2B5EF4-FFF2-40B4-BE49-F238E27FC236}">
                  <a16:creationId xmlns:a16="http://schemas.microsoft.com/office/drawing/2014/main" id="{0E1E25C4-B973-4BEF-A3D6-529FAFA5C46B}"/>
                </a:ext>
              </a:extLst>
            </p:cNvPr>
            <p:cNvSpPr/>
            <p:nvPr/>
          </p:nvSpPr>
          <p:spPr>
            <a:xfrm>
              <a:off x="392128" y="250157"/>
              <a:ext cx="192459" cy="35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6" y="55"/>
                  </a:moveTo>
                  <a:cubicBezTo>
                    <a:pt x="20495" y="0"/>
                    <a:pt x="20294" y="0"/>
                    <a:pt x="19993" y="0"/>
                  </a:cubicBezTo>
                  <a:cubicBezTo>
                    <a:pt x="19691" y="0"/>
                    <a:pt x="19390" y="55"/>
                    <a:pt x="19088" y="109"/>
                  </a:cubicBezTo>
                  <a:cubicBezTo>
                    <a:pt x="703" y="6982"/>
                    <a:pt x="703" y="6982"/>
                    <a:pt x="703" y="6982"/>
                  </a:cubicBezTo>
                  <a:cubicBezTo>
                    <a:pt x="301" y="7145"/>
                    <a:pt x="0" y="7418"/>
                    <a:pt x="0" y="7691"/>
                  </a:cubicBezTo>
                  <a:cubicBezTo>
                    <a:pt x="0" y="20727"/>
                    <a:pt x="0" y="20727"/>
                    <a:pt x="0" y="20727"/>
                  </a:cubicBezTo>
                  <a:cubicBezTo>
                    <a:pt x="0" y="21055"/>
                    <a:pt x="301" y="21327"/>
                    <a:pt x="904" y="21491"/>
                  </a:cubicBezTo>
                  <a:cubicBezTo>
                    <a:pt x="1105" y="21545"/>
                    <a:pt x="1407" y="21600"/>
                    <a:pt x="1607" y="21600"/>
                  </a:cubicBezTo>
                  <a:cubicBezTo>
                    <a:pt x="1909" y="21600"/>
                    <a:pt x="2210" y="21545"/>
                    <a:pt x="2512" y="21436"/>
                  </a:cubicBezTo>
                  <a:cubicBezTo>
                    <a:pt x="20897" y="14618"/>
                    <a:pt x="20897" y="14618"/>
                    <a:pt x="20897" y="14618"/>
                  </a:cubicBezTo>
                  <a:cubicBezTo>
                    <a:pt x="21399" y="14455"/>
                    <a:pt x="21600" y="14182"/>
                    <a:pt x="21600" y="13909"/>
                  </a:cubicBezTo>
                  <a:cubicBezTo>
                    <a:pt x="21600" y="873"/>
                    <a:pt x="21600" y="873"/>
                    <a:pt x="21600" y="873"/>
                  </a:cubicBezTo>
                  <a:cubicBezTo>
                    <a:pt x="21600" y="545"/>
                    <a:pt x="21299" y="218"/>
                    <a:pt x="20796" y="55"/>
                  </a:cubicBezTo>
                  <a:close/>
                  <a:moveTo>
                    <a:pt x="19993" y="13909"/>
                  </a:moveTo>
                  <a:cubicBezTo>
                    <a:pt x="1607" y="20727"/>
                    <a:pt x="1607" y="20727"/>
                    <a:pt x="1607" y="20727"/>
                  </a:cubicBezTo>
                  <a:cubicBezTo>
                    <a:pt x="1607" y="7691"/>
                    <a:pt x="1607" y="7691"/>
                    <a:pt x="1607" y="7691"/>
                  </a:cubicBezTo>
                  <a:cubicBezTo>
                    <a:pt x="19993" y="873"/>
                    <a:pt x="19993" y="873"/>
                    <a:pt x="19993" y="873"/>
                  </a:cubicBezTo>
                  <a:lnTo>
                    <a:pt x="19993" y="13909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25" name="Shape 879">
              <a:extLst>
                <a:ext uri="{FF2B5EF4-FFF2-40B4-BE49-F238E27FC236}">
                  <a16:creationId xmlns:a16="http://schemas.microsoft.com/office/drawing/2014/main" id="{25BD69C2-3760-475C-B946-5151CE33A9A4}"/>
                </a:ext>
              </a:extLst>
            </p:cNvPr>
            <p:cNvSpPr/>
            <p:nvPr/>
          </p:nvSpPr>
          <p:spPr>
            <a:xfrm>
              <a:off x="403516" y="259267"/>
              <a:ext cx="169683" cy="337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4181"/>
                  </a:lnTo>
                  <a:lnTo>
                    <a:pt x="21600" y="0"/>
                  </a:lnTo>
                  <a:lnTo>
                    <a:pt x="0" y="7468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26" name="Shape 880">
              <a:extLst>
                <a:ext uri="{FF2B5EF4-FFF2-40B4-BE49-F238E27FC236}">
                  <a16:creationId xmlns:a16="http://schemas.microsoft.com/office/drawing/2014/main" id="{4D205AB8-7212-4B1A-BAA6-D8D27233B0C7}"/>
                </a:ext>
              </a:extLst>
            </p:cNvPr>
            <p:cNvSpPr/>
            <p:nvPr/>
          </p:nvSpPr>
          <p:spPr>
            <a:xfrm>
              <a:off x="151840" y="128305"/>
              <a:ext cx="406934" cy="221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07"/>
                  </a:moveTo>
                  <a:cubicBezTo>
                    <a:pt x="21552" y="8483"/>
                    <a:pt x="21362" y="8045"/>
                    <a:pt x="21124" y="7870"/>
                  </a:cubicBezTo>
                  <a:cubicBezTo>
                    <a:pt x="10229" y="87"/>
                    <a:pt x="10229" y="87"/>
                    <a:pt x="10229" y="87"/>
                  </a:cubicBezTo>
                  <a:cubicBezTo>
                    <a:pt x="10134" y="0"/>
                    <a:pt x="10039" y="0"/>
                    <a:pt x="9944" y="0"/>
                  </a:cubicBezTo>
                  <a:cubicBezTo>
                    <a:pt x="9801" y="0"/>
                    <a:pt x="9658" y="87"/>
                    <a:pt x="9563" y="175"/>
                  </a:cubicBezTo>
                  <a:cubicBezTo>
                    <a:pt x="381" y="10931"/>
                    <a:pt x="381" y="10931"/>
                    <a:pt x="381" y="10931"/>
                  </a:cubicBezTo>
                  <a:cubicBezTo>
                    <a:pt x="143" y="11281"/>
                    <a:pt x="0" y="11718"/>
                    <a:pt x="0" y="12243"/>
                  </a:cubicBezTo>
                  <a:cubicBezTo>
                    <a:pt x="48" y="12768"/>
                    <a:pt x="238" y="13292"/>
                    <a:pt x="476" y="13467"/>
                  </a:cubicBezTo>
                  <a:cubicBezTo>
                    <a:pt x="11847" y="21513"/>
                    <a:pt x="11847" y="21513"/>
                    <a:pt x="11847" y="21513"/>
                  </a:cubicBezTo>
                  <a:cubicBezTo>
                    <a:pt x="11942" y="21513"/>
                    <a:pt x="12037" y="21600"/>
                    <a:pt x="12132" y="21600"/>
                  </a:cubicBezTo>
                  <a:cubicBezTo>
                    <a:pt x="12275" y="21600"/>
                    <a:pt x="12418" y="21513"/>
                    <a:pt x="12560" y="21338"/>
                  </a:cubicBezTo>
                  <a:cubicBezTo>
                    <a:pt x="21267" y="10319"/>
                    <a:pt x="21267" y="10319"/>
                    <a:pt x="21267" y="10319"/>
                  </a:cubicBezTo>
                  <a:cubicBezTo>
                    <a:pt x="21505" y="10057"/>
                    <a:pt x="21600" y="9532"/>
                    <a:pt x="21600" y="9007"/>
                  </a:cubicBezTo>
                  <a:close/>
                  <a:moveTo>
                    <a:pt x="12132" y="20201"/>
                  </a:moveTo>
                  <a:cubicBezTo>
                    <a:pt x="761" y="12155"/>
                    <a:pt x="761" y="12155"/>
                    <a:pt x="761" y="12155"/>
                  </a:cubicBezTo>
                  <a:cubicBezTo>
                    <a:pt x="9944" y="1399"/>
                    <a:pt x="9944" y="1399"/>
                    <a:pt x="9944" y="1399"/>
                  </a:cubicBezTo>
                  <a:cubicBezTo>
                    <a:pt x="20839" y="9182"/>
                    <a:pt x="20839" y="9182"/>
                    <a:pt x="20839" y="9182"/>
                  </a:cubicBezTo>
                  <a:lnTo>
                    <a:pt x="12132" y="20201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27" name="Shape 881">
              <a:extLst>
                <a:ext uri="{FF2B5EF4-FFF2-40B4-BE49-F238E27FC236}">
                  <a16:creationId xmlns:a16="http://schemas.microsoft.com/office/drawing/2014/main" id="{FE9E0EA3-70F8-4DE0-90F7-2AD767ADCE65}"/>
                </a:ext>
              </a:extLst>
            </p:cNvPr>
            <p:cNvSpPr/>
            <p:nvPr/>
          </p:nvSpPr>
          <p:spPr>
            <a:xfrm>
              <a:off x="162469" y="140832"/>
              <a:ext cx="385676" cy="196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343"/>
                  </a:moveTo>
                  <a:lnTo>
                    <a:pt x="12203" y="21600"/>
                  </a:lnTo>
                  <a:lnTo>
                    <a:pt x="21600" y="8882"/>
                  </a:lnTo>
                  <a:lnTo>
                    <a:pt x="9886" y="0"/>
                  </a:lnTo>
                  <a:lnTo>
                    <a:pt x="0" y="12343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28" name="Shape 882">
              <a:extLst>
                <a:ext uri="{FF2B5EF4-FFF2-40B4-BE49-F238E27FC236}">
                  <a16:creationId xmlns:a16="http://schemas.microsoft.com/office/drawing/2014/main" id="{C92077FC-4FBE-4AD1-AE70-6A77FDCE0518}"/>
                </a:ext>
              </a:extLst>
            </p:cNvPr>
            <p:cNvSpPr/>
            <p:nvPr/>
          </p:nvSpPr>
          <p:spPr>
            <a:xfrm>
              <a:off x="141970" y="282423"/>
              <a:ext cx="231938" cy="328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66" y="5370"/>
                  </a:moveTo>
                  <a:cubicBezTo>
                    <a:pt x="1751" y="118"/>
                    <a:pt x="1751" y="118"/>
                    <a:pt x="1751" y="118"/>
                  </a:cubicBezTo>
                  <a:cubicBezTo>
                    <a:pt x="1668" y="59"/>
                    <a:pt x="1501" y="0"/>
                    <a:pt x="1334" y="0"/>
                  </a:cubicBezTo>
                  <a:cubicBezTo>
                    <a:pt x="1001" y="0"/>
                    <a:pt x="751" y="59"/>
                    <a:pt x="584" y="177"/>
                  </a:cubicBezTo>
                  <a:cubicBezTo>
                    <a:pt x="167" y="354"/>
                    <a:pt x="0" y="649"/>
                    <a:pt x="0" y="944"/>
                  </a:cubicBezTo>
                  <a:cubicBezTo>
                    <a:pt x="0" y="15462"/>
                    <a:pt x="0" y="15462"/>
                    <a:pt x="0" y="15462"/>
                  </a:cubicBezTo>
                  <a:cubicBezTo>
                    <a:pt x="0" y="15875"/>
                    <a:pt x="334" y="16230"/>
                    <a:pt x="834" y="16348"/>
                  </a:cubicBezTo>
                  <a:cubicBezTo>
                    <a:pt x="19765" y="21541"/>
                    <a:pt x="19765" y="21541"/>
                    <a:pt x="19765" y="21541"/>
                  </a:cubicBezTo>
                  <a:cubicBezTo>
                    <a:pt x="19932" y="21600"/>
                    <a:pt x="20099" y="21600"/>
                    <a:pt x="20266" y="21600"/>
                  </a:cubicBezTo>
                  <a:cubicBezTo>
                    <a:pt x="20516" y="21600"/>
                    <a:pt x="20766" y="21541"/>
                    <a:pt x="21016" y="21423"/>
                  </a:cubicBezTo>
                  <a:cubicBezTo>
                    <a:pt x="21350" y="21246"/>
                    <a:pt x="21600" y="21010"/>
                    <a:pt x="21600" y="20656"/>
                  </a:cubicBezTo>
                  <a:cubicBezTo>
                    <a:pt x="21600" y="6256"/>
                    <a:pt x="21600" y="6256"/>
                    <a:pt x="21600" y="6256"/>
                  </a:cubicBezTo>
                  <a:cubicBezTo>
                    <a:pt x="21600" y="5843"/>
                    <a:pt x="21266" y="5489"/>
                    <a:pt x="20766" y="5370"/>
                  </a:cubicBezTo>
                  <a:close/>
                  <a:moveTo>
                    <a:pt x="20266" y="20656"/>
                  </a:moveTo>
                  <a:cubicBezTo>
                    <a:pt x="1334" y="15462"/>
                    <a:pt x="1334" y="15462"/>
                    <a:pt x="1334" y="15462"/>
                  </a:cubicBezTo>
                  <a:cubicBezTo>
                    <a:pt x="1334" y="944"/>
                    <a:pt x="1334" y="944"/>
                    <a:pt x="1334" y="944"/>
                  </a:cubicBezTo>
                  <a:cubicBezTo>
                    <a:pt x="20266" y="6256"/>
                    <a:pt x="20266" y="6256"/>
                    <a:pt x="20266" y="6256"/>
                  </a:cubicBezTo>
                  <a:lnTo>
                    <a:pt x="20266" y="20656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29" name="Shape 883">
              <a:extLst>
                <a:ext uri="{FF2B5EF4-FFF2-40B4-BE49-F238E27FC236}">
                  <a16:creationId xmlns:a16="http://schemas.microsoft.com/office/drawing/2014/main" id="{3E14F0A0-9840-4CF9-9581-297B03C949D0}"/>
                </a:ext>
              </a:extLst>
            </p:cNvPr>
            <p:cNvSpPr/>
            <p:nvPr/>
          </p:nvSpPr>
          <p:spPr>
            <a:xfrm>
              <a:off x="153358" y="294191"/>
              <a:ext cx="208023" cy="30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892"/>
                  </a:moveTo>
                  <a:lnTo>
                    <a:pt x="21600" y="21600"/>
                  </a:lnTo>
                  <a:lnTo>
                    <a:pt x="21600" y="5762"/>
                  </a:lnTo>
                  <a:lnTo>
                    <a:pt x="0" y="0"/>
                  </a:lnTo>
                  <a:lnTo>
                    <a:pt x="0" y="15892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30" name="Shape 884">
              <a:extLst>
                <a:ext uri="{FF2B5EF4-FFF2-40B4-BE49-F238E27FC236}">
                  <a16:creationId xmlns:a16="http://schemas.microsoft.com/office/drawing/2014/main" id="{FF99403E-DA1E-4B51-8626-ABAAB60AC70F}"/>
                </a:ext>
              </a:extLst>
            </p:cNvPr>
            <p:cNvSpPr/>
            <p:nvPr/>
          </p:nvSpPr>
          <p:spPr>
            <a:xfrm>
              <a:off x="157155" y="133619"/>
              <a:ext cx="181830" cy="193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1"/>
                  </a:moveTo>
                  <a:lnTo>
                    <a:pt x="21600" y="21600"/>
                  </a:lnTo>
                  <a:lnTo>
                    <a:pt x="722" y="14076"/>
                  </a:lnTo>
                  <a:lnTo>
                    <a:pt x="0" y="13104"/>
                  </a:lnTo>
                  <a:lnTo>
                    <a:pt x="21284" y="0"/>
                  </a:lnTo>
                  <a:lnTo>
                    <a:pt x="21600" y="211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</p:grpSp>
      <p:pic>
        <p:nvPicPr>
          <p:cNvPr id="31" name="Picture 30" descr="Route-53.png">
            <a:extLst>
              <a:ext uri="{FF2B5EF4-FFF2-40B4-BE49-F238E27FC236}">
                <a16:creationId xmlns:a16="http://schemas.microsoft.com/office/drawing/2014/main" id="{B4942D82-2B71-48B9-AACC-B64AE7D980D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5400" y="1486245"/>
            <a:ext cx="626856" cy="6268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BD5963D-8718-4389-8438-49357A080E07}"/>
              </a:ext>
            </a:extLst>
          </p:cNvPr>
          <p:cNvSpPr txBox="1"/>
          <p:nvPr/>
        </p:nvSpPr>
        <p:spPr>
          <a:xfrm>
            <a:off x="4797268" y="2113102"/>
            <a:ext cx="859008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Route 53</a:t>
            </a:r>
          </a:p>
        </p:txBody>
      </p:sp>
      <p:pic>
        <p:nvPicPr>
          <p:cNvPr id="33" name="Picture 32" descr="Direct-Connect.png">
            <a:extLst>
              <a:ext uri="{FF2B5EF4-FFF2-40B4-BE49-F238E27FC236}">
                <a16:creationId xmlns:a16="http://schemas.microsoft.com/office/drawing/2014/main" id="{D902A3BD-B353-44EE-863A-FCDBF08E6E1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1586" y="2903129"/>
            <a:ext cx="613985" cy="613985"/>
          </a:xfrm>
          <a:prstGeom prst="rect">
            <a:avLst/>
          </a:prstGeom>
        </p:spPr>
      </p:pic>
      <p:sp>
        <p:nvSpPr>
          <p:cNvPr id="34" name="TextBox 39">
            <a:extLst>
              <a:ext uri="{FF2B5EF4-FFF2-40B4-BE49-F238E27FC236}">
                <a16:creationId xmlns:a16="http://schemas.microsoft.com/office/drawing/2014/main" id="{1590E208-5C3C-4BE8-B4C7-171D4D70A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421" y="3578397"/>
            <a:ext cx="1244313" cy="41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AWS Direct Connect</a:t>
            </a:r>
          </a:p>
        </p:txBody>
      </p:sp>
      <p:pic>
        <p:nvPicPr>
          <p:cNvPr id="35" name="Picture 34" descr="VPC.png">
            <a:extLst>
              <a:ext uri="{FF2B5EF4-FFF2-40B4-BE49-F238E27FC236}">
                <a16:creationId xmlns:a16="http://schemas.microsoft.com/office/drawing/2014/main" id="{B114FFA9-4C4C-4A8A-94D6-E46638C44A4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9693" y="1452487"/>
            <a:ext cx="606740" cy="60674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6B8143-0CED-4D45-8B96-74090AA959CA}"/>
              </a:ext>
            </a:extLst>
          </p:cNvPr>
          <p:cNvSpPr txBox="1"/>
          <p:nvPr/>
        </p:nvSpPr>
        <p:spPr>
          <a:xfrm>
            <a:off x="3547892" y="2096351"/>
            <a:ext cx="852200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VPC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5DBC000-6D75-4677-8991-44E84306031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7893" y="2807521"/>
            <a:ext cx="759617" cy="759617"/>
          </a:xfrm>
          <a:prstGeom prst="rect">
            <a:avLst/>
          </a:prstGeom>
        </p:spPr>
      </p:pic>
      <p:grpSp>
        <p:nvGrpSpPr>
          <p:cNvPr id="38" name="Group 891">
            <a:extLst>
              <a:ext uri="{FF2B5EF4-FFF2-40B4-BE49-F238E27FC236}">
                <a16:creationId xmlns:a16="http://schemas.microsoft.com/office/drawing/2014/main" id="{2E70C384-41ED-493E-8908-1805CCDDCBEB}"/>
              </a:ext>
            </a:extLst>
          </p:cNvPr>
          <p:cNvGrpSpPr/>
          <p:nvPr/>
        </p:nvGrpSpPr>
        <p:grpSpPr>
          <a:xfrm>
            <a:off x="6340066" y="1856660"/>
            <a:ext cx="348997" cy="667376"/>
            <a:chOff x="0" y="0"/>
            <a:chExt cx="723900" cy="723900"/>
          </a:xfrm>
          <a:solidFill>
            <a:schemeClr val="bg1"/>
          </a:solidFill>
        </p:grpSpPr>
        <p:sp>
          <p:nvSpPr>
            <p:cNvPr id="39" name="Shape 886">
              <a:extLst>
                <a:ext uri="{FF2B5EF4-FFF2-40B4-BE49-F238E27FC236}">
                  <a16:creationId xmlns:a16="http://schemas.microsoft.com/office/drawing/2014/main" id="{DF65C42D-3276-496F-8C4B-FB932F1E9EA1}"/>
                </a:ext>
              </a:extLst>
            </p:cNvPr>
            <p:cNvSpPr/>
            <p:nvPr/>
          </p:nvSpPr>
          <p:spPr>
            <a:xfrm>
              <a:off x="0" y="0"/>
              <a:ext cx="723901" cy="72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48" y="0"/>
                  </a:moveTo>
                  <a:cubicBezTo>
                    <a:pt x="1552" y="0"/>
                    <a:pt x="1552" y="0"/>
                    <a:pt x="1552" y="0"/>
                  </a:cubicBezTo>
                  <a:cubicBezTo>
                    <a:pt x="696" y="0"/>
                    <a:pt x="0" y="696"/>
                    <a:pt x="0" y="1552"/>
                  </a:cubicBezTo>
                  <a:cubicBezTo>
                    <a:pt x="0" y="20048"/>
                    <a:pt x="0" y="20048"/>
                    <a:pt x="0" y="20048"/>
                  </a:cubicBezTo>
                  <a:cubicBezTo>
                    <a:pt x="0" y="20904"/>
                    <a:pt x="696" y="21600"/>
                    <a:pt x="1552" y="21600"/>
                  </a:cubicBezTo>
                  <a:cubicBezTo>
                    <a:pt x="5300" y="21600"/>
                    <a:pt x="5300" y="21600"/>
                    <a:pt x="5300" y="21600"/>
                  </a:cubicBezTo>
                  <a:cubicBezTo>
                    <a:pt x="6745" y="21600"/>
                    <a:pt x="6745" y="21600"/>
                    <a:pt x="6745" y="21600"/>
                  </a:cubicBezTo>
                  <a:cubicBezTo>
                    <a:pt x="8859" y="21600"/>
                    <a:pt x="8859" y="21600"/>
                    <a:pt x="8859" y="21600"/>
                  </a:cubicBezTo>
                  <a:cubicBezTo>
                    <a:pt x="10171" y="21600"/>
                    <a:pt x="10171" y="21600"/>
                    <a:pt x="10171" y="21600"/>
                  </a:cubicBezTo>
                  <a:cubicBezTo>
                    <a:pt x="20048" y="21600"/>
                    <a:pt x="20048" y="21600"/>
                    <a:pt x="20048" y="21600"/>
                  </a:cubicBezTo>
                  <a:cubicBezTo>
                    <a:pt x="20904" y="21600"/>
                    <a:pt x="21600" y="20904"/>
                    <a:pt x="21600" y="20048"/>
                  </a:cubicBezTo>
                  <a:cubicBezTo>
                    <a:pt x="21600" y="18683"/>
                    <a:pt x="21600" y="18683"/>
                    <a:pt x="21600" y="18683"/>
                  </a:cubicBezTo>
                  <a:cubicBezTo>
                    <a:pt x="21600" y="9877"/>
                    <a:pt x="21600" y="9877"/>
                    <a:pt x="21600" y="9877"/>
                  </a:cubicBezTo>
                  <a:cubicBezTo>
                    <a:pt x="21600" y="7414"/>
                    <a:pt x="21600" y="7414"/>
                    <a:pt x="21600" y="7414"/>
                  </a:cubicBezTo>
                  <a:cubicBezTo>
                    <a:pt x="21600" y="6397"/>
                    <a:pt x="21600" y="6397"/>
                    <a:pt x="21600" y="6397"/>
                  </a:cubicBezTo>
                  <a:cubicBezTo>
                    <a:pt x="21600" y="1552"/>
                    <a:pt x="21600" y="1552"/>
                    <a:pt x="21600" y="1552"/>
                  </a:cubicBezTo>
                  <a:cubicBezTo>
                    <a:pt x="21600" y="696"/>
                    <a:pt x="20904" y="0"/>
                    <a:pt x="20048" y="0"/>
                  </a:cubicBezTo>
                  <a:close/>
                  <a:moveTo>
                    <a:pt x="4256" y="15685"/>
                  </a:moveTo>
                  <a:cubicBezTo>
                    <a:pt x="4336" y="15765"/>
                    <a:pt x="4336" y="15765"/>
                    <a:pt x="4336" y="15765"/>
                  </a:cubicBezTo>
                  <a:cubicBezTo>
                    <a:pt x="4336" y="15765"/>
                    <a:pt x="4336" y="15765"/>
                    <a:pt x="4336" y="15765"/>
                  </a:cubicBezTo>
                  <a:lnTo>
                    <a:pt x="4256" y="15685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2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40" name="Shape 887">
              <a:extLst>
                <a:ext uri="{FF2B5EF4-FFF2-40B4-BE49-F238E27FC236}">
                  <a16:creationId xmlns:a16="http://schemas.microsoft.com/office/drawing/2014/main" id="{65DDABDF-EC2D-427B-A9C0-B95CE1E3559B}"/>
                </a:ext>
              </a:extLst>
            </p:cNvPr>
            <p:cNvSpPr/>
            <p:nvPr/>
          </p:nvSpPr>
          <p:spPr>
            <a:xfrm>
              <a:off x="44033" y="149942"/>
              <a:ext cx="634695" cy="423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9747"/>
                  </a:moveTo>
                  <a:cubicBezTo>
                    <a:pt x="17512" y="9336"/>
                    <a:pt x="17542" y="8924"/>
                    <a:pt x="17542" y="8512"/>
                  </a:cubicBezTo>
                  <a:cubicBezTo>
                    <a:pt x="17542" y="3844"/>
                    <a:pt x="14980" y="0"/>
                    <a:pt x="11868" y="0"/>
                  </a:cubicBezTo>
                  <a:cubicBezTo>
                    <a:pt x="10617" y="0"/>
                    <a:pt x="9427" y="595"/>
                    <a:pt x="8420" y="1739"/>
                  </a:cubicBezTo>
                  <a:cubicBezTo>
                    <a:pt x="7505" y="2792"/>
                    <a:pt x="6834" y="4210"/>
                    <a:pt x="6468" y="5858"/>
                  </a:cubicBezTo>
                  <a:cubicBezTo>
                    <a:pt x="6163" y="5675"/>
                    <a:pt x="5827" y="5629"/>
                    <a:pt x="5522" y="5629"/>
                  </a:cubicBezTo>
                  <a:cubicBezTo>
                    <a:pt x="3905" y="5629"/>
                    <a:pt x="2593" y="7551"/>
                    <a:pt x="2593" y="9931"/>
                  </a:cubicBezTo>
                  <a:cubicBezTo>
                    <a:pt x="2593" y="9976"/>
                    <a:pt x="2593" y="10022"/>
                    <a:pt x="2593" y="10068"/>
                  </a:cubicBezTo>
                  <a:cubicBezTo>
                    <a:pt x="1007" y="11075"/>
                    <a:pt x="0" y="13408"/>
                    <a:pt x="0" y="16017"/>
                  </a:cubicBezTo>
                  <a:cubicBezTo>
                    <a:pt x="0" y="18259"/>
                    <a:pt x="763" y="20319"/>
                    <a:pt x="2044" y="21554"/>
                  </a:cubicBezTo>
                  <a:cubicBezTo>
                    <a:pt x="2075" y="21600"/>
                    <a:pt x="2075" y="21600"/>
                    <a:pt x="2075" y="21600"/>
                  </a:cubicBezTo>
                  <a:cubicBezTo>
                    <a:pt x="19373" y="21600"/>
                    <a:pt x="19373" y="21600"/>
                    <a:pt x="19373" y="21600"/>
                  </a:cubicBezTo>
                  <a:cubicBezTo>
                    <a:pt x="19586" y="21371"/>
                    <a:pt x="19586" y="21371"/>
                    <a:pt x="19586" y="21371"/>
                  </a:cubicBezTo>
                  <a:cubicBezTo>
                    <a:pt x="20868" y="20227"/>
                    <a:pt x="21600" y="18214"/>
                    <a:pt x="21600" y="16017"/>
                  </a:cubicBezTo>
                  <a:cubicBezTo>
                    <a:pt x="21600" y="12585"/>
                    <a:pt x="19769" y="9793"/>
                    <a:pt x="17481" y="9747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2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41" name="Shape 888">
              <a:extLst>
                <a:ext uri="{FF2B5EF4-FFF2-40B4-BE49-F238E27FC236}">
                  <a16:creationId xmlns:a16="http://schemas.microsoft.com/office/drawing/2014/main" id="{3F624AB1-ACD5-4D07-BC4F-3C5BDBD53391}"/>
                </a:ext>
              </a:extLst>
            </p:cNvPr>
            <p:cNvSpPr/>
            <p:nvPr/>
          </p:nvSpPr>
          <p:spPr>
            <a:xfrm>
              <a:off x="302162" y="215234"/>
              <a:ext cx="184108" cy="94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99" y="21600"/>
                  </a:moveTo>
                  <a:cubicBezTo>
                    <a:pt x="3899" y="21394"/>
                    <a:pt x="3899" y="21394"/>
                    <a:pt x="3899" y="21189"/>
                  </a:cubicBezTo>
                  <a:cubicBezTo>
                    <a:pt x="3899" y="13783"/>
                    <a:pt x="6954" y="7611"/>
                    <a:pt x="10747" y="7611"/>
                  </a:cubicBezTo>
                  <a:cubicBezTo>
                    <a:pt x="14646" y="7611"/>
                    <a:pt x="17701" y="13783"/>
                    <a:pt x="17701" y="21189"/>
                  </a:cubicBezTo>
                  <a:cubicBezTo>
                    <a:pt x="17701" y="21394"/>
                    <a:pt x="17701" y="21394"/>
                    <a:pt x="17701" y="21600"/>
                  </a:cubicBezTo>
                  <a:cubicBezTo>
                    <a:pt x="21284" y="21600"/>
                    <a:pt x="21284" y="21600"/>
                    <a:pt x="21284" y="21600"/>
                  </a:cubicBezTo>
                  <a:cubicBezTo>
                    <a:pt x="21389" y="21600"/>
                    <a:pt x="21495" y="21600"/>
                    <a:pt x="21600" y="21600"/>
                  </a:cubicBezTo>
                  <a:cubicBezTo>
                    <a:pt x="21600" y="21394"/>
                    <a:pt x="21600" y="21394"/>
                    <a:pt x="21600" y="21189"/>
                  </a:cubicBezTo>
                  <a:cubicBezTo>
                    <a:pt x="21600" y="9463"/>
                    <a:pt x="16753" y="0"/>
                    <a:pt x="10747" y="0"/>
                  </a:cubicBezTo>
                  <a:cubicBezTo>
                    <a:pt x="4847" y="0"/>
                    <a:pt x="0" y="9463"/>
                    <a:pt x="0" y="21189"/>
                  </a:cubicBezTo>
                  <a:cubicBezTo>
                    <a:pt x="0" y="21394"/>
                    <a:pt x="0" y="21394"/>
                    <a:pt x="0" y="21600"/>
                  </a:cubicBezTo>
                  <a:cubicBezTo>
                    <a:pt x="105" y="21600"/>
                    <a:pt x="211" y="21600"/>
                    <a:pt x="211" y="21600"/>
                  </a:cubicBezTo>
                  <a:lnTo>
                    <a:pt x="3899" y="21600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2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42" name="Shape 889">
              <a:extLst>
                <a:ext uri="{FF2B5EF4-FFF2-40B4-BE49-F238E27FC236}">
                  <a16:creationId xmlns:a16="http://schemas.microsoft.com/office/drawing/2014/main" id="{C75BE610-1E6C-4E2F-834A-650051CA47D0}"/>
                </a:ext>
              </a:extLst>
            </p:cNvPr>
            <p:cNvSpPr/>
            <p:nvPr/>
          </p:nvSpPr>
          <p:spPr>
            <a:xfrm>
              <a:off x="279007" y="321902"/>
              <a:ext cx="230419" cy="75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971"/>
                  </a:moveTo>
                  <a:cubicBezTo>
                    <a:pt x="21600" y="3600"/>
                    <a:pt x="20423" y="0"/>
                    <a:pt x="18995" y="0"/>
                  </a:cubicBezTo>
                  <a:cubicBezTo>
                    <a:pt x="2605" y="0"/>
                    <a:pt x="2605" y="0"/>
                    <a:pt x="2605" y="0"/>
                  </a:cubicBezTo>
                  <a:cubicBezTo>
                    <a:pt x="1177" y="0"/>
                    <a:pt x="0" y="3600"/>
                    <a:pt x="0" y="7971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7971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2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43" name="Shape 890">
              <a:extLst>
                <a:ext uri="{FF2B5EF4-FFF2-40B4-BE49-F238E27FC236}">
                  <a16:creationId xmlns:a16="http://schemas.microsoft.com/office/drawing/2014/main" id="{BBEAE442-F5CE-4B6F-B424-EEFDBBE8EB5B}"/>
                </a:ext>
              </a:extLst>
            </p:cNvPr>
            <p:cNvSpPr/>
            <p:nvPr/>
          </p:nvSpPr>
          <p:spPr>
            <a:xfrm>
              <a:off x="279007" y="429708"/>
              <a:ext cx="230419" cy="80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160"/>
                  </a:moveTo>
                  <a:cubicBezTo>
                    <a:pt x="0" y="18240"/>
                    <a:pt x="1177" y="21600"/>
                    <a:pt x="2605" y="21600"/>
                  </a:cubicBezTo>
                  <a:cubicBezTo>
                    <a:pt x="18995" y="21600"/>
                    <a:pt x="18995" y="21600"/>
                    <a:pt x="18995" y="21600"/>
                  </a:cubicBezTo>
                  <a:cubicBezTo>
                    <a:pt x="20423" y="21600"/>
                    <a:pt x="21600" y="18240"/>
                    <a:pt x="21600" y="1416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160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2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</p:grpSp>
      <p:pic>
        <p:nvPicPr>
          <p:cNvPr id="44" name="Picture 52" descr="S3.png">
            <a:extLst>
              <a:ext uri="{FF2B5EF4-FFF2-40B4-BE49-F238E27FC236}">
                <a16:creationId xmlns:a16="http://schemas.microsoft.com/office/drawing/2014/main" id="{13E876F7-99BF-4C99-A15B-D19A9C801621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873" y="1516755"/>
            <a:ext cx="539412" cy="53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4" descr="CloudFront.png">
            <a:extLst>
              <a:ext uri="{FF2B5EF4-FFF2-40B4-BE49-F238E27FC236}">
                <a16:creationId xmlns:a16="http://schemas.microsoft.com/office/drawing/2014/main" id="{3CD560B5-8F15-4C58-B8E6-042A8CCC553F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5346" y="2631051"/>
            <a:ext cx="627951" cy="62795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1F715D4-B06D-4424-8B74-0F225FC62A65}"/>
              </a:ext>
            </a:extLst>
          </p:cNvPr>
          <p:cNvSpPr txBox="1"/>
          <p:nvPr/>
        </p:nvSpPr>
        <p:spPr>
          <a:xfrm>
            <a:off x="6111470" y="3322253"/>
            <a:ext cx="86390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CloudFront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138932-02FF-48F8-AB59-CBC3C2C14E50}"/>
              </a:ext>
            </a:extLst>
          </p:cNvPr>
          <p:cNvSpPr txBox="1"/>
          <p:nvPr/>
        </p:nvSpPr>
        <p:spPr>
          <a:xfrm>
            <a:off x="6068671" y="2123010"/>
            <a:ext cx="9607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S3</a:t>
            </a:r>
          </a:p>
        </p:txBody>
      </p:sp>
      <p:pic>
        <p:nvPicPr>
          <p:cNvPr id="50" name="Picture 49" descr="Amazon-Elastic-Block-Storage.png">
            <a:extLst>
              <a:ext uri="{FF2B5EF4-FFF2-40B4-BE49-F238E27FC236}">
                <a16:creationId xmlns:a16="http://schemas.microsoft.com/office/drawing/2014/main" id="{88F5A350-3795-41BE-BBF4-11E494059A5A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397" y="1488677"/>
            <a:ext cx="550601" cy="550601"/>
          </a:xfrm>
          <a:prstGeom prst="rect">
            <a:avLst/>
          </a:prstGeom>
        </p:spPr>
      </p:pic>
      <p:sp>
        <p:nvSpPr>
          <p:cNvPr id="51" name="TextBox 103">
            <a:extLst>
              <a:ext uri="{FF2B5EF4-FFF2-40B4-BE49-F238E27FC236}">
                <a16:creationId xmlns:a16="http://schemas.microsoft.com/office/drawing/2014/main" id="{1B8B6031-7B75-4BE6-A7B4-CB756A1E1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612" y="2094698"/>
            <a:ext cx="703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EBS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0F67AD0-2A3D-4C92-8BA7-9F4C828A3796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3708" y="3837861"/>
            <a:ext cx="841160" cy="841160"/>
          </a:xfrm>
          <a:prstGeom prst="rect">
            <a:avLst/>
          </a:prstGeom>
        </p:spPr>
      </p:pic>
      <p:grpSp>
        <p:nvGrpSpPr>
          <p:cNvPr id="55" name="Group 918">
            <a:extLst>
              <a:ext uri="{FF2B5EF4-FFF2-40B4-BE49-F238E27FC236}">
                <a16:creationId xmlns:a16="http://schemas.microsoft.com/office/drawing/2014/main" id="{841EA3CA-FFC2-40B9-98FC-AD6EC71C1034}"/>
              </a:ext>
            </a:extLst>
          </p:cNvPr>
          <p:cNvGrpSpPr/>
          <p:nvPr/>
        </p:nvGrpSpPr>
        <p:grpSpPr>
          <a:xfrm>
            <a:off x="3773460" y="4464575"/>
            <a:ext cx="347561" cy="664631"/>
            <a:chOff x="0" y="0"/>
            <a:chExt cx="864960" cy="864960"/>
          </a:xfrm>
          <a:solidFill>
            <a:schemeClr val="bg1"/>
          </a:solidFill>
        </p:grpSpPr>
        <p:sp>
          <p:nvSpPr>
            <p:cNvPr id="56" name="Shape 892">
              <a:extLst>
                <a:ext uri="{FF2B5EF4-FFF2-40B4-BE49-F238E27FC236}">
                  <a16:creationId xmlns:a16="http://schemas.microsoft.com/office/drawing/2014/main" id="{B57499CC-9D45-4CBB-9A6F-24EE3CD800BA}"/>
                </a:ext>
              </a:extLst>
            </p:cNvPr>
            <p:cNvSpPr/>
            <p:nvPr/>
          </p:nvSpPr>
          <p:spPr>
            <a:xfrm>
              <a:off x="0" y="0"/>
              <a:ext cx="864961" cy="86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48" y="0"/>
                  </a:moveTo>
                  <a:cubicBezTo>
                    <a:pt x="1552" y="0"/>
                    <a:pt x="1552" y="0"/>
                    <a:pt x="1552" y="0"/>
                  </a:cubicBezTo>
                  <a:cubicBezTo>
                    <a:pt x="696" y="0"/>
                    <a:pt x="0" y="696"/>
                    <a:pt x="0" y="1552"/>
                  </a:cubicBezTo>
                  <a:cubicBezTo>
                    <a:pt x="0" y="20048"/>
                    <a:pt x="0" y="20048"/>
                    <a:pt x="0" y="20048"/>
                  </a:cubicBezTo>
                  <a:cubicBezTo>
                    <a:pt x="0" y="20904"/>
                    <a:pt x="696" y="21600"/>
                    <a:pt x="1552" y="21600"/>
                  </a:cubicBezTo>
                  <a:cubicBezTo>
                    <a:pt x="5300" y="21600"/>
                    <a:pt x="5300" y="21600"/>
                    <a:pt x="5300" y="21600"/>
                  </a:cubicBezTo>
                  <a:cubicBezTo>
                    <a:pt x="6049" y="21600"/>
                    <a:pt x="6049" y="21600"/>
                    <a:pt x="6049" y="21600"/>
                  </a:cubicBezTo>
                  <a:cubicBezTo>
                    <a:pt x="6745" y="21600"/>
                    <a:pt x="6745" y="21600"/>
                    <a:pt x="6745" y="21600"/>
                  </a:cubicBezTo>
                  <a:cubicBezTo>
                    <a:pt x="7682" y="21600"/>
                    <a:pt x="7682" y="21600"/>
                    <a:pt x="7682" y="21600"/>
                  </a:cubicBezTo>
                  <a:cubicBezTo>
                    <a:pt x="8859" y="21600"/>
                    <a:pt x="8859" y="21600"/>
                    <a:pt x="8859" y="21600"/>
                  </a:cubicBezTo>
                  <a:cubicBezTo>
                    <a:pt x="10171" y="21600"/>
                    <a:pt x="10171" y="21600"/>
                    <a:pt x="10171" y="21600"/>
                  </a:cubicBezTo>
                  <a:cubicBezTo>
                    <a:pt x="20048" y="21600"/>
                    <a:pt x="20048" y="21600"/>
                    <a:pt x="20048" y="21600"/>
                  </a:cubicBezTo>
                  <a:cubicBezTo>
                    <a:pt x="20904" y="21600"/>
                    <a:pt x="21600" y="20904"/>
                    <a:pt x="21600" y="20048"/>
                  </a:cubicBezTo>
                  <a:cubicBezTo>
                    <a:pt x="21600" y="18683"/>
                    <a:pt x="21600" y="18683"/>
                    <a:pt x="21600" y="18683"/>
                  </a:cubicBezTo>
                  <a:cubicBezTo>
                    <a:pt x="21600" y="10760"/>
                    <a:pt x="21600" y="10760"/>
                    <a:pt x="21600" y="10760"/>
                  </a:cubicBezTo>
                  <a:cubicBezTo>
                    <a:pt x="21600" y="9877"/>
                    <a:pt x="21600" y="9877"/>
                    <a:pt x="21600" y="9877"/>
                  </a:cubicBezTo>
                  <a:cubicBezTo>
                    <a:pt x="21600" y="7655"/>
                    <a:pt x="21600" y="7655"/>
                    <a:pt x="21600" y="7655"/>
                  </a:cubicBezTo>
                  <a:cubicBezTo>
                    <a:pt x="21600" y="7414"/>
                    <a:pt x="21600" y="7414"/>
                    <a:pt x="21600" y="7414"/>
                  </a:cubicBezTo>
                  <a:cubicBezTo>
                    <a:pt x="21600" y="6397"/>
                    <a:pt x="21600" y="6397"/>
                    <a:pt x="21600" y="6397"/>
                  </a:cubicBezTo>
                  <a:cubicBezTo>
                    <a:pt x="21600" y="1552"/>
                    <a:pt x="21600" y="1552"/>
                    <a:pt x="21600" y="1552"/>
                  </a:cubicBezTo>
                  <a:cubicBezTo>
                    <a:pt x="21600" y="696"/>
                    <a:pt x="20904" y="0"/>
                    <a:pt x="20048" y="0"/>
                  </a:cubicBezTo>
                  <a:close/>
                  <a:moveTo>
                    <a:pt x="4336" y="15765"/>
                  </a:moveTo>
                  <a:cubicBezTo>
                    <a:pt x="4336" y="15765"/>
                    <a:pt x="4336" y="15765"/>
                    <a:pt x="4336" y="15765"/>
                  </a:cubicBezTo>
                  <a:cubicBezTo>
                    <a:pt x="4256" y="15685"/>
                    <a:pt x="4256" y="15685"/>
                    <a:pt x="4256" y="15685"/>
                  </a:cubicBezTo>
                  <a:lnTo>
                    <a:pt x="4336" y="15765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57" name="Shape 893">
              <a:extLst>
                <a:ext uri="{FF2B5EF4-FFF2-40B4-BE49-F238E27FC236}">
                  <a16:creationId xmlns:a16="http://schemas.microsoft.com/office/drawing/2014/main" id="{2EC52DB3-9D58-443F-A96B-B2EE3C0F7C49}"/>
                </a:ext>
              </a:extLst>
            </p:cNvPr>
            <p:cNvSpPr/>
            <p:nvPr/>
          </p:nvSpPr>
          <p:spPr>
            <a:xfrm>
              <a:off x="678542" y="526142"/>
              <a:ext cx="145598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47" y="87"/>
                  </a:moveTo>
                  <a:cubicBezTo>
                    <a:pt x="20488" y="0"/>
                    <a:pt x="20171" y="0"/>
                    <a:pt x="20012" y="0"/>
                  </a:cubicBezTo>
                  <a:cubicBezTo>
                    <a:pt x="19694" y="0"/>
                    <a:pt x="19376" y="0"/>
                    <a:pt x="19059" y="173"/>
                  </a:cubicBezTo>
                  <a:cubicBezTo>
                    <a:pt x="794" y="7027"/>
                    <a:pt x="794" y="7027"/>
                    <a:pt x="794" y="7027"/>
                  </a:cubicBezTo>
                  <a:cubicBezTo>
                    <a:pt x="318" y="7200"/>
                    <a:pt x="0" y="7460"/>
                    <a:pt x="0" y="7720"/>
                  </a:cubicBezTo>
                  <a:cubicBezTo>
                    <a:pt x="0" y="20733"/>
                    <a:pt x="0" y="20733"/>
                    <a:pt x="0" y="20733"/>
                  </a:cubicBezTo>
                  <a:cubicBezTo>
                    <a:pt x="0" y="21080"/>
                    <a:pt x="476" y="21340"/>
                    <a:pt x="953" y="21513"/>
                  </a:cubicBezTo>
                  <a:cubicBezTo>
                    <a:pt x="1112" y="21600"/>
                    <a:pt x="1429" y="21600"/>
                    <a:pt x="1747" y="21600"/>
                  </a:cubicBezTo>
                  <a:cubicBezTo>
                    <a:pt x="2065" y="21600"/>
                    <a:pt x="2224" y="21513"/>
                    <a:pt x="2541" y="21427"/>
                  </a:cubicBezTo>
                  <a:cubicBezTo>
                    <a:pt x="20806" y="14660"/>
                    <a:pt x="20806" y="14660"/>
                    <a:pt x="20806" y="14660"/>
                  </a:cubicBezTo>
                  <a:cubicBezTo>
                    <a:pt x="21282" y="14487"/>
                    <a:pt x="21600" y="14227"/>
                    <a:pt x="21600" y="13880"/>
                  </a:cubicBezTo>
                  <a:cubicBezTo>
                    <a:pt x="21600" y="867"/>
                    <a:pt x="21600" y="867"/>
                    <a:pt x="21600" y="867"/>
                  </a:cubicBezTo>
                  <a:cubicBezTo>
                    <a:pt x="21600" y="520"/>
                    <a:pt x="21282" y="260"/>
                    <a:pt x="20647" y="87"/>
                  </a:cubicBezTo>
                  <a:close/>
                  <a:moveTo>
                    <a:pt x="20012" y="13880"/>
                  </a:moveTo>
                  <a:cubicBezTo>
                    <a:pt x="1747" y="20733"/>
                    <a:pt x="1747" y="20733"/>
                    <a:pt x="1747" y="20733"/>
                  </a:cubicBezTo>
                  <a:cubicBezTo>
                    <a:pt x="1747" y="7720"/>
                    <a:pt x="1747" y="7720"/>
                    <a:pt x="1747" y="7720"/>
                  </a:cubicBezTo>
                  <a:cubicBezTo>
                    <a:pt x="20012" y="867"/>
                    <a:pt x="20012" y="867"/>
                    <a:pt x="20012" y="867"/>
                  </a:cubicBezTo>
                  <a:lnTo>
                    <a:pt x="20012" y="13880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58" name="Shape 894">
              <a:extLst>
                <a:ext uri="{FF2B5EF4-FFF2-40B4-BE49-F238E27FC236}">
                  <a16:creationId xmlns:a16="http://schemas.microsoft.com/office/drawing/2014/main" id="{87325EF8-4B5C-4C93-8E51-7A452A9076EB}"/>
                </a:ext>
              </a:extLst>
            </p:cNvPr>
            <p:cNvSpPr/>
            <p:nvPr/>
          </p:nvSpPr>
          <p:spPr>
            <a:xfrm>
              <a:off x="688067" y="532492"/>
              <a:ext cx="127455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4117"/>
                  </a:lnTo>
                  <a:lnTo>
                    <a:pt x="21600" y="0"/>
                  </a:lnTo>
                  <a:lnTo>
                    <a:pt x="0" y="7483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59" name="Shape 895">
              <a:extLst>
                <a:ext uri="{FF2B5EF4-FFF2-40B4-BE49-F238E27FC236}">
                  <a16:creationId xmlns:a16="http://schemas.microsoft.com/office/drawing/2014/main" id="{1C8BD921-4D5D-4810-962B-CB3605BA8382}"/>
                </a:ext>
              </a:extLst>
            </p:cNvPr>
            <p:cNvSpPr/>
            <p:nvPr/>
          </p:nvSpPr>
          <p:spPr>
            <a:xfrm>
              <a:off x="498475" y="434067"/>
              <a:ext cx="305369" cy="167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600" extrusionOk="0">
                  <a:moveTo>
                    <a:pt x="21524" y="9000"/>
                  </a:moveTo>
                  <a:cubicBezTo>
                    <a:pt x="21524" y="8585"/>
                    <a:pt x="21298" y="8031"/>
                    <a:pt x="21071" y="7892"/>
                  </a:cubicBezTo>
                  <a:cubicBezTo>
                    <a:pt x="10196" y="138"/>
                    <a:pt x="10196" y="138"/>
                    <a:pt x="10196" y="138"/>
                  </a:cubicBezTo>
                  <a:cubicBezTo>
                    <a:pt x="10120" y="138"/>
                    <a:pt x="10045" y="0"/>
                    <a:pt x="9894" y="0"/>
                  </a:cubicBezTo>
                  <a:cubicBezTo>
                    <a:pt x="9818" y="0"/>
                    <a:pt x="9667" y="138"/>
                    <a:pt x="9516" y="277"/>
                  </a:cubicBezTo>
                  <a:cubicBezTo>
                    <a:pt x="378" y="10938"/>
                    <a:pt x="378" y="10938"/>
                    <a:pt x="378" y="10938"/>
                  </a:cubicBezTo>
                  <a:cubicBezTo>
                    <a:pt x="76" y="11215"/>
                    <a:pt x="0" y="11769"/>
                    <a:pt x="0" y="12323"/>
                  </a:cubicBezTo>
                  <a:cubicBezTo>
                    <a:pt x="0" y="12877"/>
                    <a:pt x="227" y="13292"/>
                    <a:pt x="453" y="13431"/>
                  </a:cubicBezTo>
                  <a:cubicBezTo>
                    <a:pt x="11782" y="21462"/>
                    <a:pt x="11782" y="21462"/>
                    <a:pt x="11782" y="21462"/>
                  </a:cubicBezTo>
                  <a:cubicBezTo>
                    <a:pt x="11857" y="21462"/>
                    <a:pt x="12008" y="21600"/>
                    <a:pt x="12084" y="21600"/>
                  </a:cubicBezTo>
                  <a:cubicBezTo>
                    <a:pt x="12235" y="21600"/>
                    <a:pt x="12386" y="21462"/>
                    <a:pt x="12537" y="21323"/>
                  </a:cubicBezTo>
                  <a:cubicBezTo>
                    <a:pt x="21222" y="10385"/>
                    <a:pt x="21222" y="10385"/>
                    <a:pt x="21222" y="10385"/>
                  </a:cubicBezTo>
                  <a:cubicBezTo>
                    <a:pt x="21449" y="10108"/>
                    <a:pt x="21600" y="9554"/>
                    <a:pt x="21524" y="9000"/>
                  </a:cubicBezTo>
                  <a:close/>
                  <a:moveTo>
                    <a:pt x="12084" y="20215"/>
                  </a:moveTo>
                  <a:cubicBezTo>
                    <a:pt x="755" y="12185"/>
                    <a:pt x="755" y="12185"/>
                    <a:pt x="755" y="12185"/>
                  </a:cubicBezTo>
                  <a:cubicBezTo>
                    <a:pt x="9894" y="1385"/>
                    <a:pt x="9894" y="1385"/>
                    <a:pt x="9894" y="1385"/>
                  </a:cubicBezTo>
                  <a:cubicBezTo>
                    <a:pt x="20769" y="9138"/>
                    <a:pt x="20769" y="9138"/>
                    <a:pt x="20769" y="9138"/>
                  </a:cubicBezTo>
                  <a:lnTo>
                    <a:pt x="12084" y="20215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60" name="Shape 896">
              <a:extLst>
                <a:ext uri="{FF2B5EF4-FFF2-40B4-BE49-F238E27FC236}">
                  <a16:creationId xmlns:a16="http://schemas.microsoft.com/office/drawing/2014/main" id="{433651C5-31AD-4E8D-9663-04F9718840A5}"/>
                </a:ext>
              </a:extLst>
            </p:cNvPr>
            <p:cNvSpPr/>
            <p:nvPr/>
          </p:nvSpPr>
          <p:spPr>
            <a:xfrm>
              <a:off x="507092" y="443592"/>
              <a:ext cx="288926" cy="147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390"/>
                  </a:moveTo>
                  <a:lnTo>
                    <a:pt x="12173" y="21600"/>
                  </a:lnTo>
                  <a:lnTo>
                    <a:pt x="21600" y="8945"/>
                  </a:lnTo>
                  <a:lnTo>
                    <a:pt x="9834" y="0"/>
                  </a:lnTo>
                  <a:lnTo>
                    <a:pt x="0" y="12390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61" name="Shape 897">
              <a:extLst>
                <a:ext uri="{FF2B5EF4-FFF2-40B4-BE49-F238E27FC236}">
                  <a16:creationId xmlns:a16="http://schemas.microsoft.com/office/drawing/2014/main" id="{C76AE0FA-9EE8-447C-A24F-A53333F24A79}"/>
                </a:ext>
              </a:extLst>
            </p:cNvPr>
            <p:cNvSpPr/>
            <p:nvPr/>
          </p:nvSpPr>
          <p:spPr>
            <a:xfrm>
              <a:off x="490764" y="551089"/>
              <a:ext cx="174626" cy="246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72" y="5353"/>
                  </a:moveTo>
                  <a:cubicBezTo>
                    <a:pt x="1723" y="94"/>
                    <a:pt x="1723" y="94"/>
                    <a:pt x="1723" y="94"/>
                  </a:cubicBezTo>
                  <a:cubicBezTo>
                    <a:pt x="1590" y="0"/>
                    <a:pt x="1458" y="0"/>
                    <a:pt x="1325" y="0"/>
                  </a:cubicBezTo>
                  <a:cubicBezTo>
                    <a:pt x="1060" y="0"/>
                    <a:pt x="795" y="94"/>
                    <a:pt x="530" y="188"/>
                  </a:cubicBezTo>
                  <a:cubicBezTo>
                    <a:pt x="133" y="376"/>
                    <a:pt x="0" y="657"/>
                    <a:pt x="0" y="939"/>
                  </a:cubicBezTo>
                  <a:cubicBezTo>
                    <a:pt x="0" y="15496"/>
                    <a:pt x="0" y="15496"/>
                    <a:pt x="0" y="15496"/>
                  </a:cubicBezTo>
                  <a:cubicBezTo>
                    <a:pt x="0" y="15871"/>
                    <a:pt x="265" y="16153"/>
                    <a:pt x="795" y="16341"/>
                  </a:cubicBezTo>
                  <a:cubicBezTo>
                    <a:pt x="19745" y="21506"/>
                    <a:pt x="19745" y="21506"/>
                    <a:pt x="19745" y="21506"/>
                  </a:cubicBezTo>
                  <a:cubicBezTo>
                    <a:pt x="19877" y="21600"/>
                    <a:pt x="20010" y="21600"/>
                    <a:pt x="20275" y="21600"/>
                  </a:cubicBezTo>
                  <a:cubicBezTo>
                    <a:pt x="20540" y="21600"/>
                    <a:pt x="20805" y="21506"/>
                    <a:pt x="20937" y="21412"/>
                  </a:cubicBezTo>
                  <a:cubicBezTo>
                    <a:pt x="21335" y="21224"/>
                    <a:pt x="21600" y="20943"/>
                    <a:pt x="21600" y="20661"/>
                  </a:cubicBezTo>
                  <a:cubicBezTo>
                    <a:pt x="21600" y="6198"/>
                    <a:pt x="21600" y="6198"/>
                    <a:pt x="21600" y="6198"/>
                  </a:cubicBezTo>
                  <a:cubicBezTo>
                    <a:pt x="21600" y="5823"/>
                    <a:pt x="21202" y="5447"/>
                    <a:pt x="20672" y="5353"/>
                  </a:cubicBezTo>
                  <a:close/>
                  <a:moveTo>
                    <a:pt x="20275" y="20661"/>
                  </a:moveTo>
                  <a:cubicBezTo>
                    <a:pt x="1325" y="15496"/>
                    <a:pt x="1325" y="15496"/>
                    <a:pt x="1325" y="15496"/>
                  </a:cubicBezTo>
                  <a:cubicBezTo>
                    <a:pt x="1325" y="939"/>
                    <a:pt x="1325" y="939"/>
                    <a:pt x="1325" y="939"/>
                  </a:cubicBezTo>
                  <a:cubicBezTo>
                    <a:pt x="20275" y="6198"/>
                    <a:pt x="20275" y="6198"/>
                    <a:pt x="20275" y="6198"/>
                  </a:cubicBezTo>
                  <a:lnTo>
                    <a:pt x="20275" y="20661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62" name="Shape 898">
              <a:extLst>
                <a:ext uri="{FF2B5EF4-FFF2-40B4-BE49-F238E27FC236}">
                  <a16:creationId xmlns:a16="http://schemas.microsoft.com/office/drawing/2014/main" id="{5B177D21-C3A6-4357-8CBA-D140F7F64585}"/>
                </a:ext>
              </a:extLst>
            </p:cNvPr>
            <p:cNvSpPr/>
            <p:nvPr/>
          </p:nvSpPr>
          <p:spPr>
            <a:xfrm>
              <a:off x="499382" y="559253"/>
              <a:ext cx="156483" cy="229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965"/>
                  </a:moveTo>
                  <a:lnTo>
                    <a:pt x="21600" y="21600"/>
                  </a:lnTo>
                  <a:lnTo>
                    <a:pt x="21600" y="5763"/>
                  </a:lnTo>
                  <a:lnTo>
                    <a:pt x="0" y="0"/>
                  </a:lnTo>
                  <a:lnTo>
                    <a:pt x="0" y="15965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63" name="Shape 899">
              <a:extLst>
                <a:ext uri="{FF2B5EF4-FFF2-40B4-BE49-F238E27FC236}">
                  <a16:creationId xmlns:a16="http://schemas.microsoft.com/office/drawing/2014/main" id="{999ED3F9-D2F2-415C-B928-D191287D032C}"/>
                </a:ext>
              </a:extLst>
            </p:cNvPr>
            <p:cNvSpPr/>
            <p:nvPr/>
          </p:nvSpPr>
          <p:spPr>
            <a:xfrm>
              <a:off x="502557" y="438603"/>
              <a:ext cx="136072" cy="145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69"/>
                  </a:moveTo>
                  <a:lnTo>
                    <a:pt x="21600" y="21600"/>
                  </a:lnTo>
                  <a:lnTo>
                    <a:pt x="720" y="14131"/>
                  </a:lnTo>
                  <a:lnTo>
                    <a:pt x="0" y="13189"/>
                  </a:lnTo>
                  <a:lnTo>
                    <a:pt x="21240" y="0"/>
                  </a:lnTo>
                  <a:lnTo>
                    <a:pt x="21600" y="269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64" name="Shape 900">
              <a:extLst>
                <a:ext uri="{FF2B5EF4-FFF2-40B4-BE49-F238E27FC236}">
                  <a16:creationId xmlns:a16="http://schemas.microsoft.com/office/drawing/2014/main" id="{FFE9907F-619C-45C5-B3C9-CDCE81C2D473}"/>
                </a:ext>
              </a:extLst>
            </p:cNvPr>
            <p:cNvSpPr/>
            <p:nvPr/>
          </p:nvSpPr>
          <p:spPr>
            <a:xfrm>
              <a:off x="268967" y="137432"/>
              <a:ext cx="128816" cy="235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00" y="98"/>
                  </a:moveTo>
                  <a:cubicBezTo>
                    <a:pt x="20520" y="0"/>
                    <a:pt x="20160" y="0"/>
                    <a:pt x="19980" y="0"/>
                  </a:cubicBezTo>
                  <a:cubicBezTo>
                    <a:pt x="19620" y="0"/>
                    <a:pt x="19260" y="0"/>
                    <a:pt x="19080" y="98"/>
                  </a:cubicBezTo>
                  <a:cubicBezTo>
                    <a:pt x="720" y="6971"/>
                    <a:pt x="720" y="6971"/>
                    <a:pt x="720" y="6971"/>
                  </a:cubicBezTo>
                  <a:cubicBezTo>
                    <a:pt x="360" y="7167"/>
                    <a:pt x="0" y="7462"/>
                    <a:pt x="0" y="7658"/>
                  </a:cubicBezTo>
                  <a:cubicBezTo>
                    <a:pt x="0" y="20716"/>
                    <a:pt x="0" y="20716"/>
                    <a:pt x="0" y="20716"/>
                  </a:cubicBezTo>
                  <a:cubicBezTo>
                    <a:pt x="0" y="21011"/>
                    <a:pt x="360" y="21305"/>
                    <a:pt x="900" y="21502"/>
                  </a:cubicBezTo>
                  <a:cubicBezTo>
                    <a:pt x="1080" y="21502"/>
                    <a:pt x="1440" y="21600"/>
                    <a:pt x="1620" y="21600"/>
                  </a:cubicBezTo>
                  <a:cubicBezTo>
                    <a:pt x="1980" y="21600"/>
                    <a:pt x="2340" y="21502"/>
                    <a:pt x="2520" y="21404"/>
                  </a:cubicBezTo>
                  <a:cubicBezTo>
                    <a:pt x="20880" y="14629"/>
                    <a:pt x="20880" y="14629"/>
                    <a:pt x="20880" y="14629"/>
                  </a:cubicBezTo>
                  <a:cubicBezTo>
                    <a:pt x="21240" y="14433"/>
                    <a:pt x="21600" y="14138"/>
                    <a:pt x="21600" y="13844"/>
                  </a:cubicBezTo>
                  <a:cubicBezTo>
                    <a:pt x="21600" y="785"/>
                    <a:pt x="21600" y="785"/>
                    <a:pt x="21600" y="785"/>
                  </a:cubicBezTo>
                  <a:cubicBezTo>
                    <a:pt x="21600" y="491"/>
                    <a:pt x="21240" y="196"/>
                    <a:pt x="20700" y="98"/>
                  </a:cubicBezTo>
                  <a:close/>
                  <a:moveTo>
                    <a:pt x="19980" y="13844"/>
                  </a:moveTo>
                  <a:cubicBezTo>
                    <a:pt x="1620" y="20716"/>
                    <a:pt x="1620" y="20716"/>
                    <a:pt x="1620" y="20716"/>
                  </a:cubicBezTo>
                  <a:cubicBezTo>
                    <a:pt x="1620" y="7658"/>
                    <a:pt x="1620" y="7658"/>
                    <a:pt x="1620" y="7658"/>
                  </a:cubicBezTo>
                  <a:cubicBezTo>
                    <a:pt x="19980" y="785"/>
                    <a:pt x="19980" y="785"/>
                    <a:pt x="19980" y="785"/>
                  </a:cubicBezTo>
                  <a:lnTo>
                    <a:pt x="19980" y="13844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65" name="Shape 901">
              <a:extLst>
                <a:ext uri="{FF2B5EF4-FFF2-40B4-BE49-F238E27FC236}">
                  <a16:creationId xmlns:a16="http://schemas.microsoft.com/office/drawing/2014/main" id="{ABB441E9-F820-4A55-B4B8-BC2A8A157419}"/>
                </a:ext>
              </a:extLst>
            </p:cNvPr>
            <p:cNvSpPr/>
            <p:nvPr/>
          </p:nvSpPr>
          <p:spPr>
            <a:xfrm>
              <a:off x="276678" y="142875"/>
              <a:ext cx="113394" cy="223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4152"/>
                  </a:lnTo>
                  <a:lnTo>
                    <a:pt x="21600" y="0"/>
                  </a:lnTo>
                  <a:lnTo>
                    <a:pt x="0" y="7448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66" name="Shape 902">
              <a:extLst>
                <a:ext uri="{FF2B5EF4-FFF2-40B4-BE49-F238E27FC236}">
                  <a16:creationId xmlns:a16="http://schemas.microsoft.com/office/drawing/2014/main" id="{8CF1B59D-496A-45B4-AFDF-B27F9ADE8688}"/>
                </a:ext>
              </a:extLst>
            </p:cNvPr>
            <p:cNvSpPr/>
            <p:nvPr/>
          </p:nvSpPr>
          <p:spPr>
            <a:xfrm>
              <a:off x="109310" y="55789"/>
              <a:ext cx="270444" cy="146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extrusionOk="0">
                  <a:moveTo>
                    <a:pt x="21515" y="8987"/>
                  </a:moveTo>
                  <a:cubicBezTo>
                    <a:pt x="21515" y="8514"/>
                    <a:pt x="21344" y="8041"/>
                    <a:pt x="21088" y="7883"/>
                  </a:cubicBezTo>
                  <a:cubicBezTo>
                    <a:pt x="10245" y="158"/>
                    <a:pt x="10245" y="158"/>
                    <a:pt x="10245" y="158"/>
                  </a:cubicBezTo>
                  <a:cubicBezTo>
                    <a:pt x="10160" y="0"/>
                    <a:pt x="9989" y="0"/>
                    <a:pt x="9904" y="0"/>
                  </a:cubicBezTo>
                  <a:cubicBezTo>
                    <a:pt x="9818" y="0"/>
                    <a:pt x="9647" y="0"/>
                    <a:pt x="9562" y="158"/>
                  </a:cubicBezTo>
                  <a:cubicBezTo>
                    <a:pt x="342" y="11036"/>
                    <a:pt x="342" y="11036"/>
                    <a:pt x="342" y="11036"/>
                  </a:cubicBezTo>
                  <a:cubicBezTo>
                    <a:pt x="85" y="11352"/>
                    <a:pt x="0" y="11825"/>
                    <a:pt x="0" y="12298"/>
                  </a:cubicBezTo>
                  <a:cubicBezTo>
                    <a:pt x="85" y="12928"/>
                    <a:pt x="256" y="13244"/>
                    <a:pt x="512" y="1355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11867" y="21600"/>
                    <a:pt x="11953" y="21600"/>
                    <a:pt x="12123" y="21600"/>
                  </a:cubicBezTo>
                  <a:cubicBezTo>
                    <a:pt x="12209" y="21600"/>
                    <a:pt x="12379" y="21600"/>
                    <a:pt x="12550" y="21442"/>
                  </a:cubicBezTo>
                  <a:cubicBezTo>
                    <a:pt x="21173" y="10406"/>
                    <a:pt x="21173" y="10406"/>
                    <a:pt x="21173" y="10406"/>
                  </a:cubicBezTo>
                  <a:cubicBezTo>
                    <a:pt x="21429" y="10091"/>
                    <a:pt x="21600" y="9618"/>
                    <a:pt x="21515" y="8987"/>
                  </a:cubicBezTo>
                  <a:close/>
                  <a:moveTo>
                    <a:pt x="12123" y="20181"/>
                  </a:moveTo>
                  <a:cubicBezTo>
                    <a:pt x="768" y="12140"/>
                    <a:pt x="768" y="12140"/>
                    <a:pt x="768" y="12140"/>
                  </a:cubicBezTo>
                  <a:cubicBezTo>
                    <a:pt x="9904" y="1419"/>
                    <a:pt x="9904" y="1419"/>
                    <a:pt x="9904" y="1419"/>
                  </a:cubicBezTo>
                  <a:cubicBezTo>
                    <a:pt x="20746" y="9145"/>
                    <a:pt x="20746" y="9145"/>
                    <a:pt x="20746" y="9145"/>
                  </a:cubicBezTo>
                  <a:lnTo>
                    <a:pt x="12123" y="20181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67" name="Shape 903">
              <a:extLst>
                <a:ext uri="{FF2B5EF4-FFF2-40B4-BE49-F238E27FC236}">
                  <a16:creationId xmlns:a16="http://schemas.microsoft.com/office/drawing/2014/main" id="{1E529EDD-2C9F-4304-B8EF-2FF965EE693B}"/>
                </a:ext>
              </a:extLst>
            </p:cNvPr>
            <p:cNvSpPr/>
            <p:nvPr/>
          </p:nvSpPr>
          <p:spPr>
            <a:xfrm>
              <a:off x="117021" y="64407"/>
              <a:ext cx="255815" cy="130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450"/>
                  </a:moveTo>
                  <a:lnTo>
                    <a:pt x="12217" y="21600"/>
                  </a:lnTo>
                  <a:lnTo>
                    <a:pt x="21600" y="8850"/>
                  </a:lnTo>
                  <a:lnTo>
                    <a:pt x="9843" y="0"/>
                  </a:lnTo>
                  <a:lnTo>
                    <a:pt x="0" y="12450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68" name="Shape 904">
              <a:extLst>
                <a:ext uri="{FF2B5EF4-FFF2-40B4-BE49-F238E27FC236}">
                  <a16:creationId xmlns:a16="http://schemas.microsoft.com/office/drawing/2014/main" id="{FA3C871F-000B-4195-BD96-4DC821C43BE7}"/>
                </a:ext>
              </a:extLst>
            </p:cNvPr>
            <p:cNvSpPr/>
            <p:nvPr/>
          </p:nvSpPr>
          <p:spPr>
            <a:xfrm>
              <a:off x="102960" y="158750"/>
              <a:ext cx="154216" cy="217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00" y="5320"/>
                  </a:moveTo>
                  <a:cubicBezTo>
                    <a:pt x="1800" y="106"/>
                    <a:pt x="1800" y="106"/>
                    <a:pt x="1800" y="106"/>
                  </a:cubicBezTo>
                  <a:cubicBezTo>
                    <a:pt x="1650" y="0"/>
                    <a:pt x="1500" y="0"/>
                    <a:pt x="1350" y="0"/>
                  </a:cubicBezTo>
                  <a:cubicBezTo>
                    <a:pt x="1050" y="0"/>
                    <a:pt x="750" y="106"/>
                    <a:pt x="600" y="213"/>
                  </a:cubicBezTo>
                  <a:cubicBezTo>
                    <a:pt x="150" y="319"/>
                    <a:pt x="0" y="638"/>
                    <a:pt x="0" y="958"/>
                  </a:cubicBezTo>
                  <a:cubicBezTo>
                    <a:pt x="0" y="15535"/>
                    <a:pt x="0" y="15535"/>
                    <a:pt x="0" y="15535"/>
                  </a:cubicBezTo>
                  <a:cubicBezTo>
                    <a:pt x="0" y="15854"/>
                    <a:pt x="300" y="16280"/>
                    <a:pt x="750" y="16386"/>
                  </a:cubicBezTo>
                  <a:cubicBezTo>
                    <a:pt x="19800" y="21600"/>
                    <a:pt x="19800" y="21600"/>
                    <a:pt x="19800" y="21600"/>
                  </a:cubicBezTo>
                  <a:cubicBezTo>
                    <a:pt x="19950" y="21600"/>
                    <a:pt x="20100" y="21600"/>
                    <a:pt x="20250" y="21600"/>
                  </a:cubicBezTo>
                  <a:cubicBezTo>
                    <a:pt x="20550" y="21600"/>
                    <a:pt x="20700" y="21600"/>
                    <a:pt x="21000" y="21494"/>
                  </a:cubicBezTo>
                  <a:cubicBezTo>
                    <a:pt x="21300" y="21281"/>
                    <a:pt x="21600" y="21068"/>
                    <a:pt x="21600" y="20749"/>
                  </a:cubicBezTo>
                  <a:cubicBezTo>
                    <a:pt x="21600" y="6278"/>
                    <a:pt x="21600" y="6278"/>
                    <a:pt x="21600" y="6278"/>
                  </a:cubicBezTo>
                  <a:cubicBezTo>
                    <a:pt x="21600" y="5852"/>
                    <a:pt x="21300" y="5533"/>
                    <a:pt x="20700" y="5320"/>
                  </a:cubicBezTo>
                  <a:close/>
                  <a:moveTo>
                    <a:pt x="20250" y="20749"/>
                  </a:moveTo>
                  <a:cubicBezTo>
                    <a:pt x="1350" y="15535"/>
                    <a:pt x="1350" y="15535"/>
                    <a:pt x="1350" y="15535"/>
                  </a:cubicBezTo>
                  <a:cubicBezTo>
                    <a:pt x="1350" y="958"/>
                    <a:pt x="1350" y="958"/>
                    <a:pt x="1350" y="958"/>
                  </a:cubicBezTo>
                  <a:cubicBezTo>
                    <a:pt x="20250" y="6278"/>
                    <a:pt x="20250" y="6278"/>
                    <a:pt x="20250" y="6278"/>
                  </a:cubicBezTo>
                  <a:lnTo>
                    <a:pt x="20250" y="20749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69" name="Shape 905">
              <a:extLst>
                <a:ext uri="{FF2B5EF4-FFF2-40B4-BE49-F238E27FC236}">
                  <a16:creationId xmlns:a16="http://schemas.microsoft.com/office/drawing/2014/main" id="{0A6A74D8-3608-41BF-95F3-7720A891FA10}"/>
                </a:ext>
              </a:extLst>
            </p:cNvPr>
            <p:cNvSpPr/>
            <p:nvPr/>
          </p:nvSpPr>
          <p:spPr>
            <a:xfrm>
              <a:off x="110671" y="166460"/>
              <a:ext cx="137887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911"/>
                  </a:moveTo>
                  <a:lnTo>
                    <a:pt x="21600" y="21600"/>
                  </a:lnTo>
                  <a:lnTo>
                    <a:pt x="21600" y="5786"/>
                  </a:lnTo>
                  <a:lnTo>
                    <a:pt x="0" y="0"/>
                  </a:lnTo>
                  <a:lnTo>
                    <a:pt x="0" y="15911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70" name="Shape 906">
              <a:extLst>
                <a:ext uri="{FF2B5EF4-FFF2-40B4-BE49-F238E27FC236}">
                  <a16:creationId xmlns:a16="http://schemas.microsoft.com/office/drawing/2014/main" id="{C4BBCD02-ECA4-424C-8B91-B4BCFD76778F}"/>
                </a:ext>
              </a:extLst>
            </p:cNvPr>
            <p:cNvSpPr/>
            <p:nvPr/>
          </p:nvSpPr>
          <p:spPr>
            <a:xfrm>
              <a:off x="112485" y="60324"/>
              <a:ext cx="121105" cy="12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3"/>
                  </a:moveTo>
                  <a:lnTo>
                    <a:pt x="21600" y="21600"/>
                  </a:lnTo>
                  <a:lnTo>
                    <a:pt x="809" y="14044"/>
                  </a:lnTo>
                  <a:lnTo>
                    <a:pt x="0" y="12975"/>
                  </a:lnTo>
                  <a:lnTo>
                    <a:pt x="21438" y="0"/>
                  </a:lnTo>
                  <a:lnTo>
                    <a:pt x="21600" y="153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71" name="Shape 907">
              <a:extLst>
                <a:ext uri="{FF2B5EF4-FFF2-40B4-BE49-F238E27FC236}">
                  <a16:creationId xmlns:a16="http://schemas.microsoft.com/office/drawing/2014/main" id="{9B787590-801D-4038-A062-8FFF4AC57CAA}"/>
                </a:ext>
              </a:extLst>
            </p:cNvPr>
            <p:cNvSpPr/>
            <p:nvPr/>
          </p:nvSpPr>
          <p:spPr>
            <a:xfrm>
              <a:off x="342900" y="643164"/>
              <a:ext cx="99786" cy="71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52" y="15797"/>
                  </a:moveTo>
                  <a:cubicBezTo>
                    <a:pt x="8361" y="15797"/>
                    <a:pt x="6735" y="13540"/>
                    <a:pt x="6735" y="10961"/>
                  </a:cubicBezTo>
                  <a:cubicBezTo>
                    <a:pt x="6735" y="8060"/>
                    <a:pt x="8361" y="5803"/>
                    <a:pt x="10452" y="5803"/>
                  </a:cubicBezTo>
                  <a:cubicBezTo>
                    <a:pt x="21600" y="5803"/>
                    <a:pt x="21600" y="5803"/>
                    <a:pt x="21600" y="5803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3716" y="0"/>
                    <a:pt x="3716" y="0"/>
                    <a:pt x="3716" y="0"/>
                  </a:cubicBezTo>
                  <a:cubicBezTo>
                    <a:pt x="1626" y="0"/>
                    <a:pt x="0" y="2257"/>
                    <a:pt x="0" y="5158"/>
                  </a:cubicBezTo>
                  <a:cubicBezTo>
                    <a:pt x="0" y="16442"/>
                    <a:pt x="0" y="16442"/>
                    <a:pt x="0" y="16442"/>
                  </a:cubicBezTo>
                  <a:cubicBezTo>
                    <a:pt x="0" y="19343"/>
                    <a:pt x="1626" y="21600"/>
                    <a:pt x="37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5797"/>
                    <a:pt x="21600" y="15797"/>
                    <a:pt x="21600" y="15797"/>
                  </a:cubicBezTo>
                  <a:lnTo>
                    <a:pt x="10452" y="15797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72" name="Shape 908">
              <a:extLst>
                <a:ext uri="{FF2B5EF4-FFF2-40B4-BE49-F238E27FC236}">
                  <a16:creationId xmlns:a16="http://schemas.microsoft.com/office/drawing/2014/main" id="{EBD392F5-556F-4C40-8853-7A9247508E57}"/>
                </a:ext>
              </a:extLst>
            </p:cNvPr>
            <p:cNvSpPr/>
            <p:nvPr/>
          </p:nvSpPr>
          <p:spPr>
            <a:xfrm>
              <a:off x="382814" y="669925"/>
              <a:ext cx="59872" cy="18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435"/>
                  </a:moveTo>
                  <a:cubicBezTo>
                    <a:pt x="0" y="16518"/>
                    <a:pt x="1157" y="21600"/>
                    <a:pt x="308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3086" y="0"/>
                    <a:pt x="3086" y="0"/>
                    <a:pt x="3086" y="0"/>
                  </a:cubicBezTo>
                  <a:cubicBezTo>
                    <a:pt x="1157" y="0"/>
                    <a:pt x="0" y="5082"/>
                    <a:pt x="0" y="11435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73" name="Shape 909">
              <a:extLst>
                <a:ext uri="{FF2B5EF4-FFF2-40B4-BE49-F238E27FC236}">
                  <a16:creationId xmlns:a16="http://schemas.microsoft.com/office/drawing/2014/main" id="{73DD04B1-007C-42AD-9C5F-B53BA48B6227}"/>
                </a:ext>
              </a:extLst>
            </p:cNvPr>
            <p:cNvSpPr/>
            <p:nvPr/>
          </p:nvSpPr>
          <p:spPr>
            <a:xfrm>
              <a:off x="446767" y="653596"/>
              <a:ext cx="14062" cy="50347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74" name="Shape 910">
              <a:extLst>
                <a:ext uri="{FF2B5EF4-FFF2-40B4-BE49-F238E27FC236}">
                  <a16:creationId xmlns:a16="http://schemas.microsoft.com/office/drawing/2014/main" id="{B91DBA51-545A-4F57-BCBE-771935F4F782}"/>
                </a:ext>
              </a:extLst>
            </p:cNvPr>
            <p:cNvSpPr/>
            <p:nvPr/>
          </p:nvSpPr>
          <p:spPr>
            <a:xfrm>
              <a:off x="324757" y="664482"/>
              <a:ext cx="12701" cy="29029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75" name="Shape 911">
              <a:extLst>
                <a:ext uri="{FF2B5EF4-FFF2-40B4-BE49-F238E27FC236}">
                  <a16:creationId xmlns:a16="http://schemas.microsoft.com/office/drawing/2014/main" id="{3B6F3CAF-D2BB-44AC-871B-AD9276DFE155}"/>
                </a:ext>
              </a:extLst>
            </p:cNvPr>
            <p:cNvSpPr/>
            <p:nvPr/>
          </p:nvSpPr>
          <p:spPr>
            <a:xfrm>
              <a:off x="306614" y="664482"/>
              <a:ext cx="14061" cy="29029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76" name="Shape 912">
              <a:extLst>
                <a:ext uri="{FF2B5EF4-FFF2-40B4-BE49-F238E27FC236}">
                  <a16:creationId xmlns:a16="http://schemas.microsoft.com/office/drawing/2014/main" id="{EE9EE1C3-BAD6-478F-8332-D4F809DF79DC}"/>
                </a:ext>
              </a:extLst>
            </p:cNvPr>
            <p:cNvSpPr/>
            <p:nvPr/>
          </p:nvSpPr>
          <p:spPr>
            <a:xfrm>
              <a:off x="449035" y="194128"/>
              <a:ext cx="98426" cy="7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70" y="5891"/>
                  </a:moveTo>
                  <a:cubicBezTo>
                    <a:pt x="13148" y="5891"/>
                    <a:pt x="14791" y="8182"/>
                    <a:pt x="14791" y="10800"/>
                  </a:cubicBezTo>
                  <a:cubicBezTo>
                    <a:pt x="14791" y="13418"/>
                    <a:pt x="13148" y="15709"/>
                    <a:pt x="11270" y="15709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7843" y="21600"/>
                    <a:pt x="17843" y="21600"/>
                    <a:pt x="17843" y="21600"/>
                  </a:cubicBezTo>
                  <a:cubicBezTo>
                    <a:pt x="19957" y="21600"/>
                    <a:pt x="21600" y="19309"/>
                    <a:pt x="21600" y="16691"/>
                  </a:cubicBezTo>
                  <a:cubicBezTo>
                    <a:pt x="21600" y="4909"/>
                    <a:pt x="21600" y="4909"/>
                    <a:pt x="21600" y="4909"/>
                  </a:cubicBezTo>
                  <a:cubicBezTo>
                    <a:pt x="21600" y="2291"/>
                    <a:pt x="19957" y="0"/>
                    <a:pt x="178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891"/>
                    <a:pt x="0" y="5891"/>
                    <a:pt x="0" y="5891"/>
                  </a:cubicBezTo>
                  <a:lnTo>
                    <a:pt x="11270" y="5891"/>
                  </a:ln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77" name="Shape 913">
              <a:extLst>
                <a:ext uri="{FF2B5EF4-FFF2-40B4-BE49-F238E27FC236}">
                  <a16:creationId xmlns:a16="http://schemas.microsoft.com/office/drawing/2014/main" id="{A8AD6E75-8CCC-4C0A-BD60-A4F39677FF5E}"/>
                </a:ext>
              </a:extLst>
            </p:cNvPr>
            <p:cNvSpPr/>
            <p:nvPr/>
          </p:nvSpPr>
          <p:spPr>
            <a:xfrm>
              <a:off x="449035" y="220889"/>
              <a:ext cx="59873" cy="17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5400"/>
                    <a:pt x="20057" y="0"/>
                    <a:pt x="185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8514" y="21600"/>
                    <a:pt x="18514" y="21600"/>
                    <a:pt x="18514" y="21600"/>
                  </a:cubicBezTo>
                  <a:cubicBezTo>
                    <a:pt x="20057" y="21600"/>
                    <a:pt x="21600" y="16200"/>
                    <a:pt x="21600" y="10800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78" name="Shape 914">
              <a:extLst>
                <a:ext uri="{FF2B5EF4-FFF2-40B4-BE49-F238E27FC236}">
                  <a16:creationId xmlns:a16="http://schemas.microsoft.com/office/drawing/2014/main" id="{D41A1D28-D43C-473E-8FA5-6E51DB845DEA}"/>
                </a:ext>
              </a:extLst>
            </p:cNvPr>
            <p:cNvSpPr/>
            <p:nvPr/>
          </p:nvSpPr>
          <p:spPr>
            <a:xfrm>
              <a:off x="430892" y="203653"/>
              <a:ext cx="12701" cy="5170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79" name="Shape 915">
              <a:extLst>
                <a:ext uri="{FF2B5EF4-FFF2-40B4-BE49-F238E27FC236}">
                  <a16:creationId xmlns:a16="http://schemas.microsoft.com/office/drawing/2014/main" id="{99A1334E-A9B7-49F5-AF5E-7EF4E41514E7}"/>
                </a:ext>
              </a:extLst>
            </p:cNvPr>
            <p:cNvSpPr/>
            <p:nvPr/>
          </p:nvSpPr>
          <p:spPr>
            <a:xfrm>
              <a:off x="552903" y="215446"/>
              <a:ext cx="13155" cy="28122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80" name="Shape 916">
              <a:extLst>
                <a:ext uri="{FF2B5EF4-FFF2-40B4-BE49-F238E27FC236}">
                  <a16:creationId xmlns:a16="http://schemas.microsoft.com/office/drawing/2014/main" id="{1A348CFB-CE9A-419D-BC32-CFF4F54C745D}"/>
                </a:ext>
              </a:extLst>
            </p:cNvPr>
            <p:cNvSpPr/>
            <p:nvPr/>
          </p:nvSpPr>
          <p:spPr>
            <a:xfrm>
              <a:off x="570139" y="215446"/>
              <a:ext cx="14061" cy="28122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  <p:sp>
          <p:nvSpPr>
            <p:cNvPr id="81" name="Shape 917">
              <a:extLst>
                <a:ext uri="{FF2B5EF4-FFF2-40B4-BE49-F238E27FC236}">
                  <a16:creationId xmlns:a16="http://schemas.microsoft.com/office/drawing/2014/main" id="{1DBC79BB-5F1E-4809-B063-6FD56BD48CBD}"/>
                </a:ext>
              </a:extLst>
            </p:cNvPr>
            <p:cNvSpPr/>
            <p:nvPr/>
          </p:nvSpPr>
          <p:spPr>
            <a:xfrm>
              <a:off x="31187" y="216807"/>
              <a:ext cx="719130" cy="474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600" extrusionOk="0">
                  <a:moveTo>
                    <a:pt x="21544" y="439"/>
                  </a:moveTo>
                  <a:cubicBezTo>
                    <a:pt x="21480" y="195"/>
                    <a:pt x="21319" y="0"/>
                    <a:pt x="21159" y="0"/>
                  </a:cubicBezTo>
                  <a:cubicBezTo>
                    <a:pt x="16184" y="0"/>
                    <a:pt x="16184" y="0"/>
                    <a:pt x="16184" y="0"/>
                  </a:cubicBezTo>
                  <a:cubicBezTo>
                    <a:pt x="16184" y="0"/>
                    <a:pt x="16152" y="0"/>
                    <a:pt x="16152" y="0"/>
                  </a:cubicBezTo>
                  <a:cubicBezTo>
                    <a:pt x="16152" y="1170"/>
                    <a:pt x="16152" y="1170"/>
                    <a:pt x="16152" y="1170"/>
                  </a:cubicBezTo>
                  <a:cubicBezTo>
                    <a:pt x="16152" y="1170"/>
                    <a:pt x="16184" y="1170"/>
                    <a:pt x="16184" y="1170"/>
                  </a:cubicBezTo>
                  <a:cubicBezTo>
                    <a:pt x="19843" y="1170"/>
                    <a:pt x="19843" y="1170"/>
                    <a:pt x="19843" y="1170"/>
                  </a:cubicBezTo>
                  <a:cubicBezTo>
                    <a:pt x="169" y="20527"/>
                    <a:pt x="169" y="20527"/>
                    <a:pt x="169" y="20527"/>
                  </a:cubicBezTo>
                  <a:cubicBezTo>
                    <a:pt x="40" y="20674"/>
                    <a:pt x="-24" y="20917"/>
                    <a:pt x="8" y="21161"/>
                  </a:cubicBezTo>
                  <a:cubicBezTo>
                    <a:pt x="72" y="21454"/>
                    <a:pt x="233" y="21600"/>
                    <a:pt x="393" y="21600"/>
                  </a:cubicBezTo>
                  <a:cubicBezTo>
                    <a:pt x="8481" y="21600"/>
                    <a:pt x="8481" y="21600"/>
                    <a:pt x="8481" y="21600"/>
                  </a:cubicBezTo>
                  <a:cubicBezTo>
                    <a:pt x="8481" y="20430"/>
                    <a:pt x="8481" y="20430"/>
                    <a:pt x="8481" y="20430"/>
                  </a:cubicBezTo>
                  <a:cubicBezTo>
                    <a:pt x="1709" y="20430"/>
                    <a:pt x="1709" y="20430"/>
                    <a:pt x="1709" y="20430"/>
                  </a:cubicBezTo>
                  <a:cubicBezTo>
                    <a:pt x="21383" y="1073"/>
                    <a:pt x="21383" y="1073"/>
                    <a:pt x="21383" y="1073"/>
                  </a:cubicBezTo>
                  <a:cubicBezTo>
                    <a:pt x="21512" y="926"/>
                    <a:pt x="21576" y="683"/>
                    <a:pt x="21544" y="439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sym typeface="Calibri"/>
              </a:endParaRPr>
            </a:p>
          </p:txBody>
        </p: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11E75DFF-2F2C-4C89-B379-41743DBC243D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1843" y="4059987"/>
            <a:ext cx="844385" cy="84438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F8A7FEDA-EE3D-44F8-B1D7-52AF4C84D9B0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1843" y="5345825"/>
            <a:ext cx="844385" cy="84438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B33CA54-528F-4C90-AC49-541B1AC5503B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1245" y="5363988"/>
            <a:ext cx="844385" cy="84438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2F31F886-E9D9-42E0-B864-6AEE46CA3904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7338" y="5302187"/>
            <a:ext cx="844385" cy="844385"/>
          </a:xfrm>
          <a:prstGeom prst="rect">
            <a:avLst/>
          </a:prstGeom>
        </p:spPr>
      </p:pic>
      <p:sp>
        <p:nvSpPr>
          <p:cNvPr id="88" name="TextBox 103">
            <a:extLst>
              <a:ext uri="{FF2B5EF4-FFF2-40B4-BE49-F238E27FC236}">
                <a16:creationId xmlns:a16="http://schemas.microsoft.com/office/drawing/2014/main" id="{7EE9617D-284A-4D21-8216-0E81FE28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574" y="6115209"/>
            <a:ext cx="703143" cy="41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RDS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FEC6E3-38D6-4067-8489-954506D94200}"/>
              </a:ext>
            </a:extLst>
          </p:cNvPr>
          <p:cNvSpPr txBox="1"/>
          <p:nvPr/>
        </p:nvSpPr>
        <p:spPr>
          <a:xfrm>
            <a:off x="6159984" y="6081004"/>
            <a:ext cx="860784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Redshift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9BE398-A431-4323-AA1C-173C58EA9EBC}"/>
              </a:ext>
            </a:extLst>
          </p:cNvPr>
          <p:cNvSpPr txBox="1"/>
          <p:nvPr/>
        </p:nvSpPr>
        <p:spPr>
          <a:xfrm>
            <a:off x="4722335" y="6175137"/>
            <a:ext cx="1028463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ElastiCache</a:t>
            </a:r>
          </a:p>
        </p:txBody>
      </p:sp>
      <p:sp>
        <p:nvSpPr>
          <p:cNvPr id="91" name="TextBox 103">
            <a:extLst>
              <a:ext uri="{FF2B5EF4-FFF2-40B4-BE49-F238E27FC236}">
                <a16:creationId xmlns:a16="http://schemas.microsoft.com/office/drawing/2014/main" id="{0CDFEECA-91EF-4850-829B-141A4C097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17" y="4801143"/>
            <a:ext cx="897212" cy="41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DynamoDB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69B9FA5-01D4-4D49-BD15-5CDD55608A74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3449" y="3956692"/>
            <a:ext cx="804672" cy="80467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5131CF90-A31D-41DE-A9F2-8856DAB13AFE}"/>
              </a:ext>
            </a:extLst>
          </p:cNvPr>
          <p:cNvSpPr txBox="1"/>
          <p:nvPr/>
        </p:nvSpPr>
        <p:spPr>
          <a:xfrm>
            <a:off x="1825558" y="4688962"/>
            <a:ext cx="1212293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</a:t>
            </a:r>
          </a:p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Cloud Watch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7425AB76-EBA1-4323-B44A-27626F17CF02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405" y="5330901"/>
            <a:ext cx="820427" cy="82042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F221634-E99F-4200-83B2-5E6B92C785E2}"/>
              </a:ext>
            </a:extLst>
          </p:cNvPr>
          <p:cNvSpPr txBox="1"/>
          <p:nvPr/>
        </p:nvSpPr>
        <p:spPr>
          <a:xfrm>
            <a:off x="293553" y="6125611"/>
            <a:ext cx="1458657" cy="615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AWS</a:t>
            </a:r>
          </a:p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Identity and Access Management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765F58-C121-4861-A144-83AD5F3FD581}"/>
              </a:ext>
            </a:extLst>
          </p:cNvPr>
          <p:cNvSpPr txBox="1"/>
          <p:nvPr/>
        </p:nvSpPr>
        <p:spPr>
          <a:xfrm>
            <a:off x="5814095" y="4676541"/>
            <a:ext cx="145865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Elastic File System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35B1A8D-C4E0-483A-B713-31362345D7EC}"/>
              </a:ext>
            </a:extLst>
          </p:cNvPr>
          <p:cNvSpPr txBox="1"/>
          <p:nvPr/>
        </p:nvSpPr>
        <p:spPr>
          <a:xfrm>
            <a:off x="4768965" y="3578395"/>
            <a:ext cx="988347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Elastic Load Balancing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01B4B658-0CB4-43BD-A09F-30506D262E41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062" y="5272195"/>
            <a:ext cx="804672" cy="804672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7AFAD702-E411-48EE-8A24-2050F7D67F29}"/>
              </a:ext>
            </a:extLst>
          </p:cNvPr>
          <p:cNvSpPr txBox="1"/>
          <p:nvPr/>
        </p:nvSpPr>
        <p:spPr>
          <a:xfrm>
            <a:off x="1890918" y="6125611"/>
            <a:ext cx="121229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Cloud Trail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793649F8-7AEF-4604-A405-2611FBD64714}"/>
              </a:ext>
            </a:extLst>
          </p:cNvPr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223" y="5338778"/>
            <a:ext cx="804672" cy="804672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A642B98F-6DBC-44A0-9375-C96C83E58D0F}"/>
              </a:ext>
            </a:extLst>
          </p:cNvPr>
          <p:cNvSpPr txBox="1"/>
          <p:nvPr/>
        </p:nvSpPr>
        <p:spPr>
          <a:xfrm>
            <a:off x="3326421" y="6140832"/>
            <a:ext cx="1212293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AWS Directory </a:t>
            </a:r>
          </a:p>
          <a:p>
            <a:pPr algn="ctr"/>
            <a:r>
              <a:rPr lang="en-US" sz="1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Services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B751DE38-7741-4696-8004-30E499D8A81F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6055" y="2631051"/>
            <a:ext cx="743712" cy="743712"/>
          </a:xfrm>
          <a:prstGeom prst="rect">
            <a:avLst/>
          </a:prstGeom>
        </p:spPr>
      </p:pic>
      <p:sp>
        <p:nvSpPr>
          <p:cNvPr id="114" name="TextBox 103">
            <a:extLst>
              <a:ext uri="{FF2B5EF4-FFF2-40B4-BE49-F238E27FC236}">
                <a16:creationId xmlns:a16="http://schemas.microsoft.com/office/drawing/2014/main" id="{55F4A40C-6E81-4D9B-9C24-3033A8CF1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855" y="3365841"/>
            <a:ext cx="703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SQS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D995700D-CB57-4A96-A16B-9E4D8DFD483F}"/>
              </a:ext>
            </a:extLst>
          </p:cNvPr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0321" y="3889014"/>
            <a:ext cx="795309" cy="795309"/>
          </a:xfrm>
          <a:prstGeom prst="rect">
            <a:avLst/>
          </a:prstGeom>
        </p:spPr>
      </p:pic>
      <p:sp>
        <p:nvSpPr>
          <p:cNvPr id="116" name="TextBox 103">
            <a:extLst>
              <a:ext uri="{FF2B5EF4-FFF2-40B4-BE49-F238E27FC236}">
                <a16:creationId xmlns:a16="http://schemas.microsoft.com/office/drawing/2014/main" id="{47EF2C38-28F6-4D47-B77E-6D3313D0C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9148" y="4664209"/>
            <a:ext cx="703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SNS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A825BA5C-8A99-4478-BA1D-6154AF60322B}"/>
              </a:ext>
            </a:extLst>
          </p:cNvPr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861" y="4021313"/>
            <a:ext cx="753696" cy="753696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86A976EA-BBAB-4EE1-9656-DA6F3ED033A2}"/>
              </a:ext>
            </a:extLst>
          </p:cNvPr>
          <p:cNvSpPr txBox="1"/>
          <p:nvPr/>
        </p:nvSpPr>
        <p:spPr>
          <a:xfrm>
            <a:off x="3313269" y="4717657"/>
            <a:ext cx="121229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Key Management Service</a:t>
            </a:r>
          </a:p>
        </p:txBody>
      </p:sp>
    </p:spTree>
    <p:extLst>
      <p:ext uri="{BB962C8B-B14F-4D97-AF65-F5344CB8AC3E}">
        <p14:creationId xmlns:p14="http://schemas.microsoft.com/office/powerpoint/2010/main" val="2743843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69EE-855D-4554-B89C-3F96C149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Responsibility Model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DDAA631-FDD5-4E75-A6BE-A05F19834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7" y="1084079"/>
            <a:ext cx="10539144" cy="5773921"/>
          </a:xfrm>
        </p:spPr>
      </p:pic>
    </p:spTree>
    <p:extLst>
      <p:ext uri="{BB962C8B-B14F-4D97-AF65-F5344CB8AC3E}">
        <p14:creationId xmlns:p14="http://schemas.microsoft.com/office/powerpoint/2010/main" val="55819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27C9-713B-419A-A901-B011B5BD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classic datacenters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5ED2-6592-4D19-8A6F-9BAB829F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centers capacity</a:t>
            </a:r>
          </a:p>
          <a:p>
            <a:r>
              <a:rPr lang="en-US" dirty="0"/>
              <a:t>Hardware is not utilized efficiently</a:t>
            </a:r>
          </a:p>
          <a:p>
            <a:r>
              <a:rPr lang="en-US" dirty="0"/>
              <a:t>Legacy hardware and systems </a:t>
            </a:r>
          </a:p>
          <a:p>
            <a:r>
              <a:rPr lang="en-US" dirty="0"/>
              <a:t>Application compatibility issues</a:t>
            </a:r>
          </a:p>
          <a:p>
            <a:r>
              <a:rPr lang="en-US" dirty="0"/>
              <a:t>Cross vendor interoperability</a:t>
            </a:r>
          </a:p>
          <a:p>
            <a:r>
              <a:rPr lang="en-US" dirty="0"/>
              <a:t>Complex processes and management</a:t>
            </a:r>
          </a:p>
          <a:p>
            <a:r>
              <a:rPr lang="en-US" dirty="0"/>
              <a:t>A lot of experts are required (e.g. Network, Storage, Backup, OS)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1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F840-638A-4E79-8714-47C9DB9D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Era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0AFA-7189-4DB6-9709-0752E7D9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resources provided as a service</a:t>
            </a:r>
          </a:p>
          <a:p>
            <a:r>
              <a:rPr lang="en-US" dirty="0"/>
              <a:t>Natural evolution and adoption of</a:t>
            </a:r>
          </a:p>
          <a:p>
            <a:pPr lvl="1"/>
            <a:r>
              <a:rPr lang="en-US" dirty="0"/>
              <a:t>Existing technologies </a:t>
            </a:r>
          </a:p>
          <a:p>
            <a:pPr lvl="1"/>
            <a:r>
              <a:rPr lang="en-US" dirty="0"/>
              <a:t>Existing paradigms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2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9E94-2552-4946-A918-14ED2511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760"/>
            <a:ext cx="4835635" cy="1805940"/>
          </a:xfrm>
        </p:spPr>
        <p:txBody>
          <a:bodyPr>
            <a:normAutofit/>
          </a:bodyPr>
          <a:lstStyle/>
          <a:p>
            <a:r>
              <a:rPr lang="en-US" sz="4000"/>
              <a:t>Utility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CE2A-9AD7-4156-83AE-4640056B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314575"/>
            <a:ext cx="4824603" cy="3865562"/>
          </a:xfrm>
        </p:spPr>
        <p:txBody>
          <a:bodyPr>
            <a:normAutofit/>
          </a:bodyPr>
          <a:lstStyle/>
          <a:p>
            <a:r>
              <a:rPr lang="en-US" dirty="0"/>
              <a:t>Available to the customer as needed</a:t>
            </a:r>
          </a:p>
          <a:p>
            <a:r>
              <a:rPr lang="en-US" dirty="0"/>
              <a:t>Charges for specific usage  </a:t>
            </a:r>
          </a:p>
          <a:p>
            <a:r>
              <a:rPr lang="en-US" dirty="0"/>
              <a:t>Maximize the efficient use of resources</a:t>
            </a:r>
          </a:p>
          <a:p>
            <a:r>
              <a:rPr lang="en-US" dirty="0"/>
              <a:t>Minimize associated costs</a:t>
            </a:r>
          </a:p>
          <a:p>
            <a:r>
              <a:rPr lang="en-US" dirty="0"/>
              <a:t>Billing reporting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DBE02-E2E1-438E-BAE2-19C1FE1F3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7" r="7074" b="-2"/>
          <a:stretch/>
        </p:blipFill>
        <p:spPr>
          <a:xfrm>
            <a:off x="6095999" y="10"/>
            <a:ext cx="5075239" cy="33559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7BDDDD-EA28-453E-848D-0FC3E86A25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" r="-1" b="-1"/>
          <a:stretch/>
        </p:blipFill>
        <p:spPr>
          <a:xfrm>
            <a:off x="6095999" y="3476625"/>
            <a:ext cx="5075238" cy="3381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350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256E-498E-4B42-84B6-1A9F4077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Cloud Computing can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2599E-7B2F-40FE-8295-592897A2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services</a:t>
            </a:r>
          </a:p>
          <a:p>
            <a:r>
              <a:rPr lang="en-US" dirty="0"/>
              <a:t>Server consolidation</a:t>
            </a:r>
          </a:p>
          <a:p>
            <a:r>
              <a:rPr lang="en-US" dirty="0"/>
              <a:t>Service or application isolation</a:t>
            </a:r>
          </a:p>
          <a:p>
            <a:r>
              <a:rPr lang="en-US" dirty="0"/>
              <a:t>Simplified service deployment</a:t>
            </a:r>
          </a:p>
          <a:p>
            <a:r>
              <a:rPr lang="en-US" dirty="0"/>
              <a:t>Simplified service management</a:t>
            </a:r>
          </a:p>
          <a:p>
            <a:r>
              <a:rPr lang="en-US" dirty="0"/>
              <a:t>Increased service and application availability</a:t>
            </a:r>
          </a:p>
          <a:p>
            <a:r>
              <a:rPr lang="en-US" dirty="0"/>
              <a:t>Hybrid technologies can run on one consistent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08CF-B5AE-4F8A-AECE-0D29C3E5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8D43-3D19-424E-9F1D-4C203B7CD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Infrastructure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Management stacks</a:t>
            </a:r>
          </a:p>
          <a:p>
            <a:r>
              <a:rPr lang="en-US" dirty="0"/>
              <a:t>Automation stacks</a:t>
            </a:r>
          </a:p>
          <a:p>
            <a:r>
              <a:rPr lang="en-US" dirty="0"/>
              <a:t>Programing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5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BFEA-C6FA-4FF6-B607-B7025F5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Classifications and Service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3365-8575-491B-BAC3-A53A917CF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Hybrid</a:t>
            </a:r>
          </a:p>
          <a:p>
            <a:endParaRPr lang="en-US" dirty="0"/>
          </a:p>
          <a:p>
            <a:r>
              <a:rPr lang="en-US" dirty="0"/>
              <a:t>Service Models</a:t>
            </a:r>
          </a:p>
          <a:p>
            <a:pPr lvl="1"/>
            <a:r>
              <a:rPr lang="en-US" dirty="0"/>
              <a:t>Infrastructure as a service (IaaS)</a:t>
            </a:r>
          </a:p>
          <a:p>
            <a:pPr lvl="1"/>
            <a:r>
              <a:rPr lang="en-US" dirty="0"/>
              <a:t>Platform as a service (PaaS)</a:t>
            </a:r>
          </a:p>
          <a:p>
            <a:pPr lvl="1"/>
            <a:r>
              <a:rPr lang="en-US" dirty="0"/>
              <a:t>Software as a service (SaaS)</a:t>
            </a:r>
          </a:p>
          <a:p>
            <a:pPr lvl="1"/>
            <a:r>
              <a:rPr lang="en-US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29149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BC33-6647-4DD0-9F8A-BE04FD32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DC40-E343-4FD6-9C59-2D03031A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166" y="1550188"/>
            <a:ext cx="6045084" cy="2723362"/>
          </a:xfrm>
        </p:spPr>
        <p:txBody>
          <a:bodyPr/>
          <a:lstStyle/>
          <a:p>
            <a:r>
              <a:rPr lang="en-US" dirty="0"/>
              <a:t>Cloud Computing has reached a maturity that leads it into a productive phase​</a:t>
            </a:r>
          </a:p>
          <a:p>
            <a:r>
              <a:rPr lang="en-US" dirty="0"/>
              <a:t>Nowadays Cloud Computing is integral concept in IT​</a:t>
            </a:r>
          </a:p>
          <a:p>
            <a:r>
              <a:rPr lang="en-US" dirty="0"/>
              <a:t>More innovations because of Cloud​</a:t>
            </a:r>
          </a:p>
          <a:p>
            <a:r>
              <a:rPr lang="en-US" dirty="0"/>
              <a:t>Increased development for the Cloud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7ACAD6-7B50-4EF9-98DB-9B4324B0A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4" y="1135063"/>
            <a:ext cx="3181272" cy="30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129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10220</TotalTime>
  <Words>656</Words>
  <Application>Microsoft Office PowerPoint</Application>
  <PresentationFormat>Widescreen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Amazon Ember</vt:lpstr>
      <vt:lpstr>Amazon Ember Light</vt:lpstr>
      <vt:lpstr>AmazonEmberLight</vt:lpstr>
      <vt:lpstr>Arial</vt:lpstr>
      <vt:lpstr>Calibri</vt:lpstr>
      <vt:lpstr>Century Schoolbook</vt:lpstr>
      <vt:lpstr>Verdana Pro Cond</vt:lpstr>
      <vt:lpstr>Verdana Pro Cond Light</vt:lpstr>
      <vt:lpstr>Wingdings 2</vt:lpstr>
      <vt:lpstr>View</vt:lpstr>
      <vt:lpstr>Cloud Computing</vt:lpstr>
      <vt:lpstr>PowerPoint Presentation</vt:lpstr>
      <vt:lpstr>Problems with classic datacenters</vt:lpstr>
      <vt:lpstr>The Era of Cloud Computing</vt:lpstr>
      <vt:lpstr>Utility Services</vt:lpstr>
      <vt:lpstr>How Cloud Computing can help?</vt:lpstr>
      <vt:lpstr>Behind The Scene</vt:lpstr>
      <vt:lpstr>Cloud Classifications and Service Models</vt:lpstr>
      <vt:lpstr>Cloud Computing Today</vt:lpstr>
      <vt:lpstr>Good Cloud Platform</vt:lpstr>
      <vt:lpstr>Public Cloud Platforms</vt:lpstr>
      <vt:lpstr>Private Cloud Platforms</vt:lpstr>
      <vt:lpstr>Hybrid Cloud Platforms</vt:lpstr>
      <vt:lpstr>Cloud Native vs Traditional Workloads</vt:lpstr>
      <vt:lpstr>PowerPoint Presentation</vt:lpstr>
      <vt:lpstr>Welcome to AWS</vt:lpstr>
      <vt:lpstr>AWS Regions</vt:lpstr>
      <vt:lpstr>Important AWS Definitions</vt:lpstr>
      <vt:lpstr>AWS vs On-Premisses</vt:lpstr>
      <vt:lpstr>Core AWS Services</vt:lpstr>
      <vt:lpstr>Shared Responsibility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Borislav Varadinov</dc:creator>
  <cp:lastModifiedBy>Borislav Varadinov</cp:lastModifiedBy>
  <cp:revision>16</cp:revision>
  <dcterms:created xsi:type="dcterms:W3CDTF">2020-12-14T11:04:51Z</dcterms:created>
  <dcterms:modified xsi:type="dcterms:W3CDTF">2021-11-29T15:59:10Z</dcterms:modified>
</cp:coreProperties>
</file>