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8"/>
  </p:notesMasterIdLst>
  <p:sldIdLst>
    <p:sldId id="256" r:id="rId2"/>
    <p:sldId id="283" r:id="rId3"/>
    <p:sldId id="257" r:id="rId4"/>
    <p:sldId id="305" r:id="rId5"/>
    <p:sldId id="292" r:id="rId6"/>
    <p:sldId id="307" r:id="rId7"/>
    <p:sldId id="309" r:id="rId8"/>
    <p:sldId id="310" r:id="rId9"/>
    <p:sldId id="308" r:id="rId10"/>
    <p:sldId id="306" r:id="rId11"/>
    <p:sldId id="317" r:id="rId12"/>
    <p:sldId id="303" r:id="rId13"/>
    <p:sldId id="318" r:id="rId14"/>
    <p:sldId id="299" r:id="rId15"/>
    <p:sldId id="319" r:id="rId16"/>
    <p:sldId id="300" r:id="rId17"/>
    <p:sldId id="302" r:id="rId18"/>
    <p:sldId id="301" r:id="rId19"/>
    <p:sldId id="290" r:id="rId20"/>
    <p:sldId id="293" r:id="rId21"/>
    <p:sldId id="294" r:id="rId22"/>
    <p:sldId id="295" r:id="rId23"/>
    <p:sldId id="291" r:id="rId24"/>
    <p:sldId id="296" r:id="rId25"/>
    <p:sldId id="284" r:id="rId26"/>
    <p:sldId id="285" r:id="rId27"/>
    <p:sldId id="286" r:id="rId28"/>
    <p:sldId id="322" r:id="rId29"/>
    <p:sldId id="289" r:id="rId30"/>
    <p:sldId id="287" r:id="rId31"/>
    <p:sldId id="288" r:id="rId32"/>
    <p:sldId id="311" r:id="rId33"/>
    <p:sldId id="313" r:id="rId34"/>
    <p:sldId id="312" r:id="rId35"/>
    <p:sldId id="314" r:id="rId36"/>
    <p:sldId id="31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11FB-9B80-4C19-B4A9-63E0706041E8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672C2-AF53-453E-A871-DF4BFE2F0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7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5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1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6000"/>
            <a:lum/>
          </a:blip>
          <a:srcRect/>
          <a:stretch>
            <a:fillRect l="30000" t="41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87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>
            <a:lvl1pPr>
              <a:defRPr>
                <a:latin typeface="Verdana Pro Cond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4" y="1208076"/>
            <a:ext cx="10560618" cy="5332424"/>
          </a:xfrm>
        </p:spPr>
        <p:txBody>
          <a:bodyPr/>
          <a:lstStyle>
            <a:lvl1pPr marL="182880" indent="-182880">
              <a:buClr>
                <a:srgbClr val="0070C0"/>
              </a:buClr>
              <a:buFont typeface="Wingdings 2" panose="05020102010507070707" pitchFamily="18" charset="2"/>
              <a:buChar char=""/>
              <a:defRPr>
                <a:latin typeface="Verdana Pro Cond" panose="020B0606030504040204" pitchFamily="34" charset="0"/>
              </a:defRPr>
            </a:lvl1pPr>
            <a:lvl2pPr marL="457200" indent="-182880">
              <a:buClr>
                <a:srgbClr val="00B050"/>
              </a:buClr>
              <a:buFont typeface="Wingdings 2" panose="05020102010507070707" pitchFamily="18" charset="2"/>
              <a:buChar char=""/>
              <a:defRPr>
                <a:latin typeface="Verdana Pro Cond Light" panose="020B0604020202020204" pitchFamily="34" charset="0"/>
              </a:defRPr>
            </a:lvl2pPr>
            <a:lvl3pPr>
              <a:defRPr>
                <a:latin typeface="Verdana Pro Cond Light" panose="020B0306030504040204" pitchFamily="34" charset="0"/>
              </a:defRPr>
            </a:lvl3pPr>
            <a:lvl4pPr>
              <a:defRPr>
                <a:latin typeface="Verdana Pro Cond Light" panose="020B0306030504040204" pitchFamily="34" charset="0"/>
              </a:defRPr>
            </a:lvl4pPr>
            <a:lvl5pPr>
              <a:defRPr>
                <a:latin typeface="Verdana Pro Cond Light" panose="020B0306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1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627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0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2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switch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5D40-1EFF-448F-BF37-2077EA323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08140-004C-408A-A62B-CD4C3589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Network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996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6C9A-DC6F-4D30-BCD7-B14D2372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E4DD9-0B56-40D8-B250-0DE09B1A1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A972-AF12-43C9-8147-91FAE3C1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IP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2E86-A285-4F89-94B8-3FFDD172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Address</a:t>
            </a:r>
          </a:p>
          <a:p>
            <a:r>
              <a:rPr lang="en-US" dirty="0"/>
              <a:t>Numerical label</a:t>
            </a:r>
          </a:p>
          <a:p>
            <a:r>
              <a:rPr lang="en-US" dirty="0"/>
              <a:t>Each device in TCP/IP network has an IP address</a:t>
            </a:r>
          </a:p>
          <a:p>
            <a:r>
              <a:rPr lang="en-US" dirty="0"/>
              <a:t>Displayed in human-readable notation</a:t>
            </a:r>
          </a:p>
          <a:p>
            <a:pPr lvl="1"/>
            <a:r>
              <a:rPr lang="en-US" dirty="0"/>
              <a:t>IPV4 - 172.16.254.1</a:t>
            </a:r>
          </a:p>
          <a:p>
            <a:pPr lvl="1"/>
            <a:r>
              <a:rPr lang="en-US" dirty="0"/>
              <a:t>IPV6 - 2001:db8:0:1234:0:567:8:1 (human-readable :D)</a:t>
            </a:r>
          </a:p>
          <a:p>
            <a:r>
              <a:rPr lang="en-US" dirty="0"/>
              <a:t>IP versions</a:t>
            </a:r>
          </a:p>
          <a:p>
            <a:pPr lvl="1"/>
            <a:r>
              <a:rPr lang="en-US" dirty="0"/>
              <a:t>IPV4 </a:t>
            </a:r>
          </a:p>
          <a:p>
            <a:pPr lvl="2"/>
            <a:r>
              <a:rPr lang="en-US" dirty="0"/>
              <a:t>32 bits </a:t>
            </a:r>
          </a:p>
          <a:p>
            <a:pPr lvl="2"/>
            <a:r>
              <a:rPr lang="en-US" dirty="0"/>
              <a:t>First deployed in 1983 (ARPANET)</a:t>
            </a:r>
          </a:p>
          <a:p>
            <a:pPr lvl="1"/>
            <a:r>
              <a:rPr lang="en-US" dirty="0"/>
              <a:t>IPV6</a:t>
            </a:r>
          </a:p>
          <a:p>
            <a:pPr lvl="2"/>
            <a:r>
              <a:rPr lang="en-US" dirty="0"/>
              <a:t>128 bits</a:t>
            </a:r>
          </a:p>
          <a:p>
            <a:pPr lvl="2"/>
            <a:r>
              <a:rPr lang="en-US" dirty="0"/>
              <a:t>First deployed in ~2000</a:t>
            </a:r>
          </a:p>
          <a:p>
            <a:pPr lvl="1"/>
            <a:r>
              <a:rPr lang="en-US" dirty="0"/>
              <a:t>Today, we use both versions of the IP simultaneously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C60-ECE0-4842-8395-A16DECA6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3BB1-FE94-40E2-82C6-C94E0ED9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Assigned Numbers Authority (IANA)</a:t>
            </a:r>
          </a:p>
          <a:p>
            <a:pPr lvl="1"/>
            <a:r>
              <a:rPr lang="en-US" dirty="0"/>
              <a:t>Global standardization organization (Located in US)</a:t>
            </a:r>
          </a:p>
          <a:p>
            <a:r>
              <a:rPr lang="en-US" dirty="0"/>
              <a:t>Oversees global IP address allocation</a:t>
            </a:r>
          </a:p>
          <a:p>
            <a:pPr lvl="1"/>
            <a:r>
              <a:rPr lang="en-US" dirty="0"/>
              <a:t>IPV4 and IPV6</a:t>
            </a:r>
          </a:p>
          <a:p>
            <a:pPr lvl="1"/>
            <a:r>
              <a:rPr lang="en-US" dirty="0"/>
              <a:t>IANA delegates allocations of IP address blocks to regional Internet registries</a:t>
            </a:r>
          </a:p>
          <a:p>
            <a:pPr lvl="1"/>
            <a:r>
              <a:rPr lang="en-US" dirty="0"/>
              <a:t>Each RIR allocates addresses for a different area of the world</a:t>
            </a:r>
          </a:p>
          <a:p>
            <a:pPr lvl="1"/>
            <a:r>
              <a:rPr lang="en-US" dirty="0"/>
              <a:t>IANA manages the global registry of the BGP Autonomous System Numbers (ASNs) </a:t>
            </a:r>
          </a:p>
          <a:p>
            <a:r>
              <a:rPr lang="en-US" dirty="0"/>
              <a:t>Manages the data in the root DNS nameservers</a:t>
            </a:r>
          </a:p>
          <a:p>
            <a:r>
              <a:rPr lang="en-US" dirty="0"/>
              <a:t>No more IPV4 public addresses…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4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C60-ECE0-4842-8395-A16DECA6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3BB1-FE94-40E2-82C6-C94E0ED9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Bits</a:t>
            </a:r>
          </a:p>
          <a:p>
            <a:pPr lvl="1"/>
            <a:r>
              <a:rPr lang="en-US" dirty="0"/>
              <a:t>11000000101010000001111000101000</a:t>
            </a:r>
          </a:p>
          <a:p>
            <a:r>
              <a:rPr lang="en-US" dirty="0"/>
              <a:t>4 groups of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8 bits (</a:t>
            </a:r>
            <a:r>
              <a:rPr lang="en-US" dirty="0"/>
              <a:t>Octet)</a:t>
            </a:r>
          </a:p>
          <a:p>
            <a:pPr lvl="1"/>
            <a:r>
              <a:rPr lang="en-US" dirty="0"/>
              <a:t>11000000.10101000.00011110.00101000</a:t>
            </a:r>
          </a:p>
          <a:p>
            <a:r>
              <a:rPr lang="en-US" dirty="0"/>
              <a:t>Decimal base</a:t>
            </a:r>
          </a:p>
          <a:p>
            <a:pPr lvl="1"/>
            <a:r>
              <a:rPr lang="en-US" dirty="0"/>
              <a:t>192.168.30.40</a:t>
            </a:r>
          </a:p>
        </p:txBody>
      </p:sp>
    </p:spTree>
    <p:extLst>
      <p:ext uri="{BB962C8B-B14F-4D97-AF65-F5344CB8AC3E}">
        <p14:creationId xmlns:p14="http://schemas.microsoft.com/office/powerpoint/2010/main" val="251391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2501A29B-7594-40F2-9985-D69FF556750B}"/>
              </a:ext>
            </a:extLst>
          </p:cNvPr>
          <p:cNvSpPr/>
          <p:nvPr/>
        </p:nvSpPr>
        <p:spPr>
          <a:xfrm rot="10800000">
            <a:off x="408920" y="2744514"/>
            <a:ext cx="2362931" cy="1014762"/>
          </a:xfrm>
          <a:custGeom>
            <a:avLst/>
            <a:gdLst>
              <a:gd name="connsiteX0" fmla="*/ 0 w 2396303"/>
              <a:gd name="connsiteY0" fmla="*/ 1355159 h 1355159"/>
              <a:gd name="connsiteX1" fmla="*/ 1198152 w 2396303"/>
              <a:gd name="connsiteY1" fmla="*/ 0 h 1355159"/>
              <a:gd name="connsiteX2" fmla="*/ 2396303 w 2396303"/>
              <a:gd name="connsiteY2" fmla="*/ 1355159 h 1355159"/>
              <a:gd name="connsiteX3" fmla="*/ 0 w 2396303"/>
              <a:gd name="connsiteY3" fmla="*/ 1355159 h 1355159"/>
              <a:gd name="connsiteX0" fmla="*/ 0 w 2396303"/>
              <a:gd name="connsiteY0" fmla="*/ 1014762 h 1014762"/>
              <a:gd name="connsiteX1" fmla="*/ 1218175 w 2396303"/>
              <a:gd name="connsiteY1" fmla="*/ 0 h 1014762"/>
              <a:gd name="connsiteX2" fmla="*/ 2396303 w 2396303"/>
              <a:gd name="connsiteY2" fmla="*/ 1014762 h 1014762"/>
              <a:gd name="connsiteX3" fmla="*/ 0 w 2396303"/>
              <a:gd name="connsiteY3" fmla="*/ 1014762 h 101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6303" h="1014762">
                <a:moveTo>
                  <a:pt x="0" y="1014762"/>
                </a:moveTo>
                <a:lnTo>
                  <a:pt x="1218175" y="0"/>
                </a:lnTo>
                <a:lnTo>
                  <a:pt x="2396303" y="1014762"/>
                </a:lnTo>
                <a:lnTo>
                  <a:pt x="0" y="1014762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Isosceles Triangle 136">
            <a:extLst>
              <a:ext uri="{FF2B5EF4-FFF2-40B4-BE49-F238E27FC236}">
                <a16:creationId xmlns:a16="http://schemas.microsoft.com/office/drawing/2014/main" id="{60578C04-AC03-4989-99FF-006965435C8F}"/>
              </a:ext>
            </a:extLst>
          </p:cNvPr>
          <p:cNvSpPr/>
          <p:nvPr/>
        </p:nvSpPr>
        <p:spPr>
          <a:xfrm rot="10800000">
            <a:off x="7927426" y="2744514"/>
            <a:ext cx="2362931" cy="1014762"/>
          </a:xfrm>
          <a:custGeom>
            <a:avLst/>
            <a:gdLst>
              <a:gd name="connsiteX0" fmla="*/ 0 w 2396303"/>
              <a:gd name="connsiteY0" fmla="*/ 1355159 h 1355159"/>
              <a:gd name="connsiteX1" fmla="*/ 1198152 w 2396303"/>
              <a:gd name="connsiteY1" fmla="*/ 0 h 1355159"/>
              <a:gd name="connsiteX2" fmla="*/ 2396303 w 2396303"/>
              <a:gd name="connsiteY2" fmla="*/ 1355159 h 1355159"/>
              <a:gd name="connsiteX3" fmla="*/ 0 w 2396303"/>
              <a:gd name="connsiteY3" fmla="*/ 1355159 h 1355159"/>
              <a:gd name="connsiteX0" fmla="*/ 0 w 2396303"/>
              <a:gd name="connsiteY0" fmla="*/ 1014762 h 1014762"/>
              <a:gd name="connsiteX1" fmla="*/ 1218175 w 2396303"/>
              <a:gd name="connsiteY1" fmla="*/ 0 h 1014762"/>
              <a:gd name="connsiteX2" fmla="*/ 2396303 w 2396303"/>
              <a:gd name="connsiteY2" fmla="*/ 1014762 h 1014762"/>
              <a:gd name="connsiteX3" fmla="*/ 0 w 2396303"/>
              <a:gd name="connsiteY3" fmla="*/ 1014762 h 101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6303" h="1014762">
                <a:moveTo>
                  <a:pt x="0" y="1014762"/>
                </a:moveTo>
                <a:lnTo>
                  <a:pt x="1218175" y="0"/>
                </a:lnTo>
                <a:lnTo>
                  <a:pt x="2396303" y="1014762"/>
                </a:lnTo>
                <a:lnTo>
                  <a:pt x="0" y="1014762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6">
            <a:extLst>
              <a:ext uri="{FF2B5EF4-FFF2-40B4-BE49-F238E27FC236}">
                <a16:creationId xmlns:a16="http://schemas.microsoft.com/office/drawing/2014/main" id="{609787C6-E33D-4C5C-8E1B-483ABEEB2B95}"/>
              </a:ext>
            </a:extLst>
          </p:cNvPr>
          <p:cNvSpPr/>
          <p:nvPr/>
        </p:nvSpPr>
        <p:spPr>
          <a:xfrm rot="10800000">
            <a:off x="5414354" y="2744515"/>
            <a:ext cx="2362931" cy="1014762"/>
          </a:xfrm>
          <a:custGeom>
            <a:avLst/>
            <a:gdLst>
              <a:gd name="connsiteX0" fmla="*/ 0 w 2396303"/>
              <a:gd name="connsiteY0" fmla="*/ 1355159 h 1355159"/>
              <a:gd name="connsiteX1" fmla="*/ 1198152 w 2396303"/>
              <a:gd name="connsiteY1" fmla="*/ 0 h 1355159"/>
              <a:gd name="connsiteX2" fmla="*/ 2396303 w 2396303"/>
              <a:gd name="connsiteY2" fmla="*/ 1355159 h 1355159"/>
              <a:gd name="connsiteX3" fmla="*/ 0 w 2396303"/>
              <a:gd name="connsiteY3" fmla="*/ 1355159 h 1355159"/>
              <a:gd name="connsiteX0" fmla="*/ 0 w 2396303"/>
              <a:gd name="connsiteY0" fmla="*/ 1014762 h 1014762"/>
              <a:gd name="connsiteX1" fmla="*/ 1218175 w 2396303"/>
              <a:gd name="connsiteY1" fmla="*/ 0 h 1014762"/>
              <a:gd name="connsiteX2" fmla="*/ 2396303 w 2396303"/>
              <a:gd name="connsiteY2" fmla="*/ 1014762 h 1014762"/>
              <a:gd name="connsiteX3" fmla="*/ 0 w 2396303"/>
              <a:gd name="connsiteY3" fmla="*/ 1014762 h 101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6303" h="1014762">
                <a:moveTo>
                  <a:pt x="0" y="1014762"/>
                </a:moveTo>
                <a:lnTo>
                  <a:pt x="1218175" y="0"/>
                </a:lnTo>
                <a:lnTo>
                  <a:pt x="2396303" y="1014762"/>
                </a:lnTo>
                <a:lnTo>
                  <a:pt x="0" y="1014762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6">
            <a:extLst>
              <a:ext uri="{FF2B5EF4-FFF2-40B4-BE49-F238E27FC236}">
                <a16:creationId xmlns:a16="http://schemas.microsoft.com/office/drawing/2014/main" id="{A6CE3FF5-9C56-44DD-A0B1-9385A42057DB}"/>
              </a:ext>
            </a:extLst>
          </p:cNvPr>
          <p:cNvSpPr/>
          <p:nvPr/>
        </p:nvSpPr>
        <p:spPr>
          <a:xfrm rot="10800000">
            <a:off x="2929906" y="2757848"/>
            <a:ext cx="2362931" cy="1014762"/>
          </a:xfrm>
          <a:custGeom>
            <a:avLst/>
            <a:gdLst>
              <a:gd name="connsiteX0" fmla="*/ 0 w 2396303"/>
              <a:gd name="connsiteY0" fmla="*/ 1355159 h 1355159"/>
              <a:gd name="connsiteX1" fmla="*/ 1198152 w 2396303"/>
              <a:gd name="connsiteY1" fmla="*/ 0 h 1355159"/>
              <a:gd name="connsiteX2" fmla="*/ 2396303 w 2396303"/>
              <a:gd name="connsiteY2" fmla="*/ 1355159 h 1355159"/>
              <a:gd name="connsiteX3" fmla="*/ 0 w 2396303"/>
              <a:gd name="connsiteY3" fmla="*/ 1355159 h 1355159"/>
              <a:gd name="connsiteX0" fmla="*/ 0 w 2396303"/>
              <a:gd name="connsiteY0" fmla="*/ 1014762 h 1014762"/>
              <a:gd name="connsiteX1" fmla="*/ 1218175 w 2396303"/>
              <a:gd name="connsiteY1" fmla="*/ 0 h 1014762"/>
              <a:gd name="connsiteX2" fmla="*/ 2396303 w 2396303"/>
              <a:gd name="connsiteY2" fmla="*/ 1014762 h 1014762"/>
              <a:gd name="connsiteX3" fmla="*/ 0 w 2396303"/>
              <a:gd name="connsiteY3" fmla="*/ 1014762 h 101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6303" h="1014762">
                <a:moveTo>
                  <a:pt x="0" y="1014762"/>
                </a:moveTo>
                <a:lnTo>
                  <a:pt x="1218175" y="0"/>
                </a:lnTo>
                <a:lnTo>
                  <a:pt x="2396303" y="1014762"/>
                </a:lnTo>
                <a:lnTo>
                  <a:pt x="0" y="1014762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84354-0975-4BED-8959-0C7A2385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Calculation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519116A-7A37-4DFA-8743-E2CADAB9ADCD}"/>
              </a:ext>
            </a:extLst>
          </p:cNvPr>
          <p:cNvGrpSpPr/>
          <p:nvPr/>
        </p:nvGrpSpPr>
        <p:grpSpPr>
          <a:xfrm>
            <a:off x="413638" y="2375660"/>
            <a:ext cx="2356256" cy="369333"/>
            <a:chOff x="618958" y="1270038"/>
            <a:chExt cx="5175670" cy="5139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8370EE-F0F3-4788-89B1-1FBA0B8B6333}"/>
                </a:ext>
              </a:extLst>
            </p:cNvPr>
            <p:cNvSpPr/>
            <p:nvPr/>
          </p:nvSpPr>
          <p:spPr>
            <a:xfrm>
              <a:off x="5143245" y="1270038"/>
              <a:ext cx="651383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63EC263-3D3D-46DB-8517-62F0B8C0013C}"/>
                </a:ext>
              </a:extLst>
            </p:cNvPr>
            <p:cNvSpPr/>
            <p:nvPr/>
          </p:nvSpPr>
          <p:spPr>
            <a:xfrm>
              <a:off x="4502913" y="1270052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F9B0643-9E36-499E-95C7-705A2DC2AF12}"/>
                </a:ext>
              </a:extLst>
            </p:cNvPr>
            <p:cNvSpPr/>
            <p:nvPr/>
          </p:nvSpPr>
          <p:spPr>
            <a:xfrm>
              <a:off x="3851531" y="1270052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D465824-783C-4D03-8BB2-4B50EC2615FD}"/>
                </a:ext>
              </a:extLst>
            </p:cNvPr>
            <p:cNvSpPr/>
            <p:nvPr/>
          </p:nvSpPr>
          <p:spPr>
            <a:xfrm>
              <a:off x="3203762" y="1270053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8445C0-B5BD-416E-9596-C902630C26D1}"/>
                </a:ext>
              </a:extLst>
            </p:cNvPr>
            <p:cNvSpPr/>
            <p:nvPr/>
          </p:nvSpPr>
          <p:spPr>
            <a:xfrm>
              <a:off x="2573104" y="1270054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49EB582-0035-49B2-ADCD-85C4C86B9CDC}"/>
                </a:ext>
              </a:extLst>
            </p:cNvPr>
            <p:cNvSpPr/>
            <p:nvPr/>
          </p:nvSpPr>
          <p:spPr>
            <a:xfrm>
              <a:off x="1921722" y="1270055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5291502-D6A5-4502-A8D3-D6870652A745}"/>
                </a:ext>
              </a:extLst>
            </p:cNvPr>
            <p:cNvSpPr/>
            <p:nvPr/>
          </p:nvSpPr>
          <p:spPr>
            <a:xfrm>
              <a:off x="1270340" y="1270056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DDECC3-FD63-47F4-964F-7FAE72CF9C2D}"/>
                </a:ext>
              </a:extLst>
            </p:cNvPr>
            <p:cNvSpPr/>
            <p:nvPr/>
          </p:nvSpPr>
          <p:spPr>
            <a:xfrm>
              <a:off x="618958" y="1270056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</p:grpSp>
      <p:pic>
        <p:nvPicPr>
          <p:cNvPr id="95" name="Picture 94">
            <a:extLst>
              <a:ext uri="{FF2B5EF4-FFF2-40B4-BE49-F238E27FC236}">
                <a16:creationId xmlns:a16="http://schemas.microsoft.com/office/drawing/2014/main" id="{FF343FF6-95A5-4A01-97AA-FB268070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03" y="1060774"/>
            <a:ext cx="2812313" cy="126193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A07E97FF-3428-42D3-8CF3-83BAE310F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68" y="1060747"/>
            <a:ext cx="2812313" cy="126193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B9000D83-A3A0-4A44-A861-F9C8D6BE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973" y="1060747"/>
            <a:ext cx="2812313" cy="126193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14D7C29-C7D9-483B-AB5D-03FB2582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638" y="1060747"/>
            <a:ext cx="2812313" cy="1261935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BDDC353-F597-4F25-AF69-02E545D09D92}"/>
              </a:ext>
            </a:extLst>
          </p:cNvPr>
          <p:cNvGrpSpPr/>
          <p:nvPr/>
        </p:nvGrpSpPr>
        <p:grpSpPr>
          <a:xfrm>
            <a:off x="2929907" y="2388529"/>
            <a:ext cx="2356256" cy="369333"/>
            <a:chOff x="618958" y="1270038"/>
            <a:chExt cx="5175670" cy="513951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2731AC2-7969-4048-8C3E-FBBCE721923D}"/>
                </a:ext>
              </a:extLst>
            </p:cNvPr>
            <p:cNvSpPr/>
            <p:nvPr/>
          </p:nvSpPr>
          <p:spPr>
            <a:xfrm>
              <a:off x="5143245" y="1270038"/>
              <a:ext cx="651383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F34F117-8D33-400E-89B5-81249DFFE627}"/>
                </a:ext>
              </a:extLst>
            </p:cNvPr>
            <p:cNvSpPr/>
            <p:nvPr/>
          </p:nvSpPr>
          <p:spPr>
            <a:xfrm>
              <a:off x="4502913" y="1270052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23FA15B-98C9-4DF0-8367-EC859D941C02}"/>
                </a:ext>
              </a:extLst>
            </p:cNvPr>
            <p:cNvSpPr/>
            <p:nvPr/>
          </p:nvSpPr>
          <p:spPr>
            <a:xfrm>
              <a:off x="3851531" y="1270052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06F113E-BC5E-4EA5-8155-9CF5AFD7DC23}"/>
                </a:ext>
              </a:extLst>
            </p:cNvPr>
            <p:cNvSpPr/>
            <p:nvPr/>
          </p:nvSpPr>
          <p:spPr>
            <a:xfrm>
              <a:off x="3203762" y="1270053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BEDD391-192F-4BDC-96F1-3B19E29C9959}"/>
                </a:ext>
              </a:extLst>
            </p:cNvPr>
            <p:cNvSpPr/>
            <p:nvPr/>
          </p:nvSpPr>
          <p:spPr>
            <a:xfrm>
              <a:off x="2573104" y="1270054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8BFA7A8-7AD1-4BEC-89B7-7ABFB9D9FE77}"/>
                </a:ext>
              </a:extLst>
            </p:cNvPr>
            <p:cNvSpPr/>
            <p:nvPr/>
          </p:nvSpPr>
          <p:spPr>
            <a:xfrm>
              <a:off x="1921722" y="1270055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C8095AB-3197-441C-AFFD-F5D6D986C7EB}"/>
                </a:ext>
              </a:extLst>
            </p:cNvPr>
            <p:cNvSpPr/>
            <p:nvPr/>
          </p:nvSpPr>
          <p:spPr>
            <a:xfrm>
              <a:off x="1270340" y="1270056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EA20840-DFC1-48BA-A49E-365026A3BF54}"/>
                </a:ext>
              </a:extLst>
            </p:cNvPr>
            <p:cNvSpPr/>
            <p:nvPr/>
          </p:nvSpPr>
          <p:spPr>
            <a:xfrm>
              <a:off x="618958" y="1270056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9A34EAA-ABD7-497C-A00D-7AF29AC82E25}"/>
              </a:ext>
            </a:extLst>
          </p:cNvPr>
          <p:cNvGrpSpPr/>
          <p:nvPr/>
        </p:nvGrpSpPr>
        <p:grpSpPr>
          <a:xfrm>
            <a:off x="5412803" y="2375208"/>
            <a:ext cx="2356256" cy="369333"/>
            <a:chOff x="618958" y="1270038"/>
            <a:chExt cx="5175670" cy="51395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5AA3958-7B63-4F28-A773-82F52B867DBD}"/>
                </a:ext>
              </a:extLst>
            </p:cNvPr>
            <p:cNvSpPr/>
            <p:nvPr/>
          </p:nvSpPr>
          <p:spPr>
            <a:xfrm>
              <a:off x="5143245" y="1270038"/>
              <a:ext cx="651383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4B7EE41-932E-4604-A26F-2D592ABD9745}"/>
                </a:ext>
              </a:extLst>
            </p:cNvPr>
            <p:cNvSpPr/>
            <p:nvPr/>
          </p:nvSpPr>
          <p:spPr>
            <a:xfrm>
              <a:off x="4502913" y="1270052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5EF4EDE-082B-4A04-BC54-20D7C78F98AC}"/>
                </a:ext>
              </a:extLst>
            </p:cNvPr>
            <p:cNvSpPr/>
            <p:nvPr/>
          </p:nvSpPr>
          <p:spPr>
            <a:xfrm>
              <a:off x="3851531" y="1270052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F40B15E-1226-454F-AF7A-E22158CF1E3C}"/>
                </a:ext>
              </a:extLst>
            </p:cNvPr>
            <p:cNvSpPr/>
            <p:nvPr/>
          </p:nvSpPr>
          <p:spPr>
            <a:xfrm>
              <a:off x="3203762" y="1270053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48636AA-B784-4C7B-99C3-54A93A8A2059}"/>
                </a:ext>
              </a:extLst>
            </p:cNvPr>
            <p:cNvSpPr/>
            <p:nvPr/>
          </p:nvSpPr>
          <p:spPr>
            <a:xfrm>
              <a:off x="2573104" y="1270054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2D2070D-DA0A-405B-AC45-A317620C28D3}"/>
                </a:ext>
              </a:extLst>
            </p:cNvPr>
            <p:cNvSpPr/>
            <p:nvPr/>
          </p:nvSpPr>
          <p:spPr>
            <a:xfrm>
              <a:off x="1921722" y="1270055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02E5A71-4882-4BFA-899B-6DF87EF11D03}"/>
                </a:ext>
              </a:extLst>
            </p:cNvPr>
            <p:cNvSpPr/>
            <p:nvPr/>
          </p:nvSpPr>
          <p:spPr>
            <a:xfrm>
              <a:off x="1270340" y="1270056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EF3CFF7-FF15-44AD-A092-AF0C941F7BB5}"/>
                </a:ext>
              </a:extLst>
            </p:cNvPr>
            <p:cNvSpPr/>
            <p:nvPr/>
          </p:nvSpPr>
          <p:spPr>
            <a:xfrm>
              <a:off x="618958" y="1270056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03B980B-9F59-43FC-BCED-9A532004F1E8}"/>
              </a:ext>
            </a:extLst>
          </p:cNvPr>
          <p:cNvGrpSpPr/>
          <p:nvPr/>
        </p:nvGrpSpPr>
        <p:grpSpPr>
          <a:xfrm>
            <a:off x="7932145" y="2375195"/>
            <a:ext cx="2362930" cy="369333"/>
            <a:chOff x="618958" y="1270038"/>
            <a:chExt cx="5190330" cy="51395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EECD4B7-C945-4B90-A614-8C431E7B4B9B}"/>
                </a:ext>
              </a:extLst>
            </p:cNvPr>
            <p:cNvSpPr/>
            <p:nvPr/>
          </p:nvSpPr>
          <p:spPr>
            <a:xfrm>
              <a:off x="5157906" y="1270038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81BD3C6-1DDB-4A37-BFFE-608CBA0551F5}"/>
                </a:ext>
              </a:extLst>
            </p:cNvPr>
            <p:cNvSpPr/>
            <p:nvPr/>
          </p:nvSpPr>
          <p:spPr>
            <a:xfrm>
              <a:off x="4502913" y="1270052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F760602-65F4-4A08-B667-1961E4A7988C}"/>
                </a:ext>
              </a:extLst>
            </p:cNvPr>
            <p:cNvSpPr/>
            <p:nvPr/>
          </p:nvSpPr>
          <p:spPr>
            <a:xfrm>
              <a:off x="3851531" y="1270052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AAC9BAF-1706-417B-9A00-A4D9E4D5E658}"/>
                </a:ext>
              </a:extLst>
            </p:cNvPr>
            <p:cNvSpPr/>
            <p:nvPr/>
          </p:nvSpPr>
          <p:spPr>
            <a:xfrm>
              <a:off x="3203762" y="1270053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B75C09E-3F46-4CEC-A6BF-B8CC57416947}"/>
                </a:ext>
              </a:extLst>
            </p:cNvPr>
            <p:cNvSpPr/>
            <p:nvPr/>
          </p:nvSpPr>
          <p:spPr>
            <a:xfrm>
              <a:off x="2573104" y="1270054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261883F-7691-4236-A912-9C8E83695117}"/>
                </a:ext>
              </a:extLst>
            </p:cNvPr>
            <p:cNvSpPr/>
            <p:nvPr/>
          </p:nvSpPr>
          <p:spPr>
            <a:xfrm>
              <a:off x="1921722" y="1270055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1597903-F0ED-4BCC-9A6E-CCA11131BEF9}"/>
                </a:ext>
              </a:extLst>
            </p:cNvPr>
            <p:cNvSpPr/>
            <p:nvPr/>
          </p:nvSpPr>
          <p:spPr>
            <a:xfrm>
              <a:off x="1270340" y="1270056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C4E28D7-25B5-4C14-B6F1-228DD0D37C2F}"/>
                </a:ext>
              </a:extLst>
            </p:cNvPr>
            <p:cNvSpPr/>
            <p:nvPr/>
          </p:nvSpPr>
          <p:spPr>
            <a:xfrm>
              <a:off x="618958" y="1270056"/>
              <a:ext cx="651382" cy="51393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0</a:t>
              </a: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60AB17B-9889-48E5-ADEB-65CF6193D6B8}"/>
              </a:ext>
            </a:extLst>
          </p:cNvPr>
          <p:cNvSpPr/>
          <p:nvPr/>
        </p:nvSpPr>
        <p:spPr>
          <a:xfrm>
            <a:off x="3515529" y="3265229"/>
            <a:ext cx="1168429" cy="5873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063DBC-4C7D-447E-8EE1-F0E42D11B7F7}"/>
              </a:ext>
            </a:extLst>
          </p:cNvPr>
          <p:cNvSpPr/>
          <p:nvPr/>
        </p:nvSpPr>
        <p:spPr>
          <a:xfrm>
            <a:off x="5991361" y="3265229"/>
            <a:ext cx="1168429" cy="5873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6B80948-B6BB-4FB1-9019-452AB3303D07}"/>
              </a:ext>
            </a:extLst>
          </p:cNvPr>
          <p:cNvSpPr/>
          <p:nvPr/>
        </p:nvSpPr>
        <p:spPr>
          <a:xfrm>
            <a:off x="8507631" y="3251895"/>
            <a:ext cx="1168429" cy="5873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EF3B7B6-BF41-459A-AE0A-630C84E0A818}"/>
              </a:ext>
            </a:extLst>
          </p:cNvPr>
          <p:cNvSpPr/>
          <p:nvPr/>
        </p:nvSpPr>
        <p:spPr>
          <a:xfrm>
            <a:off x="993841" y="3265229"/>
            <a:ext cx="1168429" cy="5873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DACE167-DA3F-43D1-BE8C-27034B0B402C}"/>
              </a:ext>
            </a:extLst>
          </p:cNvPr>
          <p:cNvSpPr txBox="1"/>
          <p:nvPr/>
        </p:nvSpPr>
        <p:spPr>
          <a:xfrm>
            <a:off x="1122767" y="283458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1*128 + 1*64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98254D3-EEC0-4DB8-B73B-9DEA2372B53D}"/>
              </a:ext>
            </a:extLst>
          </p:cNvPr>
          <p:cNvSpPr txBox="1"/>
          <p:nvPr/>
        </p:nvSpPr>
        <p:spPr>
          <a:xfrm>
            <a:off x="3435638" y="2867953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1*128 + 1* 32 + 1*8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DCF6FE-CC89-4399-9C69-500ACE95537A}"/>
              </a:ext>
            </a:extLst>
          </p:cNvPr>
          <p:cNvSpPr txBox="1"/>
          <p:nvPr/>
        </p:nvSpPr>
        <p:spPr>
          <a:xfrm>
            <a:off x="5798569" y="2859518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1*16 + 1*8 + 1*4 + 1*2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134641C-E6B6-4B10-9F48-E0ED68EE98E3}"/>
              </a:ext>
            </a:extLst>
          </p:cNvPr>
          <p:cNvSpPr txBox="1"/>
          <p:nvPr/>
        </p:nvSpPr>
        <p:spPr>
          <a:xfrm>
            <a:off x="8749599" y="2859519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1*32 + 1*8</a:t>
            </a:r>
          </a:p>
        </p:txBody>
      </p:sp>
    </p:spTree>
    <p:extLst>
      <p:ext uri="{BB962C8B-B14F-4D97-AF65-F5344CB8AC3E}">
        <p14:creationId xmlns:p14="http://schemas.microsoft.com/office/powerpoint/2010/main" val="39951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DFCA-613D-433A-87EA-ECA9344C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 (IPV4)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CD6D4F-7B78-405E-9270-7D0B283F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Also known as </a:t>
            </a:r>
            <a:r>
              <a:rPr lang="en-US" b="1" dirty="0"/>
              <a:t>netmask</a:t>
            </a:r>
          </a:p>
          <a:p>
            <a:pPr>
              <a:lnSpc>
                <a:spcPct val="105000"/>
              </a:lnSpc>
            </a:pPr>
            <a:r>
              <a:rPr lang="en-US" dirty="0"/>
              <a:t>Solves some of the problems of classful addressing</a:t>
            </a:r>
          </a:p>
          <a:p>
            <a:pPr>
              <a:lnSpc>
                <a:spcPct val="105000"/>
              </a:lnSpc>
            </a:pPr>
            <a:r>
              <a:rPr lang="en-US" dirty="0"/>
              <a:t>Consists of </a:t>
            </a:r>
            <a:r>
              <a:rPr lang="en-US" b="1" dirty="0"/>
              <a:t>32 bits</a:t>
            </a:r>
          </a:p>
          <a:p>
            <a:pPr>
              <a:lnSpc>
                <a:spcPct val="105000"/>
              </a:lnSpc>
            </a:pPr>
            <a:r>
              <a:rPr lang="en-US" dirty="0"/>
              <a:t>Sequence of ones (1) followed by a block of zeros (0)	</a:t>
            </a:r>
          </a:p>
          <a:p>
            <a:pPr lvl="1">
              <a:buSzPct val="80000"/>
            </a:pPr>
            <a:r>
              <a:rPr lang="en-US" sz="1800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Ones - indicate bits used for the network prefix</a:t>
            </a:r>
          </a:p>
          <a:p>
            <a:pPr lvl="1">
              <a:buSzPct val="80000"/>
            </a:pPr>
            <a:r>
              <a:rPr lang="en-US" sz="1800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Zeros - designates the host identifier</a:t>
            </a:r>
          </a:p>
          <a:p>
            <a:pPr lvl="1"/>
            <a:endParaRPr lang="en-US" sz="1800" spc="10" dirty="0">
              <a:solidFill>
                <a:schemeClr val="tx1"/>
              </a:solidFill>
              <a:latin typeface="Verdana Pro Cond" panose="020B0606030504040204" pitchFamily="34" charset="0"/>
            </a:endParaRPr>
          </a:p>
          <a:p>
            <a:pPr lvl="1"/>
            <a:endParaRPr lang="en-US" sz="1800" spc="10" dirty="0">
              <a:solidFill>
                <a:schemeClr val="tx1"/>
              </a:solidFill>
              <a:latin typeface="Verdana Pro Cond" panose="020B0606030504040204" pitchFamily="34" charset="0"/>
            </a:endParaRPr>
          </a:p>
          <a:p>
            <a:pPr lvl="1"/>
            <a:endParaRPr lang="en-US" sz="1800" spc="10" dirty="0">
              <a:solidFill>
                <a:schemeClr val="tx1"/>
              </a:solidFill>
              <a:latin typeface="Verdana Pro Cond" panose="020B0606030504040204" pitchFamily="34" charset="0"/>
            </a:endParaRPr>
          </a:p>
          <a:p>
            <a:pPr lvl="1"/>
            <a:endParaRPr lang="en-US" sz="1800" spc="10" dirty="0">
              <a:solidFill>
                <a:schemeClr val="tx1"/>
              </a:solidFill>
              <a:latin typeface="Verdana Pro Cond" panose="020B0606030504040204" pitchFamily="34" charset="0"/>
            </a:endParaRPr>
          </a:p>
          <a:p>
            <a:pPr lvl="1"/>
            <a:endParaRPr lang="en-US" sz="1800" spc="10" dirty="0">
              <a:solidFill>
                <a:schemeClr val="tx1"/>
              </a:solidFill>
              <a:latin typeface="Verdana Pro Cond" panose="020B0606030504040204" pitchFamily="34" charset="0"/>
            </a:endParaRPr>
          </a:p>
          <a:p>
            <a:pPr lvl="1"/>
            <a:endParaRPr lang="en-US" sz="1800" spc="10" dirty="0">
              <a:solidFill>
                <a:schemeClr val="tx1"/>
              </a:solidFill>
              <a:latin typeface="Verdana Pro Cond" panose="020B0606030504040204" pitchFamily="34" charset="0"/>
            </a:endParaRPr>
          </a:p>
          <a:p>
            <a:pPr marL="377190" lvl="1"/>
            <a:endParaRPr lang="en-US" sz="1800" spc="10" dirty="0">
              <a:solidFill>
                <a:schemeClr val="tx1"/>
              </a:solidFill>
              <a:latin typeface="Verdana Pro Cond" panose="020B0606030504040204" pitchFamily="34" charset="0"/>
            </a:endParaRPr>
          </a:p>
          <a:p>
            <a:endParaRPr lang="en-US" dirty="0"/>
          </a:p>
          <a:p>
            <a:r>
              <a:rPr lang="en-US" b="1" dirty="0"/>
              <a:t>CIDR</a:t>
            </a:r>
            <a:r>
              <a:rPr lang="en-US" dirty="0"/>
              <a:t> alternate method of representing subnet mask</a:t>
            </a:r>
          </a:p>
          <a:p>
            <a:pPr lvl="1"/>
            <a:r>
              <a:rPr lang="en-US" sz="1800" spc="10" dirty="0">
                <a:solidFill>
                  <a:schemeClr val="tx1"/>
                </a:solidFill>
                <a:latin typeface="Verdana Pro Cond" panose="020B0606030504040204" pitchFamily="34" charset="0"/>
              </a:rPr>
              <a:t>Count of the number of network bits prefixed with “/” – 192.0.2.130/24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FF8ABF2-17BE-43C6-BAE6-E246F0EB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65732"/>
              </p:ext>
            </p:extLst>
          </p:nvPr>
        </p:nvGraphicFramePr>
        <p:xfrm>
          <a:off x="810576" y="3429000"/>
          <a:ext cx="7118673" cy="197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654">
                  <a:extLst>
                    <a:ext uri="{9D8B030D-6E8A-4147-A177-3AD203B41FA5}">
                      <a16:colId xmlns:a16="http://schemas.microsoft.com/office/drawing/2014/main" val="2640847432"/>
                    </a:ext>
                  </a:extLst>
                </a:gridCol>
                <a:gridCol w="3281128">
                  <a:extLst>
                    <a:ext uri="{9D8B030D-6E8A-4147-A177-3AD203B41FA5}">
                      <a16:colId xmlns:a16="http://schemas.microsoft.com/office/drawing/2014/main" val="3029146474"/>
                    </a:ext>
                  </a:extLst>
                </a:gridCol>
                <a:gridCol w="2372891">
                  <a:extLst>
                    <a:ext uri="{9D8B030D-6E8A-4147-A177-3AD203B41FA5}">
                      <a16:colId xmlns:a16="http://schemas.microsoft.com/office/drawing/2014/main" val="311239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Binary form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Dot-decimal 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5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11000000.00000000.00000010.10000010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192.0.2.130</a:t>
                      </a:r>
                    </a:p>
                    <a:p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2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11111111.11111111.11111111.00000000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255.255.255.0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75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/>
                        <a:t>Network 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11000000.00000000.00000010.00000000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192.0.2.0</a:t>
                      </a:r>
                    </a:p>
                    <a:p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7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dirty="0"/>
                        <a:t>Host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00000000.00000000.00000000.10000010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0.0.0.130</a:t>
                      </a:r>
                    </a:p>
                    <a:p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80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2142-0925-4306-8155-81877E74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3C12-6333-4850-B9B0-E9E7A2B2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128 bits</a:t>
            </a:r>
          </a:p>
          <a:p>
            <a:pPr lvl="1"/>
            <a:r>
              <a:rPr lang="en-US" dirty="0"/>
              <a:t>0010000000000001000011011011100000000000000000000010111100111011 0000001010101010000000001111111111111110001010001001110001011010</a:t>
            </a:r>
          </a:p>
          <a:p>
            <a:r>
              <a:rPr lang="en-US" dirty="0"/>
              <a:t>8 groups of 16 bits</a:t>
            </a:r>
          </a:p>
          <a:p>
            <a:pPr lvl="1"/>
            <a:r>
              <a:rPr lang="en-US" dirty="0"/>
              <a:t>0010000000000001   0000110110111000   0000000000000000   0010111100111011   0000001010101010   0000000011111111   1111111000101000   1001110001011010 </a:t>
            </a:r>
          </a:p>
          <a:p>
            <a:r>
              <a:rPr lang="en-US" dirty="0"/>
              <a:t>HEX base 16 bits</a:t>
            </a:r>
          </a:p>
          <a:p>
            <a:pPr lvl="1"/>
            <a:r>
              <a:rPr lang="en-US" dirty="0"/>
              <a:t>2001:0DB8:0000:2F3B:02AA:00FF:FE28:9C5A</a:t>
            </a:r>
          </a:p>
          <a:p>
            <a:r>
              <a:rPr lang="en-US" dirty="0"/>
              <a:t>Removing leading zeros</a:t>
            </a:r>
          </a:p>
          <a:p>
            <a:pPr lvl="1"/>
            <a:r>
              <a:rPr lang="en-US" dirty="0"/>
              <a:t>2001:</a:t>
            </a:r>
            <a:r>
              <a:rPr lang="en-US" b="1" dirty="0"/>
              <a:t>DB8:0</a:t>
            </a:r>
            <a:r>
              <a:rPr lang="en-US" dirty="0"/>
              <a:t>:2F3B:</a:t>
            </a:r>
            <a:r>
              <a:rPr lang="en-US" b="1" dirty="0"/>
              <a:t>2AA:FF</a:t>
            </a:r>
            <a:r>
              <a:rPr lang="en-US" dirty="0"/>
              <a:t>:FE28:9C5A</a:t>
            </a:r>
          </a:p>
          <a:p>
            <a:r>
              <a:rPr lang="en-US" dirty="0"/>
              <a:t>No subnet mask</a:t>
            </a:r>
          </a:p>
          <a:p>
            <a:pPr lvl="1">
              <a:buSzPct val="80000"/>
            </a:pPr>
            <a:r>
              <a:rPr lang="en-US" dirty="0"/>
              <a:t>Prefix Length or just prefix </a:t>
            </a:r>
          </a:p>
          <a:p>
            <a:pPr lvl="1">
              <a:buSzPct val="80000"/>
            </a:pPr>
            <a:r>
              <a:rPr lang="en-US" dirty="0"/>
              <a:t>Similar to CIDR in IPV4</a:t>
            </a:r>
          </a:p>
          <a:p>
            <a:r>
              <a:rPr lang="en-US" dirty="0"/>
              <a:t>No broadcast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</a:pPr>
            <a:endParaRPr lang="en-US" dirty="0"/>
          </a:p>
          <a:p>
            <a:pPr>
              <a:lnSpc>
                <a:spcPct val="90000"/>
              </a:lnSpc>
              <a:spcBef>
                <a:spcPct val="40000"/>
              </a:spcBef>
              <a:buClr>
                <a:srgbClr val="006699"/>
              </a:buClr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EDFB-E212-40E6-BCB9-43F9A128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0DE4-37BD-4253-B2C7-024A7D9D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 </a:t>
            </a:r>
          </a:p>
          <a:p>
            <a:r>
              <a:rPr lang="en-US" dirty="0"/>
              <a:t>Dynamically assigns network configuration</a:t>
            </a:r>
          </a:p>
          <a:p>
            <a:r>
              <a:rPr lang="en-US" dirty="0"/>
              <a:t>Reducing the need for manual network administration</a:t>
            </a:r>
          </a:p>
          <a:p>
            <a:r>
              <a:rPr lang="en-US" dirty="0"/>
              <a:t>From home networks to big enterprise</a:t>
            </a:r>
          </a:p>
          <a:p>
            <a:r>
              <a:rPr lang="en-US" dirty="0"/>
              <a:t>DORA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Discover package is sent to every device in the network (Broadcast)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2B0B4-83A7-47DF-B5AC-247CEA63830E}"/>
              </a:ext>
            </a:extLst>
          </p:cNvPr>
          <p:cNvSpPr/>
          <p:nvPr/>
        </p:nvSpPr>
        <p:spPr>
          <a:xfrm>
            <a:off x="634074" y="3731017"/>
            <a:ext cx="1448356" cy="1381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DHCP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564E8-DD7D-4E50-8281-01F6448ED6D2}"/>
              </a:ext>
            </a:extLst>
          </p:cNvPr>
          <p:cNvSpPr/>
          <p:nvPr/>
        </p:nvSpPr>
        <p:spPr>
          <a:xfrm>
            <a:off x="4952445" y="3731016"/>
            <a:ext cx="1448356" cy="1381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DHCP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7E9B76-BBFE-4C86-AB03-58E9FA0F93E1}"/>
              </a:ext>
            </a:extLst>
          </p:cNvPr>
          <p:cNvCxnSpPr>
            <a:cxnSpLocks/>
          </p:cNvCxnSpPr>
          <p:nvPr/>
        </p:nvCxnSpPr>
        <p:spPr>
          <a:xfrm>
            <a:off x="2082428" y="3917901"/>
            <a:ext cx="2870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9ECBEE-F8BA-4470-A79E-EF9BDA710286}"/>
              </a:ext>
            </a:extLst>
          </p:cNvPr>
          <p:cNvSpPr txBox="1"/>
          <p:nvPr/>
        </p:nvSpPr>
        <p:spPr>
          <a:xfrm>
            <a:off x="2977437" y="3681683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1. Discover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79D1FD-1884-4D5F-A225-57CD631D93A3}"/>
              </a:ext>
            </a:extLst>
          </p:cNvPr>
          <p:cNvCxnSpPr/>
          <p:nvPr/>
        </p:nvCxnSpPr>
        <p:spPr>
          <a:xfrm>
            <a:off x="2082428" y="4578526"/>
            <a:ext cx="2870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F6437-A085-4408-98D9-DEB282CF4BF3}"/>
              </a:ext>
            </a:extLst>
          </p:cNvPr>
          <p:cNvCxnSpPr>
            <a:cxnSpLocks/>
          </p:cNvCxnSpPr>
          <p:nvPr/>
        </p:nvCxnSpPr>
        <p:spPr>
          <a:xfrm flipH="1">
            <a:off x="2082429" y="4260909"/>
            <a:ext cx="2870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C886BF-BAFB-42D8-8E4B-1ECFE232CA8D}"/>
              </a:ext>
            </a:extLst>
          </p:cNvPr>
          <p:cNvSpPr txBox="1"/>
          <p:nvPr/>
        </p:nvSpPr>
        <p:spPr>
          <a:xfrm>
            <a:off x="2977437" y="4027162"/>
            <a:ext cx="6543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2. Offer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57F5E-4844-4227-9C8E-8D2D37351D24}"/>
              </a:ext>
            </a:extLst>
          </p:cNvPr>
          <p:cNvSpPr txBox="1"/>
          <p:nvPr/>
        </p:nvSpPr>
        <p:spPr>
          <a:xfrm>
            <a:off x="2977437" y="4314511"/>
            <a:ext cx="8386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3. Request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8E3BD8-8261-4C6B-A7F9-BD8B1E0C491D}"/>
              </a:ext>
            </a:extLst>
          </p:cNvPr>
          <p:cNvCxnSpPr>
            <a:cxnSpLocks/>
          </p:cNvCxnSpPr>
          <p:nvPr/>
        </p:nvCxnSpPr>
        <p:spPr>
          <a:xfrm flipH="1">
            <a:off x="2082428" y="4860090"/>
            <a:ext cx="2870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608ECE-5FE4-4AE5-A895-7A7F253C147F}"/>
              </a:ext>
            </a:extLst>
          </p:cNvPr>
          <p:cNvSpPr txBox="1"/>
          <p:nvPr/>
        </p:nvSpPr>
        <p:spPr>
          <a:xfrm>
            <a:off x="2977436" y="4626343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4. Acknowledge</a:t>
            </a:r>
          </a:p>
        </p:txBody>
      </p:sp>
    </p:spTree>
    <p:extLst>
      <p:ext uri="{BB962C8B-B14F-4D97-AF65-F5344CB8AC3E}">
        <p14:creationId xmlns:p14="http://schemas.microsoft.com/office/powerpoint/2010/main" val="4793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F860-B508-464F-9A71-713698E1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5496-891A-468F-9B52-6D58C735C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98" y="1195106"/>
            <a:ext cx="10560618" cy="55322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Domain Name System</a:t>
            </a:r>
          </a:p>
          <a:p>
            <a:r>
              <a:rPr lang="en-US" dirty="0"/>
              <a:t>Hierarchical naming structure - www.my.website.example.com</a:t>
            </a:r>
          </a:p>
          <a:p>
            <a:r>
              <a:rPr lang="en-US" dirty="0"/>
              <a:t>Decentralized architecture</a:t>
            </a:r>
          </a:p>
          <a:p>
            <a:r>
              <a:rPr lang="en-US" dirty="0"/>
              <a:t>Essential component of the Internet </a:t>
            </a:r>
          </a:p>
          <a:p>
            <a:endParaRPr lang="en-US" dirty="0"/>
          </a:p>
          <a:p>
            <a:r>
              <a:rPr lang="en-US" dirty="0"/>
              <a:t>Main goal</a:t>
            </a:r>
          </a:p>
          <a:p>
            <a:pPr lvl="1"/>
            <a:r>
              <a:rPr lang="en-US" dirty="0"/>
              <a:t>Translates human-readable </a:t>
            </a:r>
            <a:r>
              <a:rPr lang="en-US" b="1" dirty="0"/>
              <a:t>domain names</a:t>
            </a:r>
            <a:r>
              <a:rPr lang="en-US" dirty="0"/>
              <a:t> to the numerical IP addresses</a:t>
            </a:r>
          </a:p>
          <a:p>
            <a:pPr lvl="1"/>
            <a:endParaRPr lang="en-US" dirty="0"/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Name servers</a:t>
            </a:r>
          </a:p>
          <a:p>
            <a:pPr lvl="1"/>
            <a:r>
              <a:rPr lang="en-US" dirty="0"/>
              <a:t>Zones</a:t>
            </a:r>
          </a:p>
          <a:p>
            <a:pPr lvl="1"/>
            <a:r>
              <a:rPr lang="en-US" dirty="0"/>
              <a:t>Resolvers</a:t>
            </a:r>
          </a:p>
          <a:p>
            <a:pPr lvl="1"/>
            <a:r>
              <a:rPr lang="en-US" dirty="0"/>
              <a:t>Records</a:t>
            </a:r>
          </a:p>
          <a:p>
            <a:pPr lvl="2"/>
            <a:r>
              <a:rPr lang="en-US" dirty="0"/>
              <a:t>A</a:t>
            </a:r>
          </a:p>
          <a:p>
            <a:pPr lvl="2"/>
            <a:r>
              <a:rPr lang="en-US" dirty="0"/>
              <a:t>PTR</a:t>
            </a:r>
          </a:p>
          <a:p>
            <a:pPr lvl="2"/>
            <a:r>
              <a:rPr lang="en-US" dirty="0"/>
              <a:t>CNAME</a:t>
            </a:r>
          </a:p>
          <a:p>
            <a:pPr lvl="2"/>
            <a:r>
              <a:rPr lang="en-US" dirty="0"/>
              <a:t>MX</a:t>
            </a:r>
          </a:p>
          <a:p>
            <a:pPr lvl="2"/>
            <a:r>
              <a:rPr lang="en-US" dirty="0"/>
              <a:t>NS</a:t>
            </a:r>
          </a:p>
          <a:p>
            <a:pPr lvl="2"/>
            <a:r>
              <a:rPr lang="en-US" dirty="0"/>
              <a:t>More…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7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1D39-BE28-491C-A070-E319113F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vs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F266-7A77-4B14-B513-293FD716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</a:t>
            </a:r>
          </a:p>
          <a:p>
            <a:pPr lvl="1"/>
            <a:r>
              <a:rPr lang="en-US" dirty="0"/>
              <a:t>IEEE 802.3 – Ethernet networks</a:t>
            </a:r>
          </a:p>
          <a:p>
            <a:pPr lvl="1"/>
            <a:r>
              <a:rPr lang="en-US" dirty="0"/>
              <a:t>IEEE 802.11 – Wireless local area networks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6F5E-BBBF-4B26-995C-0EE00BD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34C7-A295-400B-A18B-CCFB74B2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/>
              <a:t>Data</a:t>
            </a:r>
          </a:p>
          <a:p>
            <a:r>
              <a:rPr lang="en-US" dirty="0"/>
              <a:t>Client</a:t>
            </a:r>
          </a:p>
          <a:p>
            <a:r>
              <a:rPr lang="en-US" dirty="0"/>
              <a:t>Server</a:t>
            </a:r>
          </a:p>
          <a:p>
            <a:r>
              <a:rPr lang="en-US" dirty="0"/>
              <a:t>Peer</a:t>
            </a:r>
            <a:endParaRPr lang="ga-IE" dirty="0"/>
          </a:p>
          <a:p>
            <a:r>
              <a:rPr lang="ga-IE" dirty="0"/>
              <a:t>Network </a:t>
            </a:r>
            <a:r>
              <a:rPr lang="en-US" dirty="0"/>
              <a:t>a</a:t>
            </a:r>
            <a:r>
              <a:rPr lang="ga-IE" dirty="0"/>
              <a:t>dapter</a:t>
            </a:r>
          </a:p>
          <a:p>
            <a:r>
              <a:rPr lang="en-US" dirty="0"/>
              <a:t>Network </a:t>
            </a:r>
            <a:r>
              <a:rPr lang="ga-IE" dirty="0"/>
              <a:t>Media</a:t>
            </a:r>
          </a:p>
          <a:p>
            <a:r>
              <a:rPr lang="en-US" dirty="0"/>
              <a:t>Network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2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A18A-3883-4232-B0FF-ECE34561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BB3D-3294-47A1-B99B-87DEB32E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instructions from upper layers into </a:t>
            </a:r>
          </a:p>
          <a:p>
            <a:pPr lvl="1"/>
            <a:r>
              <a:rPr lang="en-US" dirty="0"/>
              <a:t>Electrical signals</a:t>
            </a:r>
          </a:p>
          <a:p>
            <a:pPr lvl="1"/>
            <a:r>
              <a:rPr lang="en-US" dirty="0"/>
              <a:t>Optical signals</a:t>
            </a:r>
          </a:p>
          <a:p>
            <a:pPr lvl="1"/>
            <a:r>
              <a:rPr lang="en-US" dirty="0"/>
              <a:t>Wireless waves</a:t>
            </a:r>
          </a:p>
          <a:p>
            <a:pPr lvl="1"/>
            <a:endParaRPr lang="en-US" dirty="0"/>
          </a:p>
          <a:p>
            <a:r>
              <a:rPr lang="en-US" dirty="0"/>
              <a:t>Converts the received signals into meaningful data for the upper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7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502-1450-47D6-8964-21171EE1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 and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194C-002A-4506-BCD7-C1A5C118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Hub</a:t>
            </a:r>
          </a:p>
          <a:p>
            <a:pPr lvl="1"/>
            <a:r>
              <a:rPr lang="en-US" dirty="0"/>
              <a:t>You can find such devices in a museum</a:t>
            </a:r>
          </a:p>
          <a:p>
            <a:pPr lvl="1"/>
            <a:r>
              <a:rPr lang="en-US" dirty="0"/>
              <a:t>Simple signal repeater</a:t>
            </a:r>
          </a:p>
          <a:p>
            <a:pPr lvl="1"/>
            <a:r>
              <a:rPr lang="en-US" dirty="0"/>
              <a:t>Supports multiple ports</a:t>
            </a:r>
          </a:p>
          <a:p>
            <a:pPr lvl="1"/>
            <a:r>
              <a:rPr lang="en-US" dirty="0"/>
              <a:t>Star wiring and central point of wiring</a:t>
            </a:r>
          </a:p>
          <a:p>
            <a:pPr lvl="1"/>
            <a:r>
              <a:rPr lang="en-US" dirty="0"/>
              <a:t>Layer 1 device</a:t>
            </a:r>
          </a:p>
          <a:p>
            <a:r>
              <a:rPr lang="en-US" dirty="0"/>
              <a:t>Switch</a:t>
            </a:r>
          </a:p>
          <a:p>
            <a:pPr lvl="1"/>
            <a:r>
              <a:rPr lang="en-US" dirty="0"/>
              <a:t>Same functions as Hub + more</a:t>
            </a:r>
          </a:p>
          <a:p>
            <a:pPr lvl="1"/>
            <a:r>
              <a:rPr lang="en-US" dirty="0"/>
              <a:t>Intelligent signal repeater</a:t>
            </a:r>
          </a:p>
          <a:p>
            <a:pPr lvl="2"/>
            <a:r>
              <a:rPr lang="en-US" dirty="0"/>
              <a:t>Understand the source and destination address</a:t>
            </a:r>
          </a:p>
          <a:p>
            <a:pPr lvl="2"/>
            <a:r>
              <a:rPr lang="en-US" dirty="0"/>
              <a:t>Repeats signals only to proper destination ports</a:t>
            </a:r>
          </a:p>
          <a:p>
            <a:pPr lvl="1"/>
            <a:r>
              <a:rPr lang="en-US" dirty="0"/>
              <a:t>Layer 2 </a:t>
            </a:r>
          </a:p>
          <a:p>
            <a:pPr lvl="1"/>
            <a:r>
              <a:rPr lang="en-US" dirty="0"/>
              <a:t>Some switches support Layer 3 and Layer 4 features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Enhanced Switch</a:t>
            </a:r>
          </a:p>
          <a:p>
            <a:pPr lvl="1"/>
            <a:r>
              <a:rPr lang="en-US" dirty="0"/>
              <a:t>Router capabilities</a:t>
            </a:r>
          </a:p>
          <a:p>
            <a:pPr lvl="1"/>
            <a:r>
              <a:rPr lang="en-US" dirty="0"/>
              <a:t>Firewall capabilities</a:t>
            </a:r>
          </a:p>
          <a:p>
            <a:pPr lvl="1"/>
            <a:r>
              <a:rPr lang="en-US" dirty="0"/>
              <a:t>QoS</a:t>
            </a:r>
          </a:p>
        </p:txBody>
      </p:sp>
      <p:pic>
        <p:nvPicPr>
          <p:cNvPr id="4" name="Content Placeholder 4" descr="A close up of a guitar&#10;&#10;Description automatically generated">
            <a:extLst>
              <a:ext uri="{FF2B5EF4-FFF2-40B4-BE49-F238E27FC236}">
                <a16:creationId xmlns:a16="http://schemas.microsoft.com/office/drawing/2014/main" id="{D6BBACE4-F270-4DEB-A616-4BBA61045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0537" y="1693523"/>
            <a:ext cx="2542185" cy="5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48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ECF8-37BC-4A5A-8ADB-7DA8587F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525349-0AC6-4118-87BA-65A10CDA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traffic isolation</a:t>
            </a:r>
          </a:p>
          <a:p>
            <a:r>
              <a:rPr lang="en-US" dirty="0"/>
              <a:t>Groups physical or virtual devices in a logical network</a:t>
            </a:r>
          </a:p>
          <a:p>
            <a:r>
              <a:rPr lang="en-US" dirty="0"/>
              <a:t>Flexible management</a:t>
            </a:r>
          </a:p>
          <a:p>
            <a:pPr lvl="1"/>
            <a:r>
              <a:rPr lang="en-US" dirty="0"/>
              <a:t>No need to rewire network</a:t>
            </a:r>
          </a:p>
          <a:p>
            <a:pPr lvl="1"/>
            <a:r>
              <a:rPr lang="en-US" dirty="0"/>
              <a:t>No need to move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87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EC6E-AC67-4D6C-9A3C-22D0BFBF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1744-2A51-4FF4-A287-C9B6AFF0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3</a:t>
            </a:r>
          </a:p>
          <a:p>
            <a:r>
              <a:rPr lang="en-US" dirty="0"/>
              <a:t>Routes traffic between networks</a:t>
            </a:r>
          </a:p>
          <a:p>
            <a:r>
              <a:rPr lang="en-US" dirty="0"/>
              <a:t>Routes traffic based on routing table</a:t>
            </a:r>
          </a:p>
          <a:p>
            <a:r>
              <a:rPr lang="en-US" dirty="0"/>
              <a:t>Manages routing tables by routing protocols</a:t>
            </a:r>
          </a:p>
        </p:txBody>
      </p:sp>
    </p:spTree>
    <p:extLst>
      <p:ext uri="{BB962C8B-B14F-4D97-AF65-F5344CB8AC3E}">
        <p14:creationId xmlns:p14="http://schemas.microsoft.com/office/powerpoint/2010/main" val="278445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CDD3-9CDA-44F2-961A-319BD645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42DB-D5ED-4715-AB45-F6D7330F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OSPF</a:t>
            </a:r>
          </a:p>
          <a:p>
            <a:r>
              <a:rPr lang="en-US" dirty="0"/>
              <a:t>BGP</a:t>
            </a:r>
          </a:p>
          <a:p>
            <a:r>
              <a:rPr lang="en-US" dirty="0"/>
              <a:t>IS-IS </a:t>
            </a:r>
          </a:p>
          <a:p>
            <a:r>
              <a:rPr lang="en-US" dirty="0"/>
              <a:t>IGRP</a:t>
            </a:r>
          </a:p>
          <a:p>
            <a:r>
              <a:rPr lang="en-US" dirty="0"/>
              <a:t>EIGRP</a:t>
            </a:r>
          </a:p>
          <a:p>
            <a:r>
              <a:rPr lang="en-US" dirty="0"/>
              <a:t>RIP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73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372D-9231-41AC-B245-F2E297DE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6ABE-9077-41A4-88C8-E8AA0525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is a system of interconnected networks that spans the globe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7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6ABB-2FA7-4410-9541-30327B02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Intranets and Extranets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45A1-4CD5-4777-9B4A-273D0A6C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Intranets are:</a:t>
            </a:r>
          </a:p>
          <a:p>
            <a:pPr lvl="1"/>
            <a:r>
              <a:rPr lang="en-US" dirty="0"/>
              <a:t>A group of services hosted on a network</a:t>
            </a:r>
          </a:p>
          <a:p>
            <a:pPr lvl="1"/>
            <a:r>
              <a:rPr lang="en-US" dirty="0"/>
              <a:t>A private structure</a:t>
            </a:r>
          </a:p>
          <a:p>
            <a:pPr lvl="1"/>
            <a:r>
              <a:rPr lang="en-US" dirty="0"/>
              <a:t>Internet-like service provision</a:t>
            </a:r>
          </a:p>
          <a:p>
            <a:endParaRPr lang="en-US" dirty="0"/>
          </a:p>
          <a:p>
            <a:r>
              <a:rPr lang="en-US" dirty="0"/>
              <a:t>Extranets are:</a:t>
            </a:r>
          </a:p>
          <a:p>
            <a:pPr lvl="1"/>
            <a:r>
              <a:rPr lang="en-US" dirty="0"/>
              <a:t>Similar services to Intranet</a:t>
            </a:r>
          </a:p>
          <a:p>
            <a:pPr lvl="1"/>
            <a:r>
              <a:rPr lang="en-US" dirty="0"/>
              <a:t>Exposed to networks outside of the Intranet</a:t>
            </a:r>
          </a:p>
          <a:p>
            <a:pPr lvl="1"/>
            <a:r>
              <a:rPr lang="en-US" dirty="0"/>
              <a:t>Services that require extra security measures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99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D66E-6765-4AF1-A622-DD8531CB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83AC-4030-4ED0-9511-F5E9EA7D8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firewall</a:t>
            </a:r>
            <a:r>
              <a:rPr lang="en-US" dirty="0"/>
              <a:t> is used to protect a private network from security risks inherent to connecting to an untrusted network</a:t>
            </a:r>
          </a:p>
          <a:p>
            <a:r>
              <a:rPr lang="en-US" dirty="0"/>
              <a:t>Rule based filtering</a:t>
            </a:r>
          </a:p>
          <a:p>
            <a:r>
              <a:rPr lang="en-US" dirty="0"/>
              <a:t>Anti-Virtus (AV) based filtering</a:t>
            </a:r>
          </a:p>
        </p:txBody>
      </p: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6D390131-9A1F-407C-AFC2-C706097A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88" y="2943435"/>
            <a:ext cx="6480814" cy="37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52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A3AC-82DF-47A5-B6E6-FA450C1F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15CE-205F-4DFC-9779-1BCE559A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Intrusion Detection System </a:t>
            </a:r>
          </a:p>
          <a:p>
            <a:pPr lvl="1"/>
            <a:r>
              <a:rPr lang="en-US" dirty="0"/>
              <a:t>Monitoring the events occurring in your network </a:t>
            </a:r>
          </a:p>
          <a:p>
            <a:pPr lvl="1"/>
            <a:r>
              <a:rPr lang="en-US" dirty="0"/>
              <a:t>Analyzing traffic for signatures that match known cyberattacks</a:t>
            </a:r>
          </a:p>
          <a:p>
            <a:pPr lvl="1"/>
            <a:r>
              <a:rPr lang="en-US" dirty="0"/>
              <a:t>Analyzing traffic for anomalies</a:t>
            </a:r>
          </a:p>
          <a:p>
            <a:r>
              <a:rPr lang="en-US" dirty="0"/>
              <a:t>Intrusion Prevention System</a:t>
            </a:r>
          </a:p>
          <a:p>
            <a:pPr lvl="1"/>
            <a:r>
              <a:rPr lang="en-US" dirty="0"/>
              <a:t> the process of performing intrusion detection and then stopping the detected incidents</a:t>
            </a:r>
          </a:p>
        </p:txBody>
      </p:sp>
    </p:spTree>
    <p:extLst>
      <p:ext uri="{BB962C8B-B14F-4D97-AF65-F5344CB8AC3E}">
        <p14:creationId xmlns:p14="http://schemas.microsoft.com/office/powerpoint/2010/main" val="1192637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9C34-9B42-4407-B896-54F069CA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8348-FCD7-4571-B408-2A036007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Private Network</a:t>
            </a:r>
          </a:p>
          <a:p>
            <a:r>
              <a:rPr lang="en-US" dirty="0"/>
              <a:t>Method of extending a private network across public networks</a:t>
            </a:r>
          </a:p>
          <a:p>
            <a:r>
              <a:rPr lang="en-US" dirty="0"/>
              <a:t>Encryption is a common part of VPN</a:t>
            </a:r>
          </a:p>
          <a:p>
            <a:r>
              <a:rPr lang="en-US" dirty="0"/>
              <a:t>VPN Consumers</a:t>
            </a:r>
          </a:p>
          <a:p>
            <a:pPr lvl="1"/>
            <a:r>
              <a:rPr lang="en-US" dirty="0"/>
              <a:t>Remote users </a:t>
            </a:r>
          </a:p>
          <a:p>
            <a:pPr lvl="1"/>
            <a:r>
              <a:rPr lang="en-US" dirty="0"/>
              <a:t>Mobile users</a:t>
            </a:r>
          </a:p>
          <a:p>
            <a:pPr lvl="1"/>
            <a:r>
              <a:rPr lang="en-US" dirty="0"/>
              <a:t>Branch offices</a:t>
            </a:r>
          </a:p>
        </p:txBody>
      </p:sp>
    </p:spTree>
    <p:extLst>
      <p:ext uri="{BB962C8B-B14F-4D97-AF65-F5344CB8AC3E}">
        <p14:creationId xmlns:p14="http://schemas.microsoft.com/office/powerpoint/2010/main" val="413840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3BAC-DEA1-49AE-BC1F-EEB227AE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Server vs Client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634BA9-AF65-4521-B533-54469FAA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</a:rPr>
              <a:t>Server</a:t>
            </a:r>
          </a:p>
          <a:p>
            <a:pPr lvl="1" fontAlgn="ctr"/>
            <a:r>
              <a:rPr lang="en-US" b="1" dirty="0">
                <a:effectLst/>
              </a:rPr>
              <a:t>Computer</a:t>
            </a:r>
            <a:r>
              <a:rPr lang="en-US" dirty="0">
                <a:effectLst/>
              </a:rPr>
              <a:t> that provides shared resources and serves client requests</a:t>
            </a:r>
          </a:p>
          <a:p>
            <a:pPr fontAlgn="ctr"/>
            <a:r>
              <a:rPr lang="en-US" dirty="0"/>
              <a:t>Client</a:t>
            </a:r>
          </a:p>
          <a:p>
            <a:pPr lvl="1" fontAlgn="ctr"/>
            <a:r>
              <a:rPr lang="en-US" dirty="0"/>
              <a:t>Computer that sends requests to other computers in the network </a:t>
            </a:r>
            <a:endParaRPr lang="en-US" dirty="0">
              <a:effectLst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8C387-62E4-45CD-8F50-CA2A7A27C98E}"/>
              </a:ext>
            </a:extLst>
          </p:cNvPr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b="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EA3688BC-9E2F-4469-A40C-4908A5864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57" y="3526970"/>
            <a:ext cx="3057677" cy="28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2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83DB-50D3-4EAA-B699-C45FDD8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and Reverse Proxy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0A49-9BDC-40AD-BC7F-CBC33D2E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Proxy servers</a:t>
            </a:r>
          </a:p>
          <a:p>
            <a:pPr lvl="1"/>
            <a:r>
              <a:rPr lang="en-US" dirty="0"/>
              <a:t>Cache information</a:t>
            </a:r>
          </a:p>
          <a:p>
            <a:pPr lvl="1"/>
            <a:r>
              <a:rPr lang="en-US" dirty="0"/>
              <a:t>Category based filtering</a:t>
            </a:r>
          </a:p>
          <a:p>
            <a:pPr lvl="1"/>
            <a:r>
              <a:rPr lang="en-US" dirty="0"/>
              <a:t>Anti-Virtus (AV) based filtering</a:t>
            </a:r>
          </a:p>
          <a:p>
            <a:pPr lvl="1"/>
            <a:r>
              <a:rPr lang="en-US" dirty="0"/>
              <a:t>Artificial Intelligent (AI) based filtering</a:t>
            </a:r>
          </a:p>
          <a:p>
            <a:pPr lvl="1"/>
            <a:r>
              <a:rPr lang="en-US" dirty="0"/>
              <a:t>Auditing and logging</a:t>
            </a:r>
          </a:p>
          <a:p>
            <a:endParaRPr lang="en-US" dirty="0"/>
          </a:p>
          <a:p>
            <a:r>
              <a:rPr lang="en-US" dirty="0"/>
              <a:t>Reverse proxy servers</a:t>
            </a:r>
          </a:p>
          <a:p>
            <a:pPr lvl="1"/>
            <a:r>
              <a:rPr lang="en-US" dirty="0"/>
              <a:t>Controlling web traffic</a:t>
            </a:r>
          </a:p>
          <a:p>
            <a:pPr lvl="1"/>
            <a:r>
              <a:rPr lang="en-US" dirty="0"/>
              <a:t>Securing web traffic </a:t>
            </a:r>
          </a:p>
          <a:p>
            <a:pPr lvl="2"/>
            <a:r>
              <a:rPr lang="en-US" dirty="0"/>
              <a:t>Offload HTTPS </a:t>
            </a:r>
          </a:p>
          <a:p>
            <a:pPr lvl="2"/>
            <a:r>
              <a:rPr lang="en-US" dirty="0"/>
              <a:t>Inspect traffic</a:t>
            </a:r>
          </a:p>
          <a:p>
            <a:pPr lvl="1"/>
            <a:r>
              <a:rPr lang="en-US" dirty="0"/>
              <a:t>Allow load balancing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3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F7B7-C032-4888-AE32-DD0A4F18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1B26EF3-61D6-49DE-B370-F865A0947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4" y="1970541"/>
            <a:ext cx="7859713" cy="42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560-55FD-4A7C-BE20-CABBB2AD2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CCDD-8FAE-415E-B4B4-BAD5C3596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71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4B73-63AD-4B41-815C-C4FC058A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40AB-77D5-4794-BC2A-ECC4336C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era before the Web Services</a:t>
            </a:r>
          </a:p>
          <a:p>
            <a:pPr lvl="1"/>
            <a:r>
              <a:rPr lang="en-US" dirty="0"/>
              <a:t>Inter-process communication (IPC)</a:t>
            </a:r>
          </a:p>
          <a:p>
            <a:pPr lvl="2"/>
            <a:r>
              <a:rPr lang="en-US" dirty="0"/>
              <a:t>Using pipes, shared memory, message queues, semaphores/mutex, COM, etc.</a:t>
            </a:r>
          </a:p>
          <a:p>
            <a:pPr lvl="1"/>
            <a:r>
              <a:rPr lang="en-US" dirty="0"/>
              <a:t>Inter-process communication over network </a:t>
            </a:r>
          </a:p>
          <a:p>
            <a:pPr lvl="2"/>
            <a:r>
              <a:rPr lang="en-US" dirty="0"/>
              <a:t>Using sockets, DCOM, RPC, CORBA, RMI, etc.</a:t>
            </a:r>
          </a:p>
          <a:p>
            <a:endParaRPr lang="en-US" dirty="0"/>
          </a:p>
          <a:p>
            <a:r>
              <a:rPr lang="en-US" dirty="0"/>
              <a:t>HTTP - the “de facto” web services </a:t>
            </a:r>
            <a:r>
              <a:rPr lang="en-US" b="1" dirty="0"/>
              <a:t>transport</a:t>
            </a:r>
            <a:r>
              <a:rPr lang="en-US" dirty="0"/>
              <a:t> protocol</a:t>
            </a:r>
          </a:p>
          <a:p>
            <a:pPr lvl="1"/>
            <a:r>
              <a:rPr lang="en-US" dirty="0"/>
              <a:t>Exchange objects and messages through HTTP protocol</a:t>
            </a:r>
          </a:p>
          <a:p>
            <a:pPr lvl="1"/>
            <a:r>
              <a:rPr lang="en-US" dirty="0"/>
              <a:t>Foundation of the World Wide Web</a:t>
            </a:r>
          </a:p>
          <a:p>
            <a:pPr lvl="1"/>
            <a:r>
              <a:rPr lang="en-US" dirty="0"/>
              <a:t>Universally accepted</a:t>
            </a:r>
          </a:p>
          <a:p>
            <a:pPr lvl="1"/>
            <a:r>
              <a:rPr lang="en-US" dirty="0"/>
              <a:t>Firewall friendly </a:t>
            </a:r>
          </a:p>
          <a:p>
            <a:pPr lvl="1"/>
            <a:r>
              <a:rPr lang="en-US" dirty="0"/>
              <a:t>Secure (HTTPS)</a:t>
            </a:r>
          </a:p>
          <a:p>
            <a:pPr lvl="1"/>
            <a:r>
              <a:rPr lang="en-US" dirty="0"/>
              <a:t>Variety of tools and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69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466F-BFAF-4501-A569-7AD7CF4C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SOAP and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2E48-55DD-4416-A25A-504874DF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</a:t>
            </a:r>
          </a:p>
          <a:p>
            <a:pPr lvl="1"/>
            <a:r>
              <a:rPr lang="en-US" dirty="0"/>
              <a:t>Simple Object Access Protocol</a:t>
            </a:r>
          </a:p>
          <a:p>
            <a:pPr lvl="1"/>
            <a:r>
              <a:rPr lang="en-US" dirty="0"/>
              <a:t>Strict rules to prepare request and response</a:t>
            </a:r>
          </a:p>
          <a:p>
            <a:pPr lvl="1"/>
            <a:r>
              <a:rPr lang="en-US" dirty="0"/>
              <a:t>Web Services Description Language (WSDL)</a:t>
            </a:r>
          </a:p>
          <a:p>
            <a:pPr lvl="1"/>
            <a:r>
              <a:rPr lang="en-US" dirty="0"/>
              <a:t>Relies heavily on XML</a:t>
            </a:r>
          </a:p>
          <a:p>
            <a:pPr lvl="1"/>
            <a:r>
              <a:rPr lang="en-US" b="1" dirty="0"/>
              <a:t>“Legacy” </a:t>
            </a:r>
          </a:p>
          <a:p>
            <a:endParaRPr lang="en-US" dirty="0"/>
          </a:p>
          <a:p>
            <a:r>
              <a:rPr lang="en-US" dirty="0"/>
              <a:t>REST</a:t>
            </a:r>
          </a:p>
          <a:p>
            <a:pPr lvl="1"/>
            <a:r>
              <a:rPr lang="en-US" dirty="0"/>
              <a:t>Representational State Transfer</a:t>
            </a:r>
          </a:p>
          <a:p>
            <a:pPr lvl="1"/>
            <a:r>
              <a:rPr lang="en-US" dirty="0"/>
              <a:t>Not very restrictive</a:t>
            </a:r>
          </a:p>
          <a:p>
            <a:pPr lvl="1"/>
            <a:r>
              <a:rPr lang="en-US" dirty="0"/>
              <a:t>Closer to Web in design philosophy </a:t>
            </a:r>
          </a:p>
          <a:p>
            <a:pPr lvl="2"/>
            <a:r>
              <a:rPr lang="en-US" dirty="0"/>
              <a:t>URI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HTTP Status codes</a:t>
            </a:r>
          </a:p>
          <a:p>
            <a:pPr lvl="1"/>
            <a:r>
              <a:rPr lang="en-US" dirty="0"/>
              <a:t>Variety of data formats (XML, JSON, YAML,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Foundation for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883047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D1A1-6C9E-43EE-BA66-1D390FA2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5B038-8D81-423D-8B15-7E13AEBFC318}"/>
              </a:ext>
            </a:extLst>
          </p:cNvPr>
          <p:cNvSpPr/>
          <p:nvPr/>
        </p:nvSpPr>
        <p:spPr>
          <a:xfrm>
            <a:off x="613413" y="1240466"/>
            <a:ext cx="10012316" cy="4185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HTTP/1.1 200 OK </a:t>
            </a:r>
          </a:p>
          <a:p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Date: Fri, 22 Nov 2013 21:09:44 GMT</a:t>
            </a:r>
          </a:p>
          <a:p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Server: Apache/2.0.52 (Red Hat)</a:t>
            </a:r>
          </a:p>
          <a:p>
            <a:r>
              <a:rPr lang="en-US" sz="140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SOAPServer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: SOAP::Lite/Perl/0.52</a:t>
            </a:r>
          </a:p>
          <a:p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Content-Length: 566</a:t>
            </a:r>
          </a:p>
          <a:p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Connection: close</a:t>
            </a:r>
          </a:p>
          <a:p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Content-Type: text/xml; charset=utf-8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&lt;?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xml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version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"1.0"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encoding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?&gt;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SOAP-ENV:Envelope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xmlns:xsi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"http://www.w3.org/2001/XMLSchema-instance"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xmlns:SOAP-ENC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"http://schemas.xmlsoap.org/soap/encoding/"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xmlns:SOAP-ENV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"http://schemas.xmlsoap.org/soap/envelope/"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xmlns:xsd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"http://www.w3.org/2001/XMLSchema"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SOAP-ENV:encodingStyle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"http://schemas.xmlsoap.org/soap/encoding/"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SOAP-ENV:Body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namesp1:easter_dateResponse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xmlns:namesp1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"http://www.stgregorioschurchdc.org/Calendar"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s-gensym3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xsi:type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xsd:string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2014/04/20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s-gensym3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namesp1:easter_dateResponse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SOAP-ENV:Body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SOAP-ENV:Envelope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9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BAEA-7F80-41F8-99C3-AFEF4311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CC38BA-2D5C-4DE6-8BE6-B6C36911B0A8}"/>
              </a:ext>
            </a:extLst>
          </p:cNvPr>
          <p:cNvSpPr/>
          <p:nvPr/>
        </p:nvSpPr>
        <p:spPr>
          <a:xfrm>
            <a:off x="393894" y="1242656"/>
            <a:ext cx="1040114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GET </a:t>
            </a:r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http://server/employees  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Host: server</a:t>
            </a:r>
          </a:p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User-Agent: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374CF-4885-4EE1-BA5E-20F7EC88F457}"/>
              </a:ext>
            </a:extLst>
          </p:cNvPr>
          <p:cNvSpPr/>
          <p:nvPr/>
        </p:nvSpPr>
        <p:spPr>
          <a:xfrm>
            <a:off x="393894" y="1997992"/>
            <a:ext cx="10401144" cy="4154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HTTP/1.0 </a:t>
            </a:r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200 OK</a:t>
            </a:r>
          </a:p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Content-Type: </a:t>
            </a:r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application/json</a:t>
            </a:r>
          </a:p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Content-Length: 291</a:t>
            </a:r>
          </a:p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Access-Control-Allow-Origin: *</a:t>
            </a:r>
          </a:p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Server: </a:t>
            </a:r>
            <a:r>
              <a:rPr lang="en-US" sz="1200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Werkzeug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/0.14.1 Python/3.6.7</a:t>
            </a:r>
          </a:p>
          <a:p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Date: Thu, 28 Feb 2019 09:57:01 GMT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"id": 1,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"name": "John Doe",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"status": "enabled",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en-US" sz="1200" b="1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lastAction</a:t>
            </a:r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": "enable",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en-US" sz="1200" b="1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lastActionReason</a:t>
            </a:r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": "Hire new Python Developer."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"id": 2,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"name": "Doe Johnson",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"status": "disabled",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en-US" sz="1200" b="1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lastAction</a:t>
            </a:r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": "disable",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en-US" sz="1200" b="1" dirty="0" err="1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lastActionReason</a:t>
            </a:r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": "Left the company."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b="1" dirty="0">
                <a:solidFill>
                  <a:schemeClr val="bg1">
                    <a:lumMod val="10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0037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6C9A-DC6F-4D30-BCD7-B14D2372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OSI vs TCP/IP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E4DD9-0B56-40D8-B250-0DE09B1A1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2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1F98-C8CE-4931-A40C-792629B9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7B64E0A-7B0A-4929-B839-B349A7CC5E8E}"/>
              </a:ext>
            </a:extLst>
          </p:cNvPr>
          <p:cNvGrpSpPr/>
          <p:nvPr/>
        </p:nvGrpSpPr>
        <p:grpSpPr>
          <a:xfrm>
            <a:off x="5349834" y="1620982"/>
            <a:ext cx="2790701" cy="4186052"/>
            <a:chOff x="884711" y="608373"/>
            <a:chExt cx="4055423" cy="5783759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798E769-2E61-4EAB-A64A-70D93524127F}"/>
                </a:ext>
              </a:extLst>
            </p:cNvPr>
            <p:cNvSpPr/>
            <p:nvPr/>
          </p:nvSpPr>
          <p:spPr>
            <a:xfrm>
              <a:off x="884711" y="5697426"/>
              <a:ext cx="4055423" cy="6947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29F4876F-E827-424F-B4A8-A75B1A0163A3}"/>
                </a:ext>
              </a:extLst>
            </p:cNvPr>
            <p:cNvSpPr/>
            <p:nvPr/>
          </p:nvSpPr>
          <p:spPr>
            <a:xfrm>
              <a:off x="1282534" y="5697426"/>
              <a:ext cx="3384467" cy="6947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2BF062F-3161-4653-B318-ED34AC7D80D1}"/>
                </a:ext>
              </a:extLst>
            </p:cNvPr>
            <p:cNvSpPr/>
            <p:nvPr/>
          </p:nvSpPr>
          <p:spPr>
            <a:xfrm>
              <a:off x="1282534" y="5697426"/>
              <a:ext cx="3657600" cy="6947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74F10F6-FCE6-450C-ABE7-901ACA0B34BB}"/>
                </a:ext>
              </a:extLst>
            </p:cNvPr>
            <p:cNvSpPr/>
            <p:nvPr/>
          </p:nvSpPr>
          <p:spPr>
            <a:xfrm>
              <a:off x="884711" y="4860215"/>
              <a:ext cx="4055423" cy="6947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5585553-E379-4041-A71F-522C7A9B1C0B}"/>
                </a:ext>
              </a:extLst>
            </p:cNvPr>
            <p:cNvSpPr/>
            <p:nvPr/>
          </p:nvSpPr>
          <p:spPr>
            <a:xfrm>
              <a:off x="1282534" y="4860215"/>
              <a:ext cx="3384467" cy="6947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B1FC35CC-01E4-4874-BB9A-17059767B51F}"/>
                </a:ext>
              </a:extLst>
            </p:cNvPr>
            <p:cNvSpPr/>
            <p:nvPr/>
          </p:nvSpPr>
          <p:spPr>
            <a:xfrm>
              <a:off x="1282534" y="4860215"/>
              <a:ext cx="3657600" cy="69470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Data-Link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C0776C8-5469-455F-8C94-216871FF1A2D}"/>
                </a:ext>
              </a:extLst>
            </p:cNvPr>
            <p:cNvSpPr/>
            <p:nvPr/>
          </p:nvSpPr>
          <p:spPr>
            <a:xfrm>
              <a:off x="884711" y="4023004"/>
              <a:ext cx="4055423" cy="6947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2BD76C4F-9653-4F5E-A0AA-8CC5D1C5ECE2}"/>
                </a:ext>
              </a:extLst>
            </p:cNvPr>
            <p:cNvSpPr/>
            <p:nvPr/>
          </p:nvSpPr>
          <p:spPr>
            <a:xfrm>
              <a:off x="1282534" y="4023004"/>
              <a:ext cx="3384467" cy="6947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CC444FD-6FF4-4F1B-92F9-4F1B608816C6}"/>
                </a:ext>
              </a:extLst>
            </p:cNvPr>
            <p:cNvSpPr/>
            <p:nvPr/>
          </p:nvSpPr>
          <p:spPr>
            <a:xfrm>
              <a:off x="1282534" y="4023004"/>
              <a:ext cx="3657600" cy="6947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425CD18D-F965-4201-8C0B-72FD7A83B8AC}"/>
                </a:ext>
              </a:extLst>
            </p:cNvPr>
            <p:cNvSpPr/>
            <p:nvPr/>
          </p:nvSpPr>
          <p:spPr>
            <a:xfrm>
              <a:off x="884711" y="3185793"/>
              <a:ext cx="4055423" cy="6947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89488F6-CDDF-45FD-B429-28818157F9EB}"/>
                </a:ext>
              </a:extLst>
            </p:cNvPr>
            <p:cNvSpPr/>
            <p:nvPr/>
          </p:nvSpPr>
          <p:spPr>
            <a:xfrm>
              <a:off x="1282534" y="3185793"/>
              <a:ext cx="3657600" cy="69470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Transport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0373AE44-E88F-4C81-84A1-B33312415058}"/>
                </a:ext>
              </a:extLst>
            </p:cNvPr>
            <p:cNvSpPr/>
            <p:nvPr/>
          </p:nvSpPr>
          <p:spPr>
            <a:xfrm>
              <a:off x="884711" y="2348582"/>
              <a:ext cx="4055423" cy="6947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29618B13-5A3B-4E19-934C-305A6C4B7477}"/>
                </a:ext>
              </a:extLst>
            </p:cNvPr>
            <p:cNvSpPr/>
            <p:nvPr/>
          </p:nvSpPr>
          <p:spPr>
            <a:xfrm>
              <a:off x="1282534" y="2348582"/>
              <a:ext cx="3657600" cy="69470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Session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67686D3F-515D-4DEA-8EAD-772CF565704C}"/>
                </a:ext>
              </a:extLst>
            </p:cNvPr>
            <p:cNvSpPr/>
            <p:nvPr/>
          </p:nvSpPr>
          <p:spPr>
            <a:xfrm>
              <a:off x="884711" y="1511371"/>
              <a:ext cx="4055423" cy="6947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971A75E7-0871-47D0-A166-B205D1EDEED0}"/>
                </a:ext>
              </a:extLst>
            </p:cNvPr>
            <p:cNvSpPr/>
            <p:nvPr/>
          </p:nvSpPr>
          <p:spPr>
            <a:xfrm>
              <a:off x="1282534" y="1511371"/>
              <a:ext cx="3657600" cy="69470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Presentation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5334E1A-1F08-4B1E-929B-4FF84979077B}"/>
                </a:ext>
              </a:extLst>
            </p:cNvPr>
            <p:cNvSpPr/>
            <p:nvPr/>
          </p:nvSpPr>
          <p:spPr>
            <a:xfrm>
              <a:off x="884711" y="608373"/>
              <a:ext cx="4055423" cy="6947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8E3D16C-4B1A-4080-8642-5B3E9FBB203B}"/>
                </a:ext>
              </a:extLst>
            </p:cNvPr>
            <p:cNvSpPr/>
            <p:nvPr/>
          </p:nvSpPr>
          <p:spPr>
            <a:xfrm>
              <a:off x="1282534" y="608373"/>
              <a:ext cx="3657600" cy="69470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</p:grp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80DE4C48-3591-40C2-B0D8-DDA1DAA0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4" y="1208076"/>
            <a:ext cx="4439363" cy="5332424"/>
          </a:xfrm>
        </p:spPr>
        <p:txBody>
          <a:bodyPr/>
          <a:lstStyle/>
          <a:p>
            <a:r>
              <a:rPr lang="en-US" dirty="0"/>
              <a:t>Open Systems Interconnection model</a:t>
            </a:r>
          </a:p>
          <a:p>
            <a:r>
              <a:rPr lang="en-US" dirty="0"/>
              <a:t>Conceptual/Reference model</a:t>
            </a:r>
          </a:p>
          <a:p>
            <a:r>
              <a:rPr lang="en-US" dirty="0"/>
              <a:t>Defines generic network communication processes</a:t>
            </a:r>
          </a:p>
          <a:p>
            <a:r>
              <a:rPr lang="en-US" dirty="0"/>
              <a:t>Layers communicate (pass information) with the layers above and below them</a:t>
            </a:r>
          </a:p>
          <a:p>
            <a:r>
              <a:rPr lang="en-US" dirty="0"/>
              <a:t>Gives people “jargon” with which to talk about data processing over a network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2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48284F-BCF8-46F8-92CC-96AA2A9AF127}"/>
              </a:ext>
            </a:extLst>
          </p:cNvPr>
          <p:cNvGrpSpPr/>
          <p:nvPr/>
        </p:nvGrpSpPr>
        <p:grpSpPr>
          <a:xfrm>
            <a:off x="5403273" y="1945723"/>
            <a:ext cx="5237018" cy="4241322"/>
            <a:chOff x="2190998" y="1417270"/>
            <a:chExt cx="5955476" cy="49538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2B4B4E1-2673-4160-AB9B-5611A2F54E82}"/>
                </a:ext>
              </a:extLst>
            </p:cNvPr>
            <p:cNvSpPr/>
            <p:nvPr/>
          </p:nvSpPr>
          <p:spPr>
            <a:xfrm>
              <a:off x="2190998" y="1417270"/>
              <a:ext cx="5955476" cy="201125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6EB8B64-EF14-4F97-8D0B-DC816C94A93B}"/>
                </a:ext>
              </a:extLst>
            </p:cNvPr>
            <p:cNvSpPr/>
            <p:nvPr/>
          </p:nvSpPr>
          <p:spPr>
            <a:xfrm>
              <a:off x="2190998" y="3557928"/>
              <a:ext cx="5955476" cy="6858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82A0212-B906-40B8-9FD0-9AB9A1681CFB}"/>
                </a:ext>
              </a:extLst>
            </p:cNvPr>
            <p:cNvSpPr/>
            <p:nvPr/>
          </p:nvSpPr>
          <p:spPr>
            <a:xfrm>
              <a:off x="2190998" y="4317389"/>
              <a:ext cx="5955476" cy="68586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AA3645-5067-4F1C-8BCB-4D131CFF71DB}"/>
                </a:ext>
              </a:extLst>
            </p:cNvPr>
            <p:cNvSpPr/>
            <p:nvPr/>
          </p:nvSpPr>
          <p:spPr>
            <a:xfrm>
              <a:off x="2190998" y="5106389"/>
              <a:ext cx="5955476" cy="126472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E870DF8-D5D6-4C34-BEB0-BD75EDE5370C}"/>
                </a:ext>
              </a:extLst>
            </p:cNvPr>
            <p:cNvSpPr/>
            <p:nvPr/>
          </p:nvSpPr>
          <p:spPr>
            <a:xfrm>
              <a:off x="2287341" y="5198241"/>
              <a:ext cx="2516942" cy="110874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 Interface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3EE5BC6-66C8-4A69-9EAF-B31F00045DF0}"/>
                </a:ext>
              </a:extLst>
            </p:cNvPr>
            <p:cNvSpPr/>
            <p:nvPr/>
          </p:nvSpPr>
          <p:spPr>
            <a:xfrm>
              <a:off x="2287340" y="4411061"/>
              <a:ext cx="2516943" cy="5028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Internet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974F06C-F3E5-4C45-A3DC-4DE8E16B2BE4}"/>
                </a:ext>
              </a:extLst>
            </p:cNvPr>
            <p:cNvSpPr/>
            <p:nvPr/>
          </p:nvSpPr>
          <p:spPr>
            <a:xfrm>
              <a:off x="2287340" y="3679211"/>
              <a:ext cx="2516943" cy="5028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Transport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D9EA67-DA8E-47AF-9C98-C77E6BAD8A1F}"/>
                </a:ext>
              </a:extLst>
            </p:cNvPr>
            <p:cNvSpPr/>
            <p:nvPr/>
          </p:nvSpPr>
          <p:spPr>
            <a:xfrm>
              <a:off x="2287340" y="1536826"/>
              <a:ext cx="2516943" cy="176229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2356F6F-F2B1-4C15-94E1-40F4B0F4205C}"/>
                </a:ext>
              </a:extLst>
            </p:cNvPr>
            <p:cNvSpPr/>
            <p:nvPr/>
          </p:nvSpPr>
          <p:spPr>
            <a:xfrm>
              <a:off x="5168736" y="5773309"/>
              <a:ext cx="2790701" cy="5027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81F32D-65F7-4D5B-8DCF-FDBBE91516A3}"/>
                </a:ext>
              </a:extLst>
            </p:cNvPr>
            <p:cNvSpPr/>
            <p:nvPr/>
          </p:nvSpPr>
          <p:spPr>
            <a:xfrm>
              <a:off x="5504839" y="5773309"/>
              <a:ext cx="2328989" cy="502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7436EC2-9293-4F62-B981-D58F3D79CE2A}"/>
                </a:ext>
              </a:extLst>
            </p:cNvPr>
            <p:cNvSpPr/>
            <p:nvPr/>
          </p:nvSpPr>
          <p:spPr>
            <a:xfrm>
              <a:off x="5504839" y="5773309"/>
              <a:ext cx="2516943" cy="502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E597274-E0F0-48C2-B499-8E4E79E9872D}"/>
                </a:ext>
              </a:extLst>
            </p:cNvPr>
            <p:cNvSpPr/>
            <p:nvPr/>
          </p:nvSpPr>
          <p:spPr>
            <a:xfrm>
              <a:off x="5160529" y="5167369"/>
              <a:ext cx="2790701" cy="5027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6A273B-4667-4BC9-AB21-2EE72B7A3742}"/>
                </a:ext>
              </a:extLst>
            </p:cNvPr>
            <p:cNvSpPr/>
            <p:nvPr/>
          </p:nvSpPr>
          <p:spPr>
            <a:xfrm>
              <a:off x="5504839" y="5167369"/>
              <a:ext cx="2328989" cy="502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75BB51C-5BE6-4DBC-883E-F549FF85BB90}"/>
                </a:ext>
              </a:extLst>
            </p:cNvPr>
            <p:cNvSpPr/>
            <p:nvPr/>
          </p:nvSpPr>
          <p:spPr>
            <a:xfrm>
              <a:off x="5504839" y="5167369"/>
              <a:ext cx="2516943" cy="502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Data-Link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C369164-11A9-4583-BA1E-58D6881EF98B}"/>
                </a:ext>
              </a:extLst>
            </p:cNvPr>
            <p:cNvSpPr/>
            <p:nvPr/>
          </p:nvSpPr>
          <p:spPr>
            <a:xfrm>
              <a:off x="5168736" y="4392219"/>
              <a:ext cx="2790701" cy="5027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647EF76-BB66-4F0D-9F85-B63DDD7E0524}"/>
                </a:ext>
              </a:extLst>
            </p:cNvPr>
            <p:cNvSpPr/>
            <p:nvPr/>
          </p:nvSpPr>
          <p:spPr>
            <a:xfrm>
              <a:off x="5504839" y="4395684"/>
              <a:ext cx="2516943" cy="5028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D17BAF3-565E-4481-932C-AAFF1314B953}"/>
                </a:ext>
              </a:extLst>
            </p:cNvPr>
            <p:cNvSpPr/>
            <p:nvPr/>
          </p:nvSpPr>
          <p:spPr>
            <a:xfrm>
              <a:off x="5168736" y="3660370"/>
              <a:ext cx="2790701" cy="5027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71E9510-8319-4915-B5C3-CF84A7722DB6}"/>
                </a:ext>
              </a:extLst>
            </p:cNvPr>
            <p:cNvSpPr/>
            <p:nvPr/>
          </p:nvSpPr>
          <p:spPr>
            <a:xfrm>
              <a:off x="5504839" y="3663835"/>
              <a:ext cx="2516943" cy="5028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Transport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C561E98-32D2-4B2F-81F0-1240AB46148B}"/>
                </a:ext>
              </a:extLst>
            </p:cNvPr>
            <p:cNvSpPr/>
            <p:nvPr/>
          </p:nvSpPr>
          <p:spPr>
            <a:xfrm>
              <a:off x="5168736" y="2780945"/>
              <a:ext cx="2790701" cy="5027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0D77F13-8BE5-4290-BCA3-FE8ED56DC816}"/>
                </a:ext>
              </a:extLst>
            </p:cNvPr>
            <p:cNvSpPr/>
            <p:nvPr/>
          </p:nvSpPr>
          <p:spPr>
            <a:xfrm>
              <a:off x="5504839" y="2780944"/>
              <a:ext cx="2516943" cy="502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Session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1E57E3A-2EFC-4C34-AD29-C0D109B53C7A}"/>
                </a:ext>
              </a:extLst>
            </p:cNvPr>
            <p:cNvSpPr/>
            <p:nvPr/>
          </p:nvSpPr>
          <p:spPr>
            <a:xfrm>
              <a:off x="5160529" y="2175005"/>
              <a:ext cx="2790701" cy="5027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1EF382-6719-4B23-A449-61CC584D6A26}"/>
                </a:ext>
              </a:extLst>
            </p:cNvPr>
            <p:cNvSpPr/>
            <p:nvPr/>
          </p:nvSpPr>
          <p:spPr>
            <a:xfrm>
              <a:off x="5504839" y="2175005"/>
              <a:ext cx="2516943" cy="502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Presentation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7607CE4-C490-4F80-9963-6677C7299C8F}"/>
                </a:ext>
              </a:extLst>
            </p:cNvPr>
            <p:cNvSpPr/>
            <p:nvPr/>
          </p:nvSpPr>
          <p:spPr>
            <a:xfrm>
              <a:off x="5168736" y="1514183"/>
              <a:ext cx="2790701" cy="5027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63AB4ED-D985-4ED6-8FED-330DFDB5DB2E}"/>
                </a:ext>
              </a:extLst>
            </p:cNvPr>
            <p:cNvSpPr/>
            <p:nvPr/>
          </p:nvSpPr>
          <p:spPr>
            <a:xfrm>
              <a:off x="5504839" y="1521451"/>
              <a:ext cx="2516943" cy="502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677B4252-6903-43F6-B091-B0B89E09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4" y="205581"/>
            <a:ext cx="10560618" cy="802640"/>
          </a:xfrm>
        </p:spPr>
        <p:txBody>
          <a:bodyPr/>
          <a:lstStyle/>
          <a:p>
            <a:r>
              <a:rPr lang="en-US" dirty="0"/>
              <a:t>TCP/IP Model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21E4466-B051-45E7-A4A5-9F7563DAD9C8}"/>
              </a:ext>
            </a:extLst>
          </p:cNvPr>
          <p:cNvSpPr txBox="1">
            <a:spLocks/>
          </p:cNvSpPr>
          <p:nvPr/>
        </p:nvSpPr>
        <p:spPr>
          <a:xfrm>
            <a:off x="393894" y="1208076"/>
            <a:ext cx="4439363" cy="533242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 2" panose="05020102010507070707" pitchFamily="18" charset="2"/>
              <a:buChar char=""/>
            </a:pPr>
            <a:r>
              <a:rPr lang="en-US" dirty="0">
                <a:latin typeface="Verdana Pro Cond" panose="020B0606030504040204" pitchFamily="34" charset="0"/>
              </a:rPr>
              <a:t>Transmission Control Protocol/Internet Protocol</a:t>
            </a:r>
          </a:p>
          <a:p>
            <a:pPr>
              <a:buClr>
                <a:srgbClr val="0070C0"/>
              </a:buClr>
              <a:buFont typeface="Wingdings 2" panose="05020102010507070707" pitchFamily="18" charset="2"/>
              <a:buChar char=""/>
            </a:pPr>
            <a:r>
              <a:rPr lang="en-US" dirty="0">
                <a:latin typeface="Verdana Pro Cond" panose="020B0606030504040204" pitchFamily="34" charset="0"/>
              </a:rPr>
              <a:t>Developed prior to the OSI model</a:t>
            </a:r>
          </a:p>
          <a:p>
            <a:pPr>
              <a:buClr>
                <a:srgbClr val="0070C0"/>
              </a:buClr>
              <a:buFont typeface="Wingdings 2" panose="05020102010507070707" pitchFamily="18" charset="2"/>
              <a:buChar char=""/>
            </a:pPr>
            <a:r>
              <a:rPr lang="en-US" dirty="0">
                <a:latin typeface="Verdana Pro Cond" panose="020B0606030504040204" pitchFamily="34" charset="0"/>
              </a:rPr>
              <a:t>Developed by Department of Defense (DoD) in 1960s</a:t>
            </a:r>
          </a:p>
          <a:p>
            <a:pPr>
              <a:buClr>
                <a:srgbClr val="0070C0"/>
              </a:buClr>
              <a:buFont typeface="Wingdings 2" panose="05020102010507070707" pitchFamily="18" charset="2"/>
              <a:buChar char=""/>
            </a:pPr>
            <a:r>
              <a:rPr lang="en-US" dirty="0">
                <a:latin typeface="Verdana Pro Cond" panose="020B0606030504040204" pitchFamily="34" charset="0"/>
              </a:rPr>
              <a:t>Based on standard protocols</a:t>
            </a:r>
          </a:p>
          <a:p>
            <a:pPr>
              <a:buClr>
                <a:srgbClr val="0070C0"/>
              </a:buClr>
              <a:buFont typeface="Wingdings 2" panose="05020102010507070707" pitchFamily="18" charset="2"/>
              <a:buChar char=""/>
            </a:pPr>
            <a:r>
              <a:rPr lang="en-US" dirty="0">
                <a:latin typeface="Verdana Pro Cond" panose="020B0606030504040204" pitchFamily="34" charset="0"/>
              </a:rPr>
              <a:t>The “de facto” standard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8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70BE-008C-4E75-80F6-75BE5E1B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Protocols (Layer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1821F-C5DF-4F5E-8730-3BE9E1FA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Transmission Control Protocol (TCP)</a:t>
            </a:r>
          </a:p>
          <a:p>
            <a:pPr lvl="1"/>
            <a:r>
              <a:rPr lang="en-US" dirty="0"/>
              <a:t>Connection oriented</a:t>
            </a:r>
          </a:p>
          <a:p>
            <a:pPr lvl="2"/>
            <a:r>
              <a:rPr lang="en-US" dirty="0"/>
              <a:t>Establish connection before data can be sent</a:t>
            </a:r>
          </a:p>
          <a:p>
            <a:pPr lvl="2"/>
            <a:r>
              <a:rPr lang="en-US" dirty="0"/>
              <a:t>Uses Three-way handshake</a:t>
            </a:r>
          </a:p>
          <a:p>
            <a:pPr lvl="1"/>
            <a:r>
              <a:rPr lang="en-US" dirty="0"/>
              <a:t>Reliable and Error-checked</a:t>
            </a:r>
          </a:p>
          <a:p>
            <a:pPr lvl="2"/>
            <a:r>
              <a:rPr lang="en-US" dirty="0"/>
              <a:t>Error detection algorithm</a:t>
            </a:r>
          </a:p>
          <a:p>
            <a:pPr lvl="2"/>
            <a:r>
              <a:rPr lang="en-US" dirty="0"/>
              <a:t>Order algorithm</a:t>
            </a:r>
          </a:p>
          <a:p>
            <a:pPr lvl="1"/>
            <a:endParaRPr lang="en-US" dirty="0"/>
          </a:p>
          <a:p>
            <a:r>
              <a:rPr lang="en-US" dirty="0"/>
              <a:t>User Datagram Protocol (UDP)</a:t>
            </a:r>
          </a:p>
          <a:p>
            <a:pPr lvl="1"/>
            <a:r>
              <a:rPr lang="en-US" dirty="0"/>
              <a:t>Simple </a:t>
            </a:r>
          </a:p>
          <a:p>
            <a:pPr lvl="2"/>
            <a:r>
              <a:rPr lang="en-US" dirty="0"/>
              <a:t>Minimum of protocol mechanisms</a:t>
            </a:r>
          </a:p>
          <a:p>
            <a:pPr lvl="2"/>
            <a:r>
              <a:rPr lang="en-US" dirty="0"/>
              <a:t>Minimum latency</a:t>
            </a:r>
          </a:p>
          <a:p>
            <a:pPr lvl="1"/>
            <a:r>
              <a:rPr lang="en-US" dirty="0"/>
              <a:t>Not connection oriented</a:t>
            </a:r>
          </a:p>
          <a:p>
            <a:pPr lvl="2"/>
            <a:r>
              <a:rPr lang="en-US" dirty="0"/>
              <a:t>Good for applications that do not require reliable data stream service</a:t>
            </a:r>
          </a:p>
          <a:p>
            <a:pPr lvl="2"/>
            <a:r>
              <a:rPr lang="en-US" dirty="0"/>
              <a:t>Application developers must implement reliability on application layer</a:t>
            </a:r>
          </a:p>
          <a:p>
            <a:pPr lvl="2"/>
            <a:endParaRPr lang="en-US" dirty="0"/>
          </a:p>
          <a:p>
            <a:r>
              <a:rPr lang="en-US" dirty="0"/>
              <a:t>But Wait! There is more…</a:t>
            </a:r>
          </a:p>
          <a:p>
            <a:pPr lvl="1"/>
            <a:r>
              <a:rPr lang="en-US" dirty="0"/>
              <a:t>Stream Control Transmission Protocol (SCTP)</a:t>
            </a:r>
          </a:p>
          <a:p>
            <a:pPr lvl="1"/>
            <a:r>
              <a:rPr lang="en-US" dirty="0"/>
              <a:t>Datagram Congestion Control Protocol (DCCP)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3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6988-B23A-4823-81F5-F1C2B23A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and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85C1-A2BC-40A3-8BBB-3CA7A142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protocol, port number, source and destination IP address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D6BC7-9581-40CA-B276-F2D7D312BBC1}"/>
              </a:ext>
            </a:extLst>
          </p:cNvPr>
          <p:cNvSpPr/>
          <p:nvPr/>
        </p:nvSpPr>
        <p:spPr>
          <a:xfrm>
            <a:off x="5931119" y="2749874"/>
            <a:ext cx="2162523" cy="14817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Server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Destination IP</a:t>
            </a:r>
          </a:p>
          <a:p>
            <a:pPr algn="ctr"/>
            <a:r>
              <a:rPr lang="en-US" sz="1200" dirty="0"/>
              <a:t>10.20.30.1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4C9CD-D7FC-4F6D-ACED-987D858C0B8F}"/>
              </a:ext>
            </a:extLst>
          </p:cNvPr>
          <p:cNvSpPr/>
          <p:nvPr/>
        </p:nvSpPr>
        <p:spPr>
          <a:xfrm>
            <a:off x="4832304" y="2749874"/>
            <a:ext cx="1098815" cy="14817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Listen on</a:t>
            </a:r>
          </a:p>
          <a:p>
            <a:pPr algn="ctr"/>
            <a:r>
              <a:rPr lang="en-US" sz="1200" dirty="0"/>
              <a:t>Port</a:t>
            </a:r>
          </a:p>
          <a:p>
            <a:pPr algn="ctr"/>
            <a:r>
              <a:rPr lang="en-US" sz="1200" dirty="0"/>
              <a:t>80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5E512F-4871-4269-A24E-61CB597375BF}"/>
              </a:ext>
            </a:extLst>
          </p:cNvPr>
          <p:cNvGrpSpPr/>
          <p:nvPr/>
        </p:nvGrpSpPr>
        <p:grpSpPr>
          <a:xfrm>
            <a:off x="507258" y="2743205"/>
            <a:ext cx="3177040" cy="1481728"/>
            <a:chOff x="507258" y="2809945"/>
            <a:chExt cx="3177040" cy="14817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294D48-7612-4D18-9FED-40C85DBC1359}"/>
                </a:ext>
              </a:extLst>
            </p:cNvPr>
            <p:cNvSpPr/>
            <p:nvPr/>
          </p:nvSpPr>
          <p:spPr>
            <a:xfrm>
              <a:off x="507258" y="2809945"/>
              <a:ext cx="2162523" cy="14817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Client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Source IP</a:t>
              </a:r>
            </a:p>
            <a:p>
              <a:pPr algn="ctr"/>
              <a:r>
                <a:rPr lang="en-US" sz="1200" dirty="0"/>
                <a:t>10.20.30.40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DBC4BA-FF67-4297-88F4-AF0A9DBC6CED}"/>
                </a:ext>
              </a:extLst>
            </p:cNvPr>
            <p:cNvSpPr/>
            <p:nvPr/>
          </p:nvSpPr>
          <p:spPr>
            <a:xfrm>
              <a:off x="2669781" y="2809945"/>
              <a:ext cx="1014517" cy="14817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Source</a:t>
              </a:r>
            </a:p>
            <a:p>
              <a:pPr algn="ctr"/>
              <a:r>
                <a:rPr lang="en-US" sz="1200" dirty="0"/>
                <a:t>Port</a:t>
              </a:r>
            </a:p>
            <a:p>
              <a:pPr algn="ctr"/>
              <a:r>
                <a:rPr lang="en-US" sz="1200" dirty="0"/>
                <a:t>24381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BD29F6-5329-43B5-A56B-3EE663CCC32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684298" y="3484069"/>
            <a:ext cx="1148006" cy="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6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70BE-008C-4E75-80F6-75BE5E1B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application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1821F-C5DF-4F5E-8730-3BE9E1FA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SMTP</a:t>
            </a:r>
          </a:p>
          <a:p>
            <a:pPr lvl="1"/>
            <a:r>
              <a:rPr lang="en-US" dirty="0"/>
              <a:t>SMTP Server to SMTP Server delivery</a:t>
            </a:r>
          </a:p>
          <a:p>
            <a:pPr lvl="1"/>
            <a:r>
              <a:rPr lang="en-US" dirty="0"/>
              <a:t>SMTP Client to SMTP Server delivery</a:t>
            </a:r>
          </a:p>
          <a:p>
            <a:r>
              <a:rPr lang="en-US" strike="sngStrike" dirty="0"/>
              <a:t>POP3</a:t>
            </a:r>
          </a:p>
          <a:p>
            <a:r>
              <a:rPr lang="en-US" dirty="0"/>
              <a:t>IMAP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DHCP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RDP</a:t>
            </a:r>
          </a:p>
          <a:p>
            <a:r>
              <a:rPr lang="en-US" dirty="0"/>
              <a:t>VNC</a:t>
            </a:r>
          </a:p>
          <a:p>
            <a:r>
              <a:rPr lang="en-US" dirty="0"/>
              <a:t>NTP</a:t>
            </a:r>
          </a:p>
        </p:txBody>
      </p:sp>
    </p:spTree>
    <p:extLst>
      <p:ext uri="{BB962C8B-B14F-4D97-AF65-F5344CB8AC3E}">
        <p14:creationId xmlns:p14="http://schemas.microsoft.com/office/powerpoint/2010/main" val="12471368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32857</TotalTime>
  <Words>1626</Words>
  <Application>Microsoft Office PowerPoint</Application>
  <PresentationFormat>Widescreen</PresentationFormat>
  <Paragraphs>450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Century Schoolbook</vt:lpstr>
      <vt:lpstr>Consolas</vt:lpstr>
      <vt:lpstr>Verdana Pro Cond</vt:lpstr>
      <vt:lpstr>Verdana Pro Cond Light</vt:lpstr>
      <vt:lpstr>Wingdings 2</vt:lpstr>
      <vt:lpstr>View</vt:lpstr>
      <vt:lpstr>Networking</vt:lpstr>
      <vt:lpstr>Network Components</vt:lpstr>
      <vt:lpstr>Server vs Client</vt:lpstr>
      <vt:lpstr>OSI vs TCP/IP</vt:lpstr>
      <vt:lpstr>OSI Model</vt:lpstr>
      <vt:lpstr>TCP/IP Model</vt:lpstr>
      <vt:lpstr>Transport Protocols (Layer 4)</vt:lpstr>
      <vt:lpstr>Sockets and Ports</vt:lpstr>
      <vt:lpstr>Well known application protocols</vt:lpstr>
      <vt:lpstr>IP Addressing</vt:lpstr>
      <vt:lpstr>What is an IP Address?</vt:lpstr>
      <vt:lpstr>IANA</vt:lpstr>
      <vt:lpstr>IPV4 Addresses</vt:lpstr>
      <vt:lpstr>IPV4 Calculation</vt:lpstr>
      <vt:lpstr>Subnet mask (IPV4)</vt:lpstr>
      <vt:lpstr>IPV6</vt:lpstr>
      <vt:lpstr>DHCP</vt:lpstr>
      <vt:lpstr>DNS</vt:lpstr>
      <vt:lpstr>Wired vs Wireless</vt:lpstr>
      <vt:lpstr>Network Adapter</vt:lpstr>
      <vt:lpstr>Hub and Switch</vt:lpstr>
      <vt:lpstr>VLAN</vt:lpstr>
      <vt:lpstr>Router</vt:lpstr>
      <vt:lpstr>Routing Protocols</vt:lpstr>
      <vt:lpstr>Internet</vt:lpstr>
      <vt:lpstr>Intranets and Extranets</vt:lpstr>
      <vt:lpstr>Firewall</vt:lpstr>
      <vt:lpstr>IDS and IPS</vt:lpstr>
      <vt:lpstr>VPN</vt:lpstr>
      <vt:lpstr>Proxy and Reverse Proxy Servers</vt:lpstr>
      <vt:lpstr>Load Balancer</vt:lpstr>
      <vt:lpstr>Web Services</vt:lpstr>
      <vt:lpstr>Web Services</vt:lpstr>
      <vt:lpstr>SOAP and REST</vt:lpstr>
      <vt:lpstr>SOAP Example</vt:lpstr>
      <vt:lpstr>REST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Borislav Varadinov</dc:creator>
  <cp:lastModifiedBy>Borislav Varadinov</cp:lastModifiedBy>
  <cp:revision>189</cp:revision>
  <dcterms:created xsi:type="dcterms:W3CDTF">2020-09-12T08:48:01Z</dcterms:created>
  <dcterms:modified xsi:type="dcterms:W3CDTF">2020-11-16T05:54:29Z</dcterms:modified>
</cp:coreProperties>
</file>