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5"/>
  </p:notesMasterIdLst>
  <p:sldIdLst>
    <p:sldId id="256" r:id="rId2"/>
    <p:sldId id="335" r:id="rId3"/>
    <p:sldId id="334" r:id="rId4"/>
    <p:sldId id="333" r:id="rId5"/>
    <p:sldId id="332" r:id="rId6"/>
    <p:sldId id="324" r:id="rId7"/>
    <p:sldId id="336" r:id="rId8"/>
    <p:sldId id="323" r:id="rId9"/>
    <p:sldId id="325" r:id="rId10"/>
    <p:sldId id="326" r:id="rId11"/>
    <p:sldId id="327" r:id="rId12"/>
    <p:sldId id="337" r:id="rId13"/>
    <p:sldId id="33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lav Varadinov" initials="BV" lastIdx="1" clrIdx="0">
    <p:extLst>
      <p:ext uri="{19B8F6BF-5375-455C-9EA6-DF929625EA0E}">
        <p15:presenceInfo xmlns:p15="http://schemas.microsoft.com/office/powerpoint/2012/main" userId="aeafa21bd817e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6600"/>
    <a:srgbClr val="FFFF99"/>
    <a:srgbClr val="85A804"/>
    <a:srgbClr val="BC8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11FB-9B80-4C19-B4A9-63E0706041E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672C2-AF53-453E-A871-DF4BFE2F0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7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5D40-1EFF-448F-BF37-2077EA323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8140-004C-408A-A62B-CD4C3589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security</a:t>
            </a:r>
          </a:p>
        </p:txBody>
      </p:sp>
    </p:spTree>
    <p:extLst>
      <p:ext uri="{BB962C8B-B14F-4D97-AF65-F5344CB8AC3E}">
        <p14:creationId xmlns:p14="http://schemas.microsoft.com/office/powerpoint/2010/main" val="10996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203F-CF5E-456E-BA07-4D3BD5B1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 Encryption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F46BA4-4E05-4CB2-8E95-A51D750AA813}"/>
              </a:ext>
            </a:extLst>
          </p:cNvPr>
          <p:cNvGrpSpPr/>
          <p:nvPr/>
        </p:nvGrpSpPr>
        <p:grpSpPr>
          <a:xfrm>
            <a:off x="368628" y="2029480"/>
            <a:ext cx="7314707" cy="3068010"/>
            <a:chOff x="368628" y="2029480"/>
            <a:chExt cx="8607086" cy="39544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188003-511E-495E-91DC-EEE0DC090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8491" y="2029480"/>
              <a:ext cx="1204291" cy="12042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30D86D-AB85-49C3-B659-3B758B6D2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28" y="3423233"/>
              <a:ext cx="1033651" cy="10336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1F6E0C-EC2F-48AC-AC59-CF8B6E6EF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2063" y="3348664"/>
              <a:ext cx="1033651" cy="1033651"/>
            </a:xfrm>
            <a:prstGeom prst="rect">
              <a:avLst/>
            </a:prstGeom>
          </p:spPr>
        </p:pic>
        <p:sp>
          <p:nvSpPr>
            <p:cNvPr id="11" name="Down Arrow 44">
              <a:extLst>
                <a:ext uri="{FF2B5EF4-FFF2-40B4-BE49-F238E27FC236}">
                  <a16:creationId xmlns:a16="http://schemas.microsoft.com/office/drawing/2014/main" id="{EEF7350F-053C-4E26-96D2-B52426E11A2C}"/>
                </a:ext>
              </a:extLst>
            </p:cNvPr>
            <p:cNvSpPr/>
            <p:nvPr/>
          </p:nvSpPr>
          <p:spPr>
            <a:xfrm rot="16200000">
              <a:off x="1659861" y="3275774"/>
              <a:ext cx="469650" cy="1180683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2E14DE-5303-4E67-837F-D8E83132B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3648" y="2406617"/>
              <a:ext cx="768670" cy="86475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8B5FC6-E690-4F70-9CEA-1EADF77EE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033" y="2067080"/>
              <a:ext cx="1204291" cy="120429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082327-BAC5-4A2A-B95C-F3396622C56E}"/>
                </a:ext>
              </a:extLst>
            </p:cNvPr>
            <p:cNvSpPr/>
            <p:nvPr/>
          </p:nvSpPr>
          <p:spPr>
            <a:xfrm>
              <a:off x="2554710" y="3553801"/>
              <a:ext cx="1238763" cy="5917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Encrypt</a:t>
              </a:r>
            </a:p>
          </p:txBody>
        </p:sp>
        <p:sp>
          <p:nvSpPr>
            <p:cNvPr id="19" name="Down Arrow 44">
              <a:extLst>
                <a:ext uri="{FF2B5EF4-FFF2-40B4-BE49-F238E27FC236}">
                  <a16:creationId xmlns:a16="http://schemas.microsoft.com/office/drawing/2014/main" id="{8ED2DD9E-D9A3-4CA5-9204-6BA17F4A9330}"/>
                </a:ext>
              </a:extLst>
            </p:cNvPr>
            <p:cNvSpPr/>
            <p:nvPr/>
          </p:nvSpPr>
          <p:spPr>
            <a:xfrm rot="16200000">
              <a:off x="4278672" y="3259318"/>
              <a:ext cx="469650" cy="1180683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A2631A-C34A-4650-98F7-21374EF4DC2E}"/>
                </a:ext>
              </a:extLst>
            </p:cNvPr>
            <p:cNvSpPr/>
            <p:nvPr/>
          </p:nvSpPr>
          <p:spPr>
            <a:xfrm>
              <a:off x="5269732" y="3553801"/>
              <a:ext cx="1281957" cy="5917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Decrypt</a:t>
              </a:r>
            </a:p>
          </p:txBody>
        </p:sp>
        <p:sp>
          <p:nvSpPr>
            <p:cNvPr id="23" name="Down Arrow 44">
              <a:extLst>
                <a:ext uri="{FF2B5EF4-FFF2-40B4-BE49-F238E27FC236}">
                  <a16:creationId xmlns:a16="http://schemas.microsoft.com/office/drawing/2014/main" id="{1EAC95DF-4A18-43B9-A216-EFBBA8D1A385}"/>
                </a:ext>
              </a:extLst>
            </p:cNvPr>
            <p:cNvSpPr/>
            <p:nvPr/>
          </p:nvSpPr>
          <p:spPr>
            <a:xfrm rot="16200000">
              <a:off x="7061391" y="3275147"/>
              <a:ext cx="469650" cy="1180683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893261F-7680-4502-9FCD-97B09559D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070708"/>
              <a:ext cx="1204291" cy="120429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4922A3A-9110-4AD2-A15F-3BAB002D6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247" y="4386451"/>
              <a:ext cx="1163292" cy="1163292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B2E8A9F-79E8-4A56-855B-5E34E242D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100" y="4382315"/>
              <a:ext cx="1163292" cy="1163292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EE83B9-B42D-4299-A73E-383B2FC12D99}"/>
                </a:ext>
              </a:extLst>
            </p:cNvPr>
            <p:cNvSpPr txBox="1"/>
            <p:nvPr/>
          </p:nvSpPr>
          <p:spPr>
            <a:xfrm>
              <a:off x="2759458" y="5587233"/>
              <a:ext cx="717143" cy="396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Key1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ACAFD4-6623-44C3-9E33-DFE7C51C38F3}"/>
                </a:ext>
              </a:extLst>
            </p:cNvPr>
            <p:cNvSpPr txBox="1"/>
            <p:nvPr/>
          </p:nvSpPr>
          <p:spPr>
            <a:xfrm>
              <a:off x="5529495" y="5587233"/>
              <a:ext cx="717143" cy="396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Key2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63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97C7-45ED-4955-A5AB-EBE05B4D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F06F-35B6-407C-954A-B0A8308C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Public key = (n, e) = (33, 3)</a:t>
            </a:r>
          </a:p>
          <a:p>
            <a:r>
              <a:rPr lang="da-DK" dirty="0"/>
              <a:t>Private key = (n, d) = (33, 7)</a:t>
            </a:r>
          </a:p>
          <a:p>
            <a:r>
              <a:rPr lang="da-DK" dirty="0"/>
              <a:t>Message = (m) = 7</a:t>
            </a:r>
          </a:p>
          <a:p>
            <a:r>
              <a:rPr lang="da-DK" dirty="0"/>
              <a:t>encryptedText =  m^e mod n = 7^3 mod 33 = 13</a:t>
            </a:r>
          </a:p>
          <a:p>
            <a:r>
              <a:rPr lang="da-DK" dirty="0"/>
              <a:t>decryptedText = c^d mod n = 13^7 mod 33 =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3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5780-8F59-461F-8B01-C02C6C5F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65F88-718D-432E-AEA0-B54797C1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document</a:t>
            </a:r>
          </a:p>
          <a:p>
            <a:r>
              <a:rPr lang="en-US" dirty="0"/>
              <a:t>Prove the ownership of a public key</a:t>
            </a:r>
          </a:p>
          <a:p>
            <a:r>
              <a:rPr lang="en-US" dirty="0"/>
              <a:t>Includes </a:t>
            </a:r>
          </a:p>
          <a:p>
            <a:pPr lvl="1"/>
            <a:r>
              <a:rPr lang="en-US"/>
              <a:t>Public key</a:t>
            </a:r>
          </a:p>
          <a:p>
            <a:pPr lvl="1"/>
            <a:r>
              <a:rPr lang="en-US" dirty="0"/>
              <a:t>Information about the identity of its owner (subject)</a:t>
            </a:r>
          </a:p>
          <a:p>
            <a:pPr lvl="1"/>
            <a:r>
              <a:rPr lang="en-US" dirty="0"/>
              <a:t>Digital signature of the certificate issuer</a:t>
            </a:r>
          </a:p>
          <a:p>
            <a:pPr lvl="1"/>
            <a:r>
              <a:rPr lang="en-US" dirty="0"/>
              <a:t>Validity information</a:t>
            </a:r>
          </a:p>
          <a:p>
            <a:pPr lvl="1"/>
            <a:r>
              <a:rPr lang="en-US" dirty="0"/>
              <a:t>Additional information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Encrypt data </a:t>
            </a:r>
          </a:p>
          <a:p>
            <a:pPr lvl="1"/>
            <a:r>
              <a:rPr lang="en-US" dirty="0"/>
              <a:t>Sign data</a:t>
            </a:r>
          </a:p>
        </p:txBody>
      </p:sp>
    </p:spTree>
    <p:extLst>
      <p:ext uri="{BB962C8B-B14F-4D97-AF65-F5344CB8AC3E}">
        <p14:creationId xmlns:p14="http://schemas.microsoft.com/office/powerpoint/2010/main" val="426872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893C-CF92-4DDE-A5D9-635AC09D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Infrastructure (PKI)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9FE6-0367-43E4-9CB7-786A4966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hardware, software, policies, processes, and procedures required to issue, manage, distribute, use, store, and revoke digital certificates and public-keys</a:t>
            </a:r>
          </a:p>
          <a:p>
            <a:r>
              <a:rPr lang="en-US" dirty="0"/>
              <a:t>Certificate Authorities (CAs)</a:t>
            </a:r>
          </a:p>
          <a:p>
            <a:pPr lvl="1"/>
            <a:r>
              <a:rPr lang="en-US" dirty="0"/>
              <a:t>Issue the digital certificates </a:t>
            </a:r>
          </a:p>
          <a:p>
            <a:pPr lvl="1"/>
            <a:r>
              <a:rPr lang="en-US" dirty="0"/>
              <a:t>Use self signed certificate</a:t>
            </a:r>
          </a:p>
          <a:p>
            <a:pPr lvl="1"/>
            <a:r>
              <a:rPr lang="en-US" dirty="0"/>
              <a:t>You send them your public key and metadata</a:t>
            </a:r>
          </a:p>
          <a:p>
            <a:pPr lvl="1"/>
            <a:r>
              <a:rPr lang="en-US" dirty="0"/>
              <a:t>Trusted vs untrusted certificate authority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7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02E4-E5B6-4940-B22B-4032D3DBA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Defense in Depth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2209F-E03F-4A19-AB2F-ADC83F6AB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1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DA89-779A-4252-8B60-EBF53236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in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256B-5E8E-42C9-8AB0-6C5C33C7D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Defense in depth is a concept used in Information Security </a:t>
            </a:r>
          </a:p>
          <a:p>
            <a:r>
              <a:rPr lang="en-US" dirty="0"/>
              <a:t>Multiple layers of security controls</a:t>
            </a:r>
          </a:p>
          <a:p>
            <a:r>
              <a:rPr lang="en-US" dirty="0"/>
              <a:t>National Security Agency (NSA) </a:t>
            </a:r>
            <a:endParaRPr lang="bg-BG" dirty="0"/>
          </a:p>
          <a:p>
            <a:r>
              <a:rPr lang="en-US" dirty="0"/>
              <a:t>Inspired by a military strategy</a:t>
            </a:r>
          </a:p>
        </p:txBody>
      </p:sp>
    </p:spTree>
    <p:extLst>
      <p:ext uri="{BB962C8B-B14F-4D97-AF65-F5344CB8AC3E}">
        <p14:creationId xmlns:p14="http://schemas.microsoft.com/office/powerpoint/2010/main" val="95913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B448-C0D6-4BAD-82CE-1FA53199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in Depth Layers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D9A25F-EFD8-4176-8E8F-15DB8BAFCEF3}"/>
              </a:ext>
            </a:extLst>
          </p:cNvPr>
          <p:cNvGrpSpPr/>
          <p:nvPr/>
        </p:nvGrpSpPr>
        <p:grpSpPr>
          <a:xfrm>
            <a:off x="376080" y="1293764"/>
            <a:ext cx="4465120" cy="5225790"/>
            <a:chOff x="1590780" y="956096"/>
            <a:chExt cx="4737107" cy="5901904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EC762FF-DAD6-45B8-9221-20ECED99B084}"/>
                </a:ext>
              </a:extLst>
            </p:cNvPr>
            <p:cNvSpPr/>
            <p:nvPr/>
          </p:nvSpPr>
          <p:spPr>
            <a:xfrm>
              <a:off x="1590780" y="956096"/>
              <a:ext cx="4737107" cy="5821915"/>
            </a:xfrm>
            <a:prstGeom prst="flowChartConnector">
              <a:avLst/>
            </a:prstGeom>
            <a:solidFill>
              <a:srgbClr val="CC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Policies, procedures and awareness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A085907-797C-457B-B3DA-546C8C51BA14}"/>
                </a:ext>
              </a:extLst>
            </p:cNvPr>
            <p:cNvSpPr/>
            <p:nvPr/>
          </p:nvSpPr>
          <p:spPr>
            <a:xfrm>
              <a:off x="1775363" y="2143048"/>
              <a:ext cx="4334494" cy="4634962"/>
            </a:xfrm>
            <a:prstGeom prst="flowChartConnector">
              <a:avLst/>
            </a:prstGeom>
            <a:solidFill>
              <a:srgbClr val="BC8D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Physical Security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E06BC64-9526-4A2F-A574-13D35BC5BC89}"/>
                </a:ext>
              </a:extLst>
            </p:cNvPr>
            <p:cNvSpPr/>
            <p:nvPr/>
          </p:nvSpPr>
          <p:spPr>
            <a:xfrm>
              <a:off x="2167247" y="3239468"/>
              <a:ext cx="3550726" cy="3618532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Perimeter Network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01250DD5-D581-4843-A594-FF41A1FAB4CF}"/>
                </a:ext>
              </a:extLst>
            </p:cNvPr>
            <p:cNvSpPr/>
            <p:nvPr/>
          </p:nvSpPr>
          <p:spPr>
            <a:xfrm>
              <a:off x="2541320" y="4175812"/>
              <a:ext cx="2802580" cy="2682188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Internal Network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55083EAA-11D0-43C8-AAA3-3593B4EDC01C}"/>
                </a:ext>
              </a:extLst>
            </p:cNvPr>
            <p:cNvSpPr/>
            <p:nvPr/>
          </p:nvSpPr>
          <p:spPr>
            <a:xfrm>
              <a:off x="2921333" y="4985114"/>
              <a:ext cx="2042554" cy="1872886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Host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4404B8FE-AAA9-4410-96FC-31D5A0BC3879}"/>
                </a:ext>
              </a:extLst>
            </p:cNvPr>
            <p:cNvSpPr/>
            <p:nvPr/>
          </p:nvSpPr>
          <p:spPr>
            <a:xfrm>
              <a:off x="3206338" y="5602632"/>
              <a:ext cx="1543792" cy="1255368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Application</a:t>
              </a:r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F37477A4-9701-4419-9848-57B43D287669}"/>
                </a:ext>
              </a:extLst>
            </p:cNvPr>
            <p:cNvSpPr/>
            <p:nvPr/>
          </p:nvSpPr>
          <p:spPr>
            <a:xfrm>
              <a:off x="3538847" y="6055360"/>
              <a:ext cx="878774" cy="80264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5785424-8D17-456A-8046-1BCFFE1D232F}"/>
              </a:ext>
            </a:extLst>
          </p:cNvPr>
          <p:cNvSpPr txBox="1"/>
          <p:nvPr/>
        </p:nvSpPr>
        <p:spPr>
          <a:xfrm>
            <a:off x="5531756" y="1348743"/>
            <a:ext cx="3424335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Define security policies and procedures</a:t>
            </a:r>
          </a:p>
          <a:p>
            <a:r>
              <a:rPr lang="en-US" sz="1400" dirty="0"/>
              <a:t>Educate people about the security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C32E1B-139A-4307-B607-FECF5C004FB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316681" y="1610353"/>
            <a:ext cx="1215075" cy="701978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E083871-5511-425D-97ED-7FAA42C1FA98}"/>
              </a:ext>
            </a:extLst>
          </p:cNvPr>
          <p:cNvSpPr txBox="1"/>
          <p:nvPr/>
        </p:nvSpPr>
        <p:spPr>
          <a:xfrm>
            <a:off x="5531756" y="1870125"/>
            <a:ext cx="2661306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Alarm systems, guards, locks,</a:t>
            </a:r>
          </a:p>
          <a:p>
            <a:r>
              <a:rPr lang="en-US" sz="1400" dirty="0"/>
              <a:t>video surveillance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68E76D-8B26-4AA1-854E-DE97975EDB96}"/>
              </a:ext>
            </a:extLst>
          </p:cNvPr>
          <p:cNvCxnSpPr>
            <a:cxnSpLocks/>
            <a:stCxn id="20" idx="1"/>
            <a:endCxn id="12" idx="7"/>
          </p:cNvCxnSpPr>
          <p:nvPr/>
        </p:nvCxnSpPr>
        <p:spPr>
          <a:xfrm flipH="1">
            <a:off x="4037363" y="2131735"/>
            <a:ext cx="1494393" cy="81402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17D32F-CA3F-4B88-A494-1798D7DFCE3B}"/>
              </a:ext>
            </a:extLst>
          </p:cNvPr>
          <p:cNvSpPr txBox="1"/>
          <p:nvPr/>
        </p:nvSpPr>
        <p:spPr>
          <a:xfrm>
            <a:off x="5531756" y="2398520"/>
            <a:ext cx="3046027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Firewall devices, VPN quarantine,</a:t>
            </a:r>
          </a:p>
          <a:p>
            <a:r>
              <a:rPr lang="en-US" sz="1400" dirty="0"/>
              <a:t>IDS and IPS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C018F0-D2D8-45AF-AAE5-F9FAE95DC5BB}"/>
              </a:ext>
            </a:extLst>
          </p:cNvPr>
          <p:cNvCxnSpPr>
            <a:cxnSpLocks/>
            <a:stCxn id="26" idx="1"/>
            <a:endCxn id="11" idx="7"/>
          </p:cNvCxnSpPr>
          <p:nvPr/>
        </p:nvCxnSpPr>
        <p:spPr>
          <a:xfrm flipH="1">
            <a:off x="3776169" y="2660130"/>
            <a:ext cx="1755587" cy="112464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88F3F4-EBF0-42C7-9C60-FE63E7EE680B}"/>
              </a:ext>
            </a:extLst>
          </p:cNvPr>
          <p:cNvSpPr txBox="1"/>
          <p:nvPr/>
        </p:nvSpPr>
        <p:spPr>
          <a:xfrm>
            <a:off x="5531756" y="2914463"/>
            <a:ext cx="3273653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Network segmentation, IDS and IPS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CF1E61-587B-41E7-B7FA-7F12AB1CADA8}"/>
              </a:ext>
            </a:extLst>
          </p:cNvPr>
          <p:cNvCxnSpPr>
            <a:cxnSpLocks/>
            <a:stCxn id="31" idx="1"/>
            <a:endCxn id="9" idx="7"/>
          </p:cNvCxnSpPr>
          <p:nvPr/>
        </p:nvCxnSpPr>
        <p:spPr>
          <a:xfrm flipH="1">
            <a:off x="3526847" y="3068352"/>
            <a:ext cx="2004909" cy="142408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6F5516-B942-43AE-B937-4FF464EC3858}"/>
              </a:ext>
            </a:extLst>
          </p:cNvPr>
          <p:cNvCxnSpPr>
            <a:cxnSpLocks/>
            <a:stCxn id="44" idx="1"/>
            <a:endCxn id="7" idx="7"/>
          </p:cNvCxnSpPr>
          <p:nvPr/>
        </p:nvCxnSpPr>
        <p:spPr>
          <a:xfrm flipH="1">
            <a:off x="3273566" y="3490773"/>
            <a:ext cx="2258190" cy="161330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3B0540-BE0C-43C5-BB18-2D8287D5F11D}"/>
              </a:ext>
            </a:extLst>
          </p:cNvPr>
          <p:cNvSpPr txBox="1"/>
          <p:nvPr/>
        </p:nvSpPr>
        <p:spPr>
          <a:xfrm>
            <a:off x="5531756" y="3229163"/>
            <a:ext cx="3195105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OS hardening, update management,</a:t>
            </a:r>
          </a:p>
          <a:p>
            <a:r>
              <a:rPr lang="en-US" sz="1400" dirty="0"/>
              <a:t>Antivirus management, auditing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AFF2F3-186B-4FDA-8EBD-0AAA39B25468}"/>
              </a:ext>
            </a:extLst>
          </p:cNvPr>
          <p:cNvSpPr txBox="1"/>
          <p:nvPr/>
        </p:nvSpPr>
        <p:spPr>
          <a:xfrm>
            <a:off x="5531756" y="3759306"/>
            <a:ext cx="3143809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Application hardening, MFA, audit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B94655-6F3C-46DA-B76D-1460DA8A33BC}"/>
              </a:ext>
            </a:extLst>
          </p:cNvPr>
          <p:cNvCxnSpPr>
            <a:cxnSpLocks/>
            <a:stCxn id="56" idx="1"/>
            <a:endCxn id="6" idx="7"/>
          </p:cNvCxnSpPr>
          <p:nvPr/>
        </p:nvCxnSpPr>
        <p:spPr>
          <a:xfrm flipH="1">
            <a:off x="3140930" y="3913195"/>
            <a:ext cx="2390826" cy="165758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21423A-5E06-4B34-B1EB-D77AFFEB1EA2}"/>
              </a:ext>
            </a:extLst>
          </p:cNvPr>
          <p:cNvCxnSpPr>
            <a:cxnSpLocks/>
            <a:stCxn id="64" idx="1"/>
            <a:endCxn id="5" idx="6"/>
          </p:cNvCxnSpPr>
          <p:nvPr/>
        </p:nvCxnSpPr>
        <p:spPr>
          <a:xfrm flipH="1">
            <a:off x="3040614" y="4228522"/>
            <a:ext cx="2491142" cy="193568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49D4359-D399-493B-9515-527DD850A1A2}"/>
              </a:ext>
            </a:extLst>
          </p:cNvPr>
          <p:cNvSpPr txBox="1"/>
          <p:nvPr/>
        </p:nvSpPr>
        <p:spPr>
          <a:xfrm>
            <a:off x="5531756" y="4074633"/>
            <a:ext cx="3643946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Authorization control, encryption, backup</a:t>
            </a:r>
          </a:p>
        </p:txBody>
      </p:sp>
    </p:spTree>
    <p:extLst>
      <p:ext uri="{BB962C8B-B14F-4D97-AF65-F5344CB8AC3E}">
        <p14:creationId xmlns:p14="http://schemas.microsoft.com/office/powerpoint/2010/main" val="165739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D62C-CD1A-4123-8BC1-844C8D68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F031-383F-4D78-88EB-D739DB088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Eavesdropping / Sniffing</a:t>
            </a:r>
          </a:p>
          <a:p>
            <a:r>
              <a:rPr lang="en-US" dirty="0"/>
              <a:t>Denial-of-service</a:t>
            </a:r>
          </a:p>
          <a:p>
            <a:r>
              <a:rPr lang="en-US" dirty="0"/>
              <a:t>Port scanning</a:t>
            </a:r>
          </a:p>
          <a:p>
            <a:r>
              <a:rPr lang="en-US" dirty="0"/>
              <a:t>Replay Attacks</a:t>
            </a:r>
          </a:p>
          <a:p>
            <a:r>
              <a:rPr lang="en-US" dirty="0"/>
              <a:t>Man-in-the-middle</a:t>
            </a:r>
          </a:p>
          <a:p>
            <a:r>
              <a:rPr lang="en-US" dirty="0"/>
              <a:t>Social engineering</a:t>
            </a:r>
          </a:p>
          <a:p>
            <a:r>
              <a:rPr lang="en-US" dirty="0"/>
              <a:t>Backdoor creation</a:t>
            </a:r>
          </a:p>
          <a:p>
            <a:r>
              <a:rPr lang="en-US" dirty="0"/>
              <a:t>E-mail address theft / phishing attack</a:t>
            </a:r>
          </a:p>
          <a:p>
            <a:r>
              <a:rPr lang="en-US" dirty="0"/>
              <a:t>Email and Instant messaging</a:t>
            </a:r>
          </a:p>
          <a:p>
            <a:r>
              <a:rPr lang="en-US" dirty="0"/>
              <a:t>Exploiting product vulnerabilities</a:t>
            </a:r>
          </a:p>
          <a:p>
            <a:r>
              <a:rPr lang="en-US" dirty="0"/>
              <a:t>Exploiting new technologies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6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02E4-E5B6-4940-B22B-4032D3DBA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2209F-E03F-4A19-AB2F-ADC83F6AB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 of protecting information and communications </a:t>
            </a:r>
          </a:p>
        </p:txBody>
      </p:sp>
    </p:spTree>
    <p:extLst>
      <p:ext uri="{BB962C8B-B14F-4D97-AF65-F5344CB8AC3E}">
        <p14:creationId xmlns:p14="http://schemas.microsoft.com/office/powerpoint/2010/main" val="311616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F413-90FE-442B-9E88-42DE3213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B316-1380-42D2-928C-93CA878A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algorithms </a:t>
            </a:r>
          </a:p>
          <a:p>
            <a:r>
              <a:rPr lang="en-US" dirty="0"/>
              <a:t>Generate a fixed-length result </a:t>
            </a:r>
          </a:p>
          <a:p>
            <a:r>
              <a:rPr lang="en-US" dirty="0"/>
              <a:t>Always the same from a given input</a:t>
            </a:r>
          </a:p>
          <a:p>
            <a:r>
              <a:rPr lang="en-US" dirty="0"/>
              <a:t>Summary of the original data</a:t>
            </a:r>
          </a:p>
          <a:p>
            <a:r>
              <a:rPr lang="en-US" dirty="0"/>
              <a:t>One-way algorithm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Hello Mr. Born! </a:t>
            </a:r>
            <a:r>
              <a:rPr lang="en-US" dirty="0"/>
              <a:t>- 7f2a0177f4d55500563881000e9b18af</a:t>
            </a:r>
          </a:p>
          <a:p>
            <a:pPr lvl="1"/>
            <a:r>
              <a:rPr lang="en-US" b="1" dirty="0"/>
              <a:t>hello Mr. Born! </a:t>
            </a:r>
            <a:r>
              <a:rPr lang="en-US" dirty="0"/>
              <a:t>- ff38c3c9dcf2891a19e8164843a408e3</a:t>
            </a:r>
          </a:p>
          <a:p>
            <a:pPr lvl="1"/>
            <a:r>
              <a:rPr lang="en-US" b="1" dirty="0"/>
              <a:t>Hello Mr. Born  </a:t>
            </a:r>
            <a:r>
              <a:rPr lang="en-US" dirty="0"/>
              <a:t>- 897cacdc19b5bb20898f926ad8dbc05b</a:t>
            </a:r>
          </a:p>
          <a:p>
            <a:pPr lvl="1"/>
            <a:r>
              <a:rPr lang="en-US" b="1" dirty="0"/>
              <a:t>Hello Mr. Born, </a:t>
            </a:r>
            <a:r>
              <a:rPr lang="en-US" dirty="0"/>
              <a:t>- 4b42f584469d23d01d45e1dcf49837e3</a:t>
            </a:r>
          </a:p>
        </p:txBody>
      </p:sp>
    </p:spTree>
    <p:extLst>
      <p:ext uri="{BB962C8B-B14F-4D97-AF65-F5344CB8AC3E}">
        <p14:creationId xmlns:p14="http://schemas.microsoft.com/office/powerpoint/2010/main" val="233308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D3D1-4C10-4108-8024-AD13579A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DE47-F571-4BEF-B145-3D553E0D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Way of scrambling data</a:t>
            </a:r>
          </a:p>
          <a:p>
            <a:r>
              <a:rPr lang="en-US" dirty="0"/>
              <a:t>Only </a:t>
            </a:r>
            <a:r>
              <a:rPr lang="en-US" sz="1800" dirty="0"/>
              <a:t>authorized parties can understand the information</a:t>
            </a:r>
          </a:p>
          <a:p>
            <a:endParaRPr lang="en-US" sz="1800" dirty="0"/>
          </a:p>
          <a:p>
            <a:r>
              <a:rPr lang="en-US" dirty="0"/>
              <a:t>Types</a:t>
            </a:r>
            <a:endParaRPr lang="en-US" sz="1800" dirty="0"/>
          </a:p>
          <a:p>
            <a:pPr lvl="1"/>
            <a:r>
              <a:rPr lang="en-US" dirty="0"/>
              <a:t>Symmetric Encryption</a:t>
            </a:r>
          </a:p>
          <a:p>
            <a:pPr lvl="1"/>
            <a:r>
              <a:rPr lang="en-US" dirty="0"/>
              <a:t>Asymmetric Encryption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7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629A-AA3D-456C-8C25-EBC2276F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</a:t>
            </a:r>
            <a:r>
              <a:rPr lang="en-US" dirty="0" err="1"/>
              <a:t>Encritpion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B760F-0255-4B90-BD06-82A9BAC07961}"/>
              </a:ext>
            </a:extLst>
          </p:cNvPr>
          <p:cNvGrpSpPr/>
          <p:nvPr/>
        </p:nvGrpSpPr>
        <p:grpSpPr>
          <a:xfrm>
            <a:off x="811135" y="2059169"/>
            <a:ext cx="6866263" cy="3154374"/>
            <a:chOff x="1018953" y="1702908"/>
            <a:chExt cx="8607086" cy="38591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EC02C8-27AF-47DC-AA43-D7C7725F9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8816" y="1702908"/>
              <a:ext cx="1204291" cy="120429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A9BFA8-756F-4482-908D-0F59562BB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953" y="3096661"/>
              <a:ext cx="1033651" cy="103365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A173D79-757A-498A-8EA7-C07A05AF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2388" y="3022092"/>
              <a:ext cx="1033651" cy="1033651"/>
            </a:xfrm>
            <a:prstGeom prst="rect">
              <a:avLst/>
            </a:prstGeom>
          </p:spPr>
        </p:pic>
        <p:sp>
          <p:nvSpPr>
            <p:cNvPr id="7" name="Down Arrow 44">
              <a:extLst>
                <a:ext uri="{FF2B5EF4-FFF2-40B4-BE49-F238E27FC236}">
                  <a16:creationId xmlns:a16="http://schemas.microsoft.com/office/drawing/2014/main" id="{B8D577FC-8784-4582-8B06-418A68F287A6}"/>
                </a:ext>
              </a:extLst>
            </p:cNvPr>
            <p:cNvSpPr/>
            <p:nvPr/>
          </p:nvSpPr>
          <p:spPr>
            <a:xfrm rot="16200000">
              <a:off x="2310186" y="2949202"/>
              <a:ext cx="469650" cy="1180683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05B3FBB-CBC1-428F-8E17-C75616765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973" y="2080045"/>
              <a:ext cx="768670" cy="86475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0FA0CF-AEE6-4A56-9DF1-FDA9F65E6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358" y="1740508"/>
              <a:ext cx="1204291" cy="12042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BE6BB6-9777-4F9B-AA55-9976CB9C6596}"/>
                </a:ext>
              </a:extLst>
            </p:cNvPr>
            <p:cNvSpPr/>
            <p:nvPr/>
          </p:nvSpPr>
          <p:spPr>
            <a:xfrm>
              <a:off x="3169372" y="3227229"/>
              <a:ext cx="1238763" cy="5917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Encrypt</a:t>
              </a:r>
            </a:p>
          </p:txBody>
        </p:sp>
        <p:sp>
          <p:nvSpPr>
            <p:cNvPr id="11" name="Down Arrow 44">
              <a:extLst>
                <a:ext uri="{FF2B5EF4-FFF2-40B4-BE49-F238E27FC236}">
                  <a16:creationId xmlns:a16="http://schemas.microsoft.com/office/drawing/2014/main" id="{E8C8E0F6-2DFB-4010-B940-921C90F0EA0A}"/>
                </a:ext>
              </a:extLst>
            </p:cNvPr>
            <p:cNvSpPr/>
            <p:nvPr/>
          </p:nvSpPr>
          <p:spPr>
            <a:xfrm rot="16200000">
              <a:off x="4928997" y="2932746"/>
              <a:ext cx="469650" cy="1180683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91D3F7-9A21-4903-AAA8-E4C556A37781}"/>
                </a:ext>
              </a:extLst>
            </p:cNvPr>
            <p:cNvSpPr/>
            <p:nvPr/>
          </p:nvSpPr>
          <p:spPr>
            <a:xfrm>
              <a:off x="5920057" y="3227229"/>
              <a:ext cx="1281957" cy="5917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Decrypt</a:t>
              </a:r>
            </a:p>
          </p:txBody>
        </p:sp>
        <p:sp>
          <p:nvSpPr>
            <p:cNvPr id="13" name="Down Arrow 44">
              <a:extLst>
                <a:ext uri="{FF2B5EF4-FFF2-40B4-BE49-F238E27FC236}">
                  <a16:creationId xmlns:a16="http://schemas.microsoft.com/office/drawing/2014/main" id="{71365829-6A4A-43FD-AC38-E5BB0CFECF3F}"/>
                </a:ext>
              </a:extLst>
            </p:cNvPr>
            <p:cNvSpPr/>
            <p:nvPr/>
          </p:nvSpPr>
          <p:spPr>
            <a:xfrm rot="16200000">
              <a:off x="7711716" y="2948575"/>
              <a:ext cx="469650" cy="1180683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2529641-6A3A-4F30-838B-5D0B4DA20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4525" y="1744136"/>
              <a:ext cx="1204291" cy="12042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8D56375-D738-4D45-BEF7-E47A43C94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572" y="4059879"/>
              <a:ext cx="1163292" cy="116329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53B3F3-70FC-4923-B397-127FCFDC3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059879"/>
              <a:ext cx="1163292" cy="116329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92A2AD-A7D4-487C-9C85-5756DC73900E}"/>
                </a:ext>
              </a:extLst>
            </p:cNvPr>
            <p:cNvSpPr txBox="1"/>
            <p:nvPr/>
          </p:nvSpPr>
          <p:spPr>
            <a:xfrm>
              <a:off x="3233261" y="5223169"/>
              <a:ext cx="1260306" cy="338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Sh@RDk3Y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CFE29F-1978-4A4C-817B-A404F6A45ABE}"/>
                </a:ext>
              </a:extLst>
            </p:cNvPr>
            <p:cNvSpPr txBox="1"/>
            <p:nvPr/>
          </p:nvSpPr>
          <p:spPr>
            <a:xfrm>
              <a:off x="5920057" y="5223171"/>
              <a:ext cx="1260306" cy="338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Sh@RDk3Y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35016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41066</TotalTime>
  <Words>395</Words>
  <Application>Microsoft Office PowerPoint</Application>
  <PresentationFormat>Widescreen</PresentationFormat>
  <Paragraphs>96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Schoolbook</vt:lpstr>
      <vt:lpstr>Verdana Pro Cond</vt:lpstr>
      <vt:lpstr>Verdana Pro Cond Light</vt:lpstr>
      <vt:lpstr>Wingdings 2</vt:lpstr>
      <vt:lpstr>View</vt:lpstr>
      <vt:lpstr>Security</vt:lpstr>
      <vt:lpstr>Defense in Depth</vt:lpstr>
      <vt:lpstr>Defense in Depth</vt:lpstr>
      <vt:lpstr>Defense in Depth Layers</vt:lpstr>
      <vt:lpstr>Common Attacks</vt:lpstr>
      <vt:lpstr>Cryptographic</vt:lpstr>
      <vt:lpstr>Hash Functions</vt:lpstr>
      <vt:lpstr>Encryption</vt:lpstr>
      <vt:lpstr>Symmetric Encritpion</vt:lpstr>
      <vt:lpstr>Asymmetric Encryption</vt:lpstr>
      <vt:lpstr>Asymmetric Encryption</vt:lpstr>
      <vt:lpstr>Digital Certificates</vt:lpstr>
      <vt:lpstr>Public Key Infrastructure (PKI)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Borislav Varadinov</dc:creator>
  <cp:lastModifiedBy>Borislav Varadinov</cp:lastModifiedBy>
  <cp:revision>219</cp:revision>
  <dcterms:created xsi:type="dcterms:W3CDTF">2020-09-12T08:48:01Z</dcterms:created>
  <dcterms:modified xsi:type="dcterms:W3CDTF">2021-11-20T19:08:23Z</dcterms:modified>
</cp:coreProperties>
</file>