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AA16ED-B4AF-499B-AC71-9768EAD029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931BEA-8499-4A02-AD31-C83ED96E2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2AD2A1-4740-4E43-89A9-0A023FF04D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9F57D7-5CE8-415E-A10C-FA682A245E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74536A-0607-486A-BDAF-05D4CD9D42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3CD2D0-086E-4EAA-ACE1-D62040B69D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536BF8-F67F-4706-B683-F14EDFF640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FF009C-1FA6-4B71-8638-098E24C354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7030F6-640C-478C-B60E-6E71B1B07C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E87F8B-ABA2-49A3-9DCA-50CE362AEC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693366-289B-4A28-B3A6-B05DC05F26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1B10B7-F435-4391-B74F-86B87D2BA8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F20309-9B8C-48FA-ADEF-9E331ECF2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2F8066-5790-47C2-B763-834B7B513D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EB2CEA-C238-4543-9769-29E4CBE3E6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4C0983-E5E9-4A27-9C92-843A835E54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B13F48-4359-4A74-87AE-A53E8F2985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B963DD-1029-4C2A-8DE9-6B3D106D12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3575F9-B0EB-4782-87FB-ED6EB6F8A4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DABE25-F456-47C3-B8EC-5CA2E8729A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3F3FA6-0CD6-4444-AEA8-3C9B78D691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FC2F5B-2E6D-4FB4-96DD-AEC3D09A0B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9360F3-3421-425B-83BA-C0185B9DC3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EFE8B1-8EEE-4705-857D-949D8B185F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8C8F95-A07D-4ACA-AB82-7FD3F96873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F85DB0-7166-4C72-A367-DD2C50AD66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B6A97A-1DED-4557-9E6A-4CC7B85924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0C550D-43B3-416E-8312-A52DB5CD1A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4A1057-21F3-41BE-8431-5188339348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BAF61C-7D76-48A4-91A5-EC02C11CEE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6AB299D-5070-49E7-B4AF-515F175014A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DB42299-56B5-4DAF-9797-EB6CA8F1B17F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968C6D5-EEE3-445A-AC80-50FB01FA54D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AB4EB4-87A0-48E7-93AE-A56BE58473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9A217A9-A0BD-4B69-A0F8-C0D299CBD975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32487FA-F3A0-48B3-AD73-2DF647E9FF5D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33CE3E8-E1B1-4673-9FC0-190792544725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249196F-300D-4BD5-BEC9-55E30017337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EA08105-48D3-43AC-A7CE-A25496D20DEE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D369328-A50F-4BA3-AFB5-4B0A8538D30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7E0186F-7E5D-4F49-A32B-8ADA9C34DF51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C180C86-59D9-442F-AD4F-AEFC37B68B0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0835D82-5C29-450A-BB4F-0D77B636A262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3F28BAD-526B-44D6-AC33-FE2A61C4F1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FC7925-D41E-4E7C-842F-3C00A4F616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3D23504-90EF-4E18-A65B-08EAA4DC1D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A1A1515-78DF-41F0-B24A-53CB42AF3B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280E264-BF89-48A0-BD7F-BEFB8C4E65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8F3FF30-080E-4936-A72D-E6197C5CCC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A3580AB-B06C-4C60-BAE1-ED56927B44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DAA9BC0-659A-4A33-BD15-96264230BF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59958BC-3985-476D-BEC1-7E398500EB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7B73B5B-1642-4CF7-A4DA-242306A381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1A23893-4F31-4056-971A-E7DC7D6996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7805057-3AD6-4D0F-BCD6-42AC557E40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93840" y="205560"/>
            <a:ext cx="10560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5607EB-D072-4B2A-8F5C-AB38DCAA62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96432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7535160" y="120816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39384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96432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7535160" y="3993120"/>
            <a:ext cx="340020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3F12FE6-7E36-48B0-BA62-34F88A8B4A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52C822-9B89-4C87-8EA8-48ED30105A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53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805000" y="399312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76AA77-73D5-4716-B2E7-2C3C8FCD05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805000" y="1208160"/>
            <a:ext cx="51530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93840" y="3993120"/>
            <a:ext cx="10560240" cy="25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C84EE6-A07D-4C1C-A3E0-E9D2752AC1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Master title </a:t>
            </a: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F101A69-18F4-4CAF-B074-B15CE6E4D3E6}" type="slidenum">
              <a:rPr b="0" lang="en-US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23ED6AC-CE7B-4802-9BA5-CB56F64CD93A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4208F3C-D2AD-42EE-95E3-862144784111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400" spc="-52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92a9b9"/>
                </a:solidFill>
                <a:latin typeface="Century Schoolbook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92a9b9"/>
                </a:solidFill>
                <a:latin typeface="Century Schoolbook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92a9b9"/>
                </a:solidFill>
                <a:latin typeface="Century Schoolbook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92a9b9"/>
                </a:solidFill>
                <a:latin typeface="Century Schoolbook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92a9b9"/>
                </a:solidFill>
                <a:latin typeface="Century Schoolbook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0"/>
          </p:nvPr>
        </p:nvSpPr>
        <p:spPr>
          <a:xfrm>
            <a:off x="838080" y="6363000"/>
            <a:ext cx="731160" cy="202680"/>
          </a:xfrm>
          <a:prstGeom prst="rect">
            <a:avLst/>
          </a:prstGeom>
          <a:noFill/>
          <a:ln w="0">
            <a:noFill/>
          </a:ln>
        </p:spPr>
        <p:txBody>
          <a:bodyPr l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666666"/>
                </a:solidFill>
                <a:latin typeface="Century School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BBD012E7-2EE1-4221-AD3C-DFF4C4121C0E}" type="slidenum">
              <a:rPr b="0" lang="en-US" sz="1100" spc="-1" strike="noStrike">
                <a:solidFill>
                  <a:srgbClr val="666666"/>
                </a:solidFill>
                <a:latin typeface="Century Schoolbook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6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Verdana Pro Cond Light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1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d9d9db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d9d9db"/>
                </a:solidFill>
                <a:latin typeface="Century Schoolbook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ftr" idx="1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sldNum" idx="1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3600" spc="-1" strike="noStrike">
                <a:solidFill>
                  <a:srgbClr val="8e8e94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85A6B46-063E-477B-AE02-7F789609CA06}" type="slidenum">
              <a:rPr b="0" lang="en-US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udemy.com/course/jenkins-for-beginners-n/" TargetMode="External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opensource.com/article/19/7/cicd-pipeline-rule-them-all" TargetMode="External"/><Relationship Id="rId3" Type="http://schemas.openxmlformats.org/officeDocument/2006/relationships/hyperlink" Target="https://creativecommons.org/licenses/by-sa/3.0/" TargetMode="External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blog.gds-gov.tech/that-ci-cd-thing-principles-implementation-tools-aa8e77f9a350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Jenkins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200" spc="9" strike="noStrike">
                <a:solidFill>
                  <a:srgbClr val="bfbfbf"/>
                </a:solidFill>
                <a:latin typeface="Century Schoolbook"/>
              </a:rPr>
              <a:t>Leading open source automation server for CICD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Jenkins Pipeline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Jenkinsfile (describe pipeline using Jenkins Pipeline DSL)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stage: starts a new pipeline stage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agent: selects node for execution based on label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checkout: checkouts code from SCM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sh: executes shell command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bat: executes windows command line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More…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Define pipeline as code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Declarative definition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Store pipeline definition with your app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Jenkinsfile (Declarative Pipeline)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94" name="Content Placeholder 5" descr=""/>
          <p:cNvPicPr/>
          <p:nvPr/>
        </p:nvPicPr>
        <p:blipFill>
          <a:blip r:embed="rId1"/>
          <a:stretch/>
        </p:blipFill>
        <p:spPr>
          <a:xfrm>
            <a:off x="654120" y="1208160"/>
            <a:ext cx="5289480" cy="472572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 txBox="1"/>
          <p:nvPr/>
        </p:nvSpPr>
        <p:spPr>
          <a:xfrm>
            <a:off x="685800" y="6172200"/>
            <a:ext cx="498744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: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j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Jenkins Blue Ocean Plugin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Modern look and feal for Jenkins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Better pipeline visualization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Easy to use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98" name="Picture 4" descr=""/>
          <p:cNvPicPr/>
          <p:nvPr/>
        </p:nvPicPr>
        <p:blipFill>
          <a:blip r:embed="rId1"/>
          <a:stretch/>
        </p:blipFill>
        <p:spPr>
          <a:xfrm>
            <a:off x="6263280" y="2476440"/>
            <a:ext cx="5047920" cy="438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Free Courses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  <a:hlinkClick r:id="rId1"/>
              </a:rPr>
              <a:t>https://www.udemy.com/course/jenkins-for-beginners-n/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What is CICD?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Continues Integration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Coding philosophy and set of practices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Development teams implement small changes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Push code to version control repositories frequently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Every commit triggers a build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Source code testing and quality checks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Continues Delivery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Picks up where continuous integration ends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Automates the delivery of applications to selected environment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Releases to production as early as possible 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Makes releases small and easy to troubleshoot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Manual approval step for release to production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Continues Deployment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One step further than continuous delivery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Every code change is released to your customers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No human intervention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Only a failed test will prevent a new change to be deployed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CICD Pipeline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14" name="Picture 3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393840" y="1170000"/>
            <a:ext cx="10010160" cy="2097000"/>
          </a:xfrm>
          <a:prstGeom prst="rect">
            <a:avLst/>
          </a:prstGeom>
          <a:ln w="0">
            <a:noFill/>
          </a:ln>
        </p:spPr>
      </p:pic>
      <p:sp>
        <p:nvSpPr>
          <p:cNvPr id="215" name="TextBox 4"/>
          <p:cNvSpPr/>
          <p:nvPr/>
        </p:nvSpPr>
        <p:spPr>
          <a:xfrm>
            <a:off x="220680" y="6536880"/>
            <a:ext cx="10010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 u="sng">
                <a:solidFill>
                  <a:srgbClr val="67aabf"/>
                </a:solidFill>
                <a:uFillTx/>
                <a:latin typeface="Century Schoolbook"/>
                <a:hlinkClick r:id="rId2"/>
              </a:rPr>
              <a:t>This Photo</a:t>
            </a:r>
            <a:r>
              <a:rPr b="0" lang="en-US" sz="900" spc="-1" strike="noStrike">
                <a:solidFill>
                  <a:srgbClr val="000000"/>
                </a:solidFill>
                <a:latin typeface="Century Schoolbook"/>
              </a:rPr>
              <a:t> by Unknown Author is licensed under </a:t>
            </a:r>
            <a:r>
              <a:rPr b="0" lang="en-US" sz="900" spc="-1" strike="noStrike" u="sng">
                <a:solidFill>
                  <a:srgbClr val="67aabf"/>
                </a:solidFill>
                <a:uFillTx/>
                <a:latin typeface="Century Schoolbook"/>
                <a:hlinkClick r:id="rId3"/>
              </a:rPr>
              <a:t>CC BY-SA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93840" y="3429000"/>
            <a:ext cx="10560240" cy="311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Developer commit code to git branch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 build job is triggered on every commit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Build software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Run tests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Run static code and security analyses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Run coverage and quality checks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Release software to environment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val 4"/>
          <p:cNvSpPr/>
          <p:nvPr/>
        </p:nvSpPr>
        <p:spPr>
          <a:xfrm>
            <a:off x="1258920" y="2852280"/>
            <a:ext cx="478080" cy="45684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val 5"/>
          <p:cNvSpPr/>
          <p:nvPr/>
        </p:nvSpPr>
        <p:spPr>
          <a:xfrm>
            <a:off x="4241520" y="2852280"/>
            <a:ext cx="478080" cy="45684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Straight Connector 6"/>
          <p:cNvSpPr/>
          <p:nvPr/>
        </p:nvSpPr>
        <p:spPr>
          <a:xfrm>
            <a:off x="1737360" y="3080520"/>
            <a:ext cx="2503800" cy="360"/>
          </a:xfrm>
          <a:prstGeom prst="line">
            <a:avLst/>
          </a:prstGeom>
          <a:ln>
            <a:solidFill>
              <a:srgbClr val="6f6f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Straight Connector 7"/>
          <p:cNvSpPr/>
          <p:nvPr/>
        </p:nvSpPr>
        <p:spPr>
          <a:xfrm flipV="1">
            <a:off x="4719600" y="3075480"/>
            <a:ext cx="2501640" cy="5040"/>
          </a:xfrm>
          <a:prstGeom prst="line">
            <a:avLst/>
          </a:prstGeom>
          <a:ln>
            <a:solidFill>
              <a:srgbClr val="6f6f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Straight Connector 8"/>
          <p:cNvSpPr/>
          <p:nvPr/>
        </p:nvSpPr>
        <p:spPr>
          <a:xfrm flipV="1">
            <a:off x="7697160" y="3080520"/>
            <a:ext cx="2164320" cy="5400"/>
          </a:xfrm>
          <a:prstGeom prst="line">
            <a:avLst/>
          </a:prstGeom>
          <a:ln>
            <a:solidFill>
              <a:srgbClr val="6f6f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Oval 9"/>
          <p:cNvSpPr/>
          <p:nvPr/>
        </p:nvSpPr>
        <p:spPr>
          <a:xfrm>
            <a:off x="2752560" y="3837240"/>
            <a:ext cx="478080" cy="45684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Arc 52"/>
          <p:cNvSpPr/>
          <p:nvPr/>
        </p:nvSpPr>
        <p:spPr>
          <a:xfrm>
            <a:off x="1737360" y="3085920"/>
            <a:ext cx="1014840" cy="983160"/>
          </a:xfrm>
          <a:custGeom>
            <a:avLst/>
            <a:gdLst/>
            <a:ahLst/>
            <a:rect l="l" t="t" r="r" b="b"/>
            <a:pathLst>
              <a:path stroke="0" w="4177288" h="1727946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fill="none" w="4177288" h="1727946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  <a:noFill/>
          <a:ln>
            <a:solidFill>
              <a:srgbClr val="6f6f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Arc 52"/>
          <p:cNvSpPr/>
          <p:nvPr/>
        </p:nvSpPr>
        <p:spPr>
          <a:xfrm flipH="1">
            <a:off x="3210840" y="3080880"/>
            <a:ext cx="1012680" cy="988560"/>
          </a:xfrm>
          <a:custGeom>
            <a:avLst/>
            <a:gdLst/>
            <a:ahLst/>
            <a:rect l="l" t="t" r="r" b="b"/>
            <a:pathLst>
              <a:path stroke="0" w="4177288" h="1727946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fill="none" w="4177288" h="1727946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  <a:noFill/>
          <a:ln>
            <a:solidFill>
              <a:srgbClr val="6f6f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Oval 12"/>
          <p:cNvSpPr/>
          <p:nvPr/>
        </p:nvSpPr>
        <p:spPr>
          <a:xfrm>
            <a:off x="7221240" y="2846880"/>
            <a:ext cx="478080" cy="45684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Box 13"/>
          <p:cNvSpPr/>
          <p:nvPr/>
        </p:nvSpPr>
        <p:spPr>
          <a:xfrm>
            <a:off x="9865800" y="2861640"/>
            <a:ext cx="72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a1a1a"/>
                </a:solidFill>
                <a:latin typeface="Century Schoolbook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7" name="Group 14"/>
          <p:cNvGrpSpPr/>
          <p:nvPr/>
        </p:nvGrpSpPr>
        <p:grpSpPr>
          <a:xfrm>
            <a:off x="749520" y="3415680"/>
            <a:ext cx="1560960" cy="369000"/>
            <a:chOff x="749520" y="3415680"/>
            <a:chExt cx="1560960" cy="369000"/>
          </a:xfrm>
        </p:grpSpPr>
        <p:sp>
          <p:nvSpPr>
            <p:cNvPr id="228" name="TextBox 15"/>
            <p:cNvSpPr/>
            <p:nvPr/>
          </p:nvSpPr>
          <p:spPr>
            <a:xfrm>
              <a:off x="901800" y="3573360"/>
              <a:ext cx="103824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Crate Branch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229" name="Group 16"/>
            <p:cNvGrpSpPr/>
            <p:nvPr/>
          </p:nvGrpSpPr>
          <p:grpSpPr>
            <a:xfrm>
              <a:off x="749520" y="3415680"/>
              <a:ext cx="258840" cy="257040"/>
              <a:chOff x="749520" y="3415680"/>
              <a:chExt cx="258840" cy="257040"/>
            </a:xfrm>
          </p:grpSpPr>
          <p:sp>
            <p:nvSpPr>
              <p:cNvPr id="230" name="Oval 18"/>
              <p:cNvSpPr/>
              <p:nvPr/>
            </p:nvSpPr>
            <p:spPr>
              <a:xfrm>
                <a:off x="768240" y="344880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31" name="TextBox 19"/>
              <p:cNvSpPr/>
              <p:nvPr/>
            </p:nvSpPr>
            <p:spPr>
              <a:xfrm>
                <a:off x="749520" y="341568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1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32" name="Straight Arrow Connector 17"/>
            <p:cNvSpPr/>
            <p:nvPr/>
          </p:nvSpPr>
          <p:spPr>
            <a:xfrm flipV="1">
              <a:off x="1940400" y="3647520"/>
              <a:ext cx="370080" cy="3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</p:grpSp>
      <p:grpSp>
        <p:nvGrpSpPr>
          <p:cNvPr id="233" name="Group 20"/>
          <p:cNvGrpSpPr/>
          <p:nvPr/>
        </p:nvGrpSpPr>
        <p:grpSpPr>
          <a:xfrm>
            <a:off x="2314440" y="4294440"/>
            <a:ext cx="1190160" cy="532800"/>
            <a:chOff x="2314440" y="4294440"/>
            <a:chExt cx="1190160" cy="532800"/>
          </a:xfrm>
        </p:grpSpPr>
        <p:sp>
          <p:nvSpPr>
            <p:cNvPr id="234" name="TextBox 21"/>
            <p:cNvSpPr/>
            <p:nvPr/>
          </p:nvSpPr>
          <p:spPr>
            <a:xfrm>
              <a:off x="2466360" y="4615920"/>
              <a:ext cx="103824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Code Change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235" name="Group 22"/>
            <p:cNvGrpSpPr/>
            <p:nvPr/>
          </p:nvGrpSpPr>
          <p:grpSpPr>
            <a:xfrm>
              <a:off x="2314440" y="4458240"/>
              <a:ext cx="258840" cy="257040"/>
              <a:chOff x="2314440" y="4458240"/>
              <a:chExt cx="258840" cy="257040"/>
            </a:xfrm>
          </p:grpSpPr>
          <p:sp>
            <p:nvSpPr>
              <p:cNvPr id="236" name="Oval 24"/>
              <p:cNvSpPr/>
              <p:nvPr/>
            </p:nvSpPr>
            <p:spPr>
              <a:xfrm>
                <a:off x="2332800" y="449136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37" name="TextBox 25"/>
              <p:cNvSpPr/>
              <p:nvPr/>
            </p:nvSpPr>
            <p:spPr>
              <a:xfrm>
                <a:off x="2314440" y="445824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38" name="Straight Arrow Connector 23"/>
            <p:cNvSpPr/>
            <p:nvPr/>
          </p:nvSpPr>
          <p:spPr>
            <a:xfrm flipV="1">
              <a:off x="2985840" y="4294440"/>
              <a:ext cx="5760" cy="321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</p:grpSp>
      <p:grpSp>
        <p:nvGrpSpPr>
          <p:cNvPr id="239" name="Group 26"/>
          <p:cNvGrpSpPr/>
          <p:nvPr/>
        </p:nvGrpSpPr>
        <p:grpSpPr>
          <a:xfrm>
            <a:off x="3614760" y="3990960"/>
            <a:ext cx="1657440" cy="479160"/>
            <a:chOff x="3614760" y="3990960"/>
            <a:chExt cx="1657440" cy="479160"/>
          </a:xfrm>
        </p:grpSpPr>
        <p:sp>
          <p:nvSpPr>
            <p:cNvPr id="240" name="Straight Arrow Connector 27"/>
            <p:cNvSpPr/>
            <p:nvPr/>
          </p:nvSpPr>
          <p:spPr>
            <a:xfrm flipH="1" flipV="1">
              <a:off x="3614400" y="3990600"/>
              <a:ext cx="426600" cy="250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241" name="TextBox 28"/>
            <p:cNvSpPr/>
            <p:nvPr/>
          </p:nvSpPr>
          <p:spPr>
            <a:xfrm>
              <a:off x="4064760" y="4258800"/>
              <a:ext cx="120744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Create pull request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242" name="Group 29"/>
            <p:cNvGrpSpPr/>
            <p:nvPr/>
          </p:nvGrpSpPr>
          <p:grpSpPr>
            <a:xfrm>
              <a:off x="3912480" y="4084920"/>
              <a:ext cx="258840" cy="257040"/>
              <a:chOff x="3912480" y="4084920"/>
              <a:chExt cx="258840" cy="257040"/>
            </a:xfrm>
          </p:grpSpPr>
          <p:sp>
            <p:nvSpPr>
              <p:cNvPr id="243" name="Oval 30"/>
              <p:cNvSpPr/>
              <p:nvPr/>
            </p:nvSpPr>
            <p:spPr>
              <a:xfrm>
                <a:off x="3930840" y="411804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44" name="TextBox 31"/>
              <p:cNvSpPr/>
              <p:nvPr/>
            </p:nvSpPr>
            <p:spPr>
              <a:xfrm>
                <a:off x="3912480" y="408492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3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</p:grpSp>
      <p:sp>
        <p:nvSpPr>
          <p:cNvPr id="245" name="Oval 32"/>
          <p:cNvSpPr/>
          <p:nvPr/>
        </p:nvSpPr>
        <p:spPr>
          <a:xfrm>
            <a:off x="5749560" y="1812600"/>
            <a:ext cx="478080" cy="45684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Arc 52"/>
          <p:cNvSpPr/>
          <p:nvPr/>
        </p:nvSpPr>
        <p:spPr>
          <a:xfrm flipV="1">
            <a:off x="4700160" y="2045160"/>
            <a:ext cx="1049040" cy="1024560"/>
          </a:xfrm>
          <a:custGeom>
            <a:avLst/>
            <a:gdLst/>
            <a:ahLst/>
            <a:rect l="l" t="t" r="r" b="b"/>
            <a:pathLst>
              <a:path stroke="0" w="4177288" h="1727946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fill="none" w="4177288" h="1727946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  <a:noFill/>
          <a:ln>
            <a:solidFill>
              <a:srgbClr val="6f6f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Arc 52"/>
          <p:cNvSpPr/>
          <p:nvPr/>
        </p:nvSpPr>
        <p:spPr>
          <a:xfrm flipH="1" flipV="1">
            <a:off x="6207840" y="2044440"/>
            <a:ext cx="1012680" cy="1019160"/>
          </a:xfrm>
          <a:custGeom>
            <a:avLst/>
            <a:gdLst/>
            <a:ahLst/>
            <a:rect l="l" t="t" r="r" b="b"/>
            <a:pathLst>
              <a:path stroke="0" w="4177288" h="1727946">
                <a:moveTo>
                  <a:pt x="9797" y="17301"/>
                </a:moveTo>
                <a:cubicBezTo>
                  <a:pt x="2289181" y="-95242"/>
                  <a:pt x="4005022" y="513825"/>
                  <a:pt x="4005022" y="1126319"/>
                </a:cubicBezTo>
                <a:lnTo>
                  <a:pt x="9797" y="1126319"/>
                </a:lnTo>
                <a:lnTo>
                  <a:pt x="9797" y="17301"/>
                </a:lnTo>
                <a:close/>
              </a:path>
              <a:path fill="none" w="4177288" h="1727946">
                <a:moveTo>
                  <a:pt x="0" y="0"/>
                </a:moveTo>
                <a:cubicBezTo>
                  <a:pt x="114886" y="101989"/>
                  <a:pt x="1797819" y="-34585"/>
                  <a:pt x="2041156" y="128610"/>
                </a:cubicBezTo>
                <a:cubicBezTo>
                  <a:pt x="2297742" y="454547"/>
                  <a:pt x="2099185" y="1434204"/>
                  <a:pt x="2511837" y="1590907"/>
                </a:cubicBezTo>
                <a:cubicBezTo>
                  <a:pt x="2924489" y="1747610"/>
                  <a:pt x="3768006" y="1741394"/>
                  <a:pt x="4177288" y="1710138"/>
                </a:cubicBezTo>
              </a:path>
            </a:pathLst>
          </a:custGeom>
          <a:noFill/>
          <a:ln>
            <a:solidFill>
              <a:srgbClr val="6f6f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8" name="Group 35"/>
          <p:cNvGrpSpPr/>
          <p:nvPr/>
        </p:nvGrpSpPr>
        <p:grpSpPr>
          <a:xfrm>
            <a:off x="3766680" y="2082600"/>
            <a:ext cx="1505520" cy="369360"/>
            <a:chOff x="3766680" y="2082600"/>
            <a:chExt cx="1505520" cy="369360"/>
          </a:xfrm>
        </p:grpSpPr>
        <p:sp>
          <p:nvSpPr>
            <p:cNvPr id="249" name="TextBox 36"/>
            <p:cNvSpPr/>
            <p:nvPr/>
          </p:nvSpPr>
          <p:spPr>
            <a:xfrm>
              <a:off x="3919320" y="2240640"/>
              <a:ext cx="103824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Crate Branch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250" name="Group 37"/>
            <p:cNvGrpSpPr/>
            <p:nvPr/>
          </p:nvGrpSpPr>
          <p:grpSpPr>
            <a:xfrm>
              <a:off x="3766680" y="2082600"/>
              <a:ext cx="258840" cy="257040"/>
              <a:chOff x="3766680" y="2082600"/>
              <a:chExt cx="258840" cy="257040"/>
            </a:xfrm>
          </p:grpSpPr>
          <p:sp>
            <p:nvSpPr>
              <p:cNvPr id="251" name="Oval 39"/>
              <p:cNvSpPr/>
              <p:nvPr/>
            </p:nvSpPr>
            <p:spPr>
              <a:xfrm>
                <a:off x="3785400" y="211572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2" name="TextBox 40"/>
              <p:cNvSpPr/>
              <p:nvPr/>
            </p:nvSpPr>
            <p:spPr>
              <a:xfrm>
                <a:off x="3766680" y="208260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1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53" name="Straight Arrow Connector 38"/>
            <p:cNvSpPr/>
            <p:nvPr/>
          </p:nvSpPr>
          <p:spPr>
            <a:xfrm>
              <a:off x="4957920" y="2348280"/>
              <a:ext cx="314280" cy="7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</p:grpSp>
      <p:grpSp>
        <p:nvGrpSpPr>
          <p:cNvPr id="254" name="Group 41"/>
          <p:cNvGrpSpPr/>
          <p:nvPr/>
        </p:nvGrpSpPr>
        <p:grpSpPr>
          <a:xfrm>
            <a:off x="5317560" y="1173240"/>
            <a:ext cx="1190160" cy="639000"/>
            <a:chOff x="5317560" y="1173240"/>
            <a:chExt cx="1190160" cy="639000"/>
          </a:xfrm>
        </p:grpSpPr>
        <p:sp>
          <p:nvSpPr>
            <p:cNvPr id="255" name="TextBox 42"/>
            <p:cNvSpPr/>
            <p:nvPr/>
          </p:nvSpPr>
          <p:spPr>
            <a:xfrm>
              <a:off x="5469480" y="1331280"/>
              <a:ext cx="103824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Code Change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256" name="Group 43"/>
            <p:cNvGrpSpPr/>
            <p:nvPr/>
          </p:nvGrpSpPr>
          <p:grpSpPr>
            <a:xfrm>
              <a:off x="5317560" y="1173240"/>
              <a:ext cx="258840" cy="257040"/>
              <a:chOff x="5317560" y="1173240"/>
              <a:chExt cx="258840" cy="257040"/>
            </a:xfrm>
          </p:grpSpPr>
          <p:sp>
            <p:nvSpPr>
              <p:cNvPr id="257" name="Oval 45"/>
              <p:cNvSpPr/>
              <p:nvPr/>
            </p:nvSpPr>
            <p:spPr>
              <a:xfrm>
                <a:off x="5335920" y="120636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58" name="TextBox 46"/>
              <p:cNvSpPr/>
              <p:nvPr/>
            </p:nvSpPr>
            <p:spPr>
              <a:xfrm>
                <a:off x="5317560" y="117324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259" name="Straight Arrow Connector 44"/>
            <p:cNvSpPr/>
            <p:nvPr/>
          </p:nvSpPr>
          <p:spPr>
            <a:xfrm>
              <a:off x="5988960" y="1546560"/>
              <a:ext cx="360" cy="26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</p:grpSp>
      <p:grpSp>
        <p:nvGrpSpPr>
          <p:cNvPr id="260" name="Group 47"/>
          <p:cNvGrpSpPr/>
          <p:nvPr/>
        </p:nvGrpSpPr>
        <p:grpSpPr>
          <a:xfrm>
            <a:off x="6612480" y="1540440"/>
            <a:ext cx="1847520" cy="585360"/>
            <a:chOff x="6612480" y="1540440"/>
            <a:chExt cx="1847520" cy="585360"/>
          </a:xfrm>
        </p:grpSpPr>
        <p:sp>
          <p:nvSpPr>
            <p:cNvPr id="261" name="Straight Arrow Connector 48"/>
            <p:cNvSpPr/>
            <p:nvPr/>
          </p:nvSpPr>
          <p:spPr>
            <a:xfrm flipH="1">
              <a:off x="6612480" y="1802160"/>
              <a:ext cx="517680" cy="32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  <p:sp>
          <p:nvSpPr>
            <p:cNvPr id="262" name="TextBox 49"/>
            <p:cNvSpPr/>
            <p:nvPr/>
          </p:nvSpPr>
          <p:spPr>
            <a:xfrm>
              <a:off x="7152480" y="1698120"/>
              <a:ext cx="130752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Create pull request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263" name="Group 50"/>
            <p:cNvGrpSpPr/>
            <p:nvPr/>
          </p:nvGrpSpPr>
          <p:grpSpPr>
            <a:xfrm>
              <a:off x="7000560" y="1540440"/>
              <a:ext cx="258840" cy="257040"/>
              <a:chOff x="7000560" y="1540440"/>
              <a:chExt cx="258840" cy="257040"/>
            </a:xfrm>
          </p:grpSpPr>
          <p:sp>
            <p:nvSpPr>
              <p:cNvPr id="264" name="Oval 51"/>
              <p:cNvSpPr/>
              <p:nvPr/>
            </p:nvSpPr>
            <p:spPr>
              <a:xfrm>
                <a:off x="7018920" y="157356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65" name="TextBox 52"/>
              <p:cNvSpPr/>
              <p:nvPr/>
            </p:nvSpPr>
            <p:spPr>
              <a:xfrm>
                <a:off x="7000560" y="154044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3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</p:grpSp>
      <p:grpSp>
        <p:nvGrpSpPr>
          <p:cNvPr id="266" name="Group 53"/>
          <p:cNvGrpSpPr/>
          <p:nvPr/>
        </p:nvGrpSpPr>
        <p:grpSpPr>
          <a:xfrm>
            <a:off x="4649400" y="3242160"/>
            <a:ext cx="1328040" cy="509400"/>
            <a:chOff x="4649400" y="3242160"/>
            <a:chExt cx="1328040" cy="509400"/>
          </a:xfrm>
        </p:grpSpPr>
        <p:sp>
          <p:nvSpPr>
            <p:cNvPr id="267" name="TextBox 54"/>
            <p:cNvSpPr/>
            <p:nvPr/>
          </p:nvSpPr>
          <p:spPr>
            <a:xfrm>
              <a:off x="4939200" y="3540240"/>
              <a:ext cx="103824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Merge to main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68" name="Straight Arrow Connector 55"/>
            <p:cNvSpPr/>
            <p:nvPr/>
          </p:nvSpPr>
          <p:spPr>
            <a:xfrm flipH="1" flipV="1">
              <a:off x="4649040" y="3241800"/>
              <a:ext cx="279720" cy="27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  <p:grpSp>
          <p:nvGrpSpPr>
            <p:cNvPr id="269" name="Group 56"/>
            <p:cNvGrpSpPr/>
            <p:nvPr/>
          </p:nvGrpSpPr>
          <p:grpSpPr>
            <a:xfrm>
              <a:off x="4787280" y="3382560"/>
              <a:ext cx="258840" cy="257040"/>
              <a:chOff x="4787280" y="3382560"/>
              <a:chExt cx="258840" cy="257040"/>
            </a:xfrm>
          </p:grpSpPr>
          <p:sp>
            <p:nvSpPr>
              <p:cNvPr id="270" name="Oval 57"/>
              <p:cNvSpPr/>
              <p:nvPr/>
            </p:nvSpPr>
            <p:spPr>
              <a:xfrm>
                <a:off x="4805640" y="341568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71" name="TextBox 58"/>
              <p:cNvSpPr/>
              <p:nvPr/>
            </p:nvSpPr>
            <p:spPr>
              <a:xfrm>
                <a:off x="4787280" y="338256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4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</p:grpSp>
      <p:grpSp>
        <p:nvGrpSpPr>
          <p:cNvPr id="272" name="Group 59"/>
          <p:cNvGrpSpPr/>
          <p:nvPr/>
        </p:nvGrpSpPr>
        <p:grpSpPr>
          <a:xfrm>
            <a:off x="7629120" y="2326680"/>
            <a:ext cx="1382400" cy="587160"/>
            <a:chOff x="7629120" y="2326680"/>
            <a:chExt cx="1382400" cy="587160"/>
          </a:xfrm>
        </p:grpSpPr>
        <p:sp>
          <p:nvSpPr>
            <p:cNvPr id="273" name="TextBox 60"/>
            <p:cNvSpPr/>
            <p:nvPr/>
          </p:nvSpPr>
          <p:spPr>
            <a:xfrm>
              <a:off x="7973280" y="2484360"/>
              <a:ext cx="1038240" cy="21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8d6374"/>
              </a:solidFill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81955b"/>
                  </a:solidFill>
                  <a:latin typeface="Century Schoolbook"/>
                </a:rPr>
                <a:t>Merge to main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274" name="Straight Arrow Connector 61"/>
            <p:cNvSpPr/>
            <p:nvPr/>
          </p:nvSpPr>
          <p:spPr>
            <a:xfrm flipH="1">
              <a:off x="7628760" y="2592360"/>
              <a:ext cx="343080" cy="32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8d6374"/>
              </a:solidFill>
              <a:round/>
              <a:tailEnd len="med" type="triangle" w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/>
          </p:style>
        </p:sp>
        <p:grpSp>
          <p:nvGrpSpPr>
            <p:cNvPr id="275" name="Group 62"/>
            <p:cNvGrpSpPr/>
            <p:nvPr/>
          </p:nvGrpSpPr>
          <p:grpSpPr>
            <a:xfrm>
              <a:off x="7821360" y="2326680"/>
              <a:ext cx="258840" cy="257040"/>
              <a:chOff x="7821360" y="2326680"/>
              <a:chExt cx="258840" cy="257040"/>
            </a:xfrm>
          </p:grpSpPr>
          <p:sp>
            <p:nvSpPr>
              <p:cNvPr id="276" name="Oval 63"/>
              <p:cNvSpPr/>
              <p:nvPr/>
            </p:nvSpPr>
            <p:spPr>
              <a:xfrm>
                <a:off x="7839360" y="2359800"/>
                <a:ext cx="222120" cy="199080"/>
              </a:xfrm>
              <a:prstGeom prst="ellipse">
                <a:avLst/>
              </a:prstGeom>
              <a:solidFill>
                <a:srgbClr val="606068"/>
              </a:solidFill>
              <a:ln>
                <a:solidFill>
                  <a:srgbClr val="6f6f74"/>
                </a:solidFill>
                <a:round/>
              </a:ln>
              <a:effectLst>
                <a:outerShdw algn="tl" blurRad="50760" dir="5400000" dist="15120" rotWithShape="0">
                  <a:srgbClr val="000000">
                    <a:alpha val="7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277" name="TextBox 64"/>
              <p:cNvSpPr/>
              <p:nvPr/>
            </p:nvSpPr>
            <p:spPr>
              <a:xfrm>
                <a:off x="7821360" y="2326680"/>
                <a:ext cx="25884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100" spc="-1" strike="noStrike">
                    <a:solidFill>
                      <a:srgbClr val="d6d3cc"/>
                    </a:solidFill>
                    <a:latin typeface="Century Schoolbook"/>
                  </a:rPr>
                  <a:t>4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</p:grp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400" spc="-52" strike="noStrike">
                <a:solidFill>
                  <a:srgbClr val="000000"/>
                </a:solidFill>
                <a:latin typeface="Century Schoolbook"/>
              </a:rPr>
              <a:t>Git Branch and Pull Request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08D0C8B-8CAC-4D2E-8322-2FAA949E5589}" type="slidenum">
              <a:t>4</a:t>
            </a:fld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Continues process… 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80" name="Content Placeholder 4" descr="A picture containing text, device, gauge&#10;&#10;Description automatically generated"/>
          <p:cNvPicPr/>
          <p:nvPr/>
        </p:nvPicPr>
        <p:blipFill>
          <a:blip r:embed="rId1"/>
          <a:stretch/>
        </p:blipFill>
        <p:spPr>
          <a:xfrm>
            <a:off x="177480" y="1606320"/>
            <a:ext cx="10559520" cy="4217040"/>
          </a:xfrm>
          <a:prstGeom prst="rect">
            <a:avLst/>
          </a:prstGeom>
          <a:ln w="0">
            <a:noFill/>
          </a:ln>
        </p:spPr>
      </p:pic>
      <p:sp>
        <p:nvSpPr>
          <p:cNvPr id="281" name="TextBox 5"/>
          <p:cNvSpPr/>
          <p:nvPr/>
        </p:nvSpPr>
        <p:spPr>
          <a:xfrm>
            <a:off x="177480" y="6421680"/>
            <a:ext cx="1055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 u="sng">
                <a:solidFill>
                  <a:srgbClr val="67aabf"/>
                </a:solidFill>
                <a:uFillTx/>
                <a:latin typeface="Century Schoolbook"/>
                <a:hlinkClick r:id="rId2"/>
              </a:rPr>
              <a:t>This Photo</a:t>
            </a:r>
            <a:r>
              <a:rPr b="0" lang="en-US" sz="900" spc="-1" strike="noStrike">
                <a:solidFill>
                  <a:srgbClr val="000000"/>
                </a:solidFill>
                <a:latin typeface="Century Schoolbook"/>
              </a:rPr>
              <a:t> by Unknown Author is licensed under </a:t>
            </a:r>
            <a:r>
              <a:rPr b="0" lang="en-US" sz="900" spc="-1" strike="noStrike" u="sng">
                <a:solidFill>
                  <a:srgbClr val="67aabf"/>
                </a:solidFill>
                <a:uFillTx/>
                <a:latin typeface="Century Schoolbook"/>
                <a:hlinkClick r:id="rId3"/>
              </a:rPr>
              <a:t>CC BY-SA-NC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What is Jenkins?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Free and open source automation server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Leading open source automation server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Automates CICD processes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Java based software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Integrates with git and other VCS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Extensible platform (hundreds of plugins)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Multi platform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Distributed platform using agents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Linux and Windows agents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b050"/>
              </a:buClr>
              <a:buFont typeface="Wingdings 2" charset="2"/>
              <a:buChar char=""/>
            </a:pPr>
            <a:r>
              <a:rPr b="0" lang="en-US" sz="1600" spc="-1" strike="noStrike">
                <a:solidFill>
                  <a:srgbClr val="262626"/>
                </a:solidFill>
                <a:latin typeface="Verdana Pro Cond Light"/>
              </a:rPr>
              <a:t>Group agents by labels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84" name="Picture 6" descr="Logo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5889600" y="606960"/>
            <a:ext cx="2857320" cy="19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200" spc="-52" strike="noStrike">
                <a:solidFill>
                  <a:srgbClr val="000000"/>
                </a:solidFill>
                <a:latin typeface="Verdana Pro Cond"/>
              </a:rPr>
              <a:t>Run Jenkins in docker (9 simple steps)</a:t>
            </a:r>
            <a:endParaRPr b="0" lang="en-US" sz="4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docker run –d –p 80:8080 –p 50000:50000 --name=jenkins jenkins/jenkins.lts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docker logs jenkins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Get initial setup password from the log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Open your browser and enter the server name/ip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Enter the initial setup password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Install suggested plugins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Enter admin user and password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Create Jenkins pipeline job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Century Schoolbook"/>
              <a:buAutoNum type="arabicPeriod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Enjoy your Jenkins setup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Jenkins Plugins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Extend Jenkins functionality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Jenkins core plugins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Jenkins community plugins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Jenkins external vendor plugins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700+ Plugins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93840" y="205560"/>
            <a:ext cx="10560240" cy="80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52" strike="noStrike">
                <a:solidFill>
                  <a:srgbClr val="000000"/>
                </a:solidFill>
                <a:latin typeface="Verdana Pro Cond"/>
              </a:rPr>
              <a:t>Main Components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93840" y="1208160"/>
            <a:ext cx="10560240" cy="533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Controller – the main Jenkins server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Agent/Node – additional Jenkins servers used to run builds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Cloud – run dynamic agents in a Kubernetes cluster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Job – unit of work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View – defined collection(list) of jobs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Folder – organizational unit for jobs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70c0"/>
              </a:buClr>
              <a:buSzPct val="80000"/>
              <a:buFont typeface="Wingdings 2" charset="2"/>
              <a:buChar char=""/>
            </a:pPr>
            <a:r>
              <a:rPr b="0" lang="en-US" sz="1800" spc="9" strike="noStrike">
                <a:solidFill>
                  <a:srgbClr val="000000"/>
                </a:solidFill>
                <a:latin typeface="Verdana Pro Cond"/>
              </a:rPr>
              <a:t>Secret – store sensitive information like password, private keys, etc.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15762</TotalTime>
  <Application>LibreOffice/7.3.7.2$Linux_X86_64 LibreOffice_project/30$Build-2</Application>
  <AppVersion>15.0000</AppVersion>
  <Words>468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2020-09-12T08:48:01Z</dcterms:created>
  <dc:creator>Borislav Varadinov</dc:creator>
  <dc:description/>
  <dc:language>en-US</dc:language>
  <cp:lastModifiedBy/>
  <dcterms:modified xsi:type="dcterms:W3CDTF">2023-01-10T12:16:54Z</dcterms:modified>
  <cp:revision>254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