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9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507C51-5359-48FB-87AD-62436B193F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5A1246-4211-4B35-854E-C85C1C1949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0B5039-C058-4FBB-A7D1-50B908C567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935909-35BF-4089-9BEE-C0FD4D6C2F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AEC00B-4399-41B3-AF43-59D6AB51EA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DEAE44-2300-4D5F-B06C-7EBCF50181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6BC4A2-E699-475E-BD8A-82052E5090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2F176D-B525-40FB-B792-D514974400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2B7A74-D6CD-4A12-9DC8-2834A38BC1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D718BA-53A0-4A62-9285-B3456A32F5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F7E4C8-3D86-4DC7-BCC5-B544ED8B00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A35DD9-F353-4882-83EB-E488D8BE9D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AEBE8F-5D14-4475-BA56-BBE0946572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E3117C-BC59-4354-8CB7-D37851B85C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F93F28-703B-4D13-922B-69BC2D0768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513EB6-6A3A-4BFF-81E0-7157FC1B04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479435-92E7-4435-9530-EA0C7644A1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D39684-011A-4A70-BFE4-F414EE6412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9FF85C-A9B3-4D05-AD1E-54B9E6E818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A4FBAA-804E-42E2-885D-98CAA9E55D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9A6434-A4AE-41F5-AF37-372F05270D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CBCE92-2E65-4E16-935A-8A04F6A56B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5A8517-009C-47F0-904C-FC8FA48AF9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DE2F25-6FFD-4242-912A-50833108B4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19F99E-3099-4121-9B9A-DF7646F0BC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4DBF68-F67A-4EEE-9A83-A1DA2B7626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D15F40-A083-4F26-887A-72D1B55EDC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D83A11-DE45-40AD-9D50-2A98604DB6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7BEAC5-419E-4CB7-9490-5D18EBE63D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210DB5-112E-4080-B445-97B099A1B4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BE75BD-76C7-476D-A6CA-E7A394AF16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7DBE441-A604-4F57-A7F3-FA40B0432E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16AC95-02E2-4716-8017-0C02C11169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AC3CC-1815-464A-B3A5-6B186BC407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FF4E28-F61A-4B31-B55B-CD9BF51A13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698547-580D-4A85-88B4-EA31803834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0AC4EFC-D0B9-4037-8507-F913B8A175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F920791-8A28-4969-A5B7-23E8665FC1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F1C2C9-D9AF-4618-AFC6-DB5F44FDD7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F458B3-DBA1-4441-8D2E-B79346DE28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668423-E42A-4C64-A685-8145AFA5DF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27FB84-B4C0-406F-9DAB-FCD5F597B8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93D116-4C9B-455C-BE45-8F6DC1D480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336B6E-1C49-4DA8-896F-E37C5C7526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7BAFC1-19DB-4DC0-BFE4-AE950425CC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B922F0-367D-4C72-ADA8-EE64CEC5C3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957BAE-91B7-484F-8381-3D10A843D9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6F22C6-CC13-4AD5-B6C4-5AF88AF869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Click to edit Master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title 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808080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808080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D0C30EF-08B0-4BF5-989D-3EBC09613A2F}" type="slidenum">
              <a:rPr b="0" lang="en-US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6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B73AF62-9526-4F66-9B86-3236E6780D51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Clic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k to 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edit 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Mas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ter 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title 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7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8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C3DC6EB-56B1-427F-9C64-D7B5CDACA268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6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Clic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k to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edit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Mas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ter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title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styl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0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1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12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BA5C466-670F-46F8-AD65-F28903E02160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N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e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t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w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o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r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k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i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n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g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Understanding Network Infrastructure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I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P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A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d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d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r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e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s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s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i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n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g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h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r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Internet Protocol Address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Numerical label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Each device in TCP/IP network has an IP address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Displayed in human-readable notation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IPV4 - 172.16.254.1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IPV6 - 2001:db8:0:1234:0:567:8:1 (human-readable :D)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IP versions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IPV4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32 bits 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First deployed in 1983 (ARPANET)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IPV6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128 bits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First deployed in ~2000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Today, we use both versions of the IP simultaneously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Internet Assigned Numbers Authority (IANA)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Global standardization organization (Located in US)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Oversees global IP address allocation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IPV4 and IPV6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IANA delegates allocations of IP address blocks to regional Internet registries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Each RIR allocates addresses for a different area of the world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IANA manages the global registry of the BGP Autonomous System Numbers (ASNs)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Manages the data in the root DNS nameservers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No more IPV4 public addresses…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IPV4 Addresses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32 Bits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11000000101010000001111000101000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4 groups of </a:t>
            </a:r>
            <a:r>
              <a:rPr b="0" lang="en-US" sz="1800" spc="9" strike="noStrike">
                <a:solidFill>
                  <a:srgbClr val="202122"/>
                </a:solidFill>
                <a:latin typeface="Arial"/>
              </a:rPr>
              <a:t>8 bits (</a:t>
            </a: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Octet)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11000000.10101000.00011110.00101000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Decimal base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192.168.30.40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sosceles Triangle 136"/>
          <p:cNvSpPr/>
          <p:nvPr/>
        </p:nvSpPr>
        <p:spPr>
          <a:xfrm rot="10800000">
            <a:off x="409320" y="2744640"/>
            <a:ext cx="2362680" cy="1014480"/>
          </a:xfrm>
          <a:custGeom>
            <a:avLst/>
            <a:gdLst/>
            <a:ahLst/>
            <a:rect l="l" t="t" r="r" b="b"/>
            <a:pathLst>
              <a:path w="2396303" h="1014762">
                <a:moveTo>
                  <a:pt x="0" y="1014762"/>
                </a:moveTo>
                <a:lnTo>
                  <a:pt x="1218175" y="0"/>
                </a:lnTo>
                <a:lnTo>
                  <a:pt x="2396303" y="1014762"/>
                </a:lnTo>
                <a:lnTo>
                  <a:pt x="0" y="101476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247" name="Isosceles Triangle 136"/>
          <p:cNvSpPr/>
          <p:nvPr/>
        </p:nvSpPr>
        <p:spPr>
          <a:xfrm rot="10800000">
            <a:off x="7927560" y="2744640"/>
            <a:ext cx="2362680" cy="1014480"/>
          </a:xfrm>
          <a:custGeom>
            <a:avLst/>
            <a:gdLst/>
            <a:ahLst/>
            <a:rect l="l" t="t" r="r" b="b"/>
            <a:pathLst>
              <a:path w="2396303" h="1014762">
                <a:moveTo>
                  <a:pt x="0" y="1014762"/>
                </a:moveTo>
                <a:lnTo>
                  <a:pt x="1218175" y="0"/>
                </a:lnTo>
                <a:lnTo>
                  <a:pt x="2396303" y="1014762"/>
                </a:lnTo>
                <a:lnTo>
                  <a:pt x="0" y="101476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248" name="Isosceles Triangle 136"/>
          <p:cNvSpPr/>
          <p:nvPr/>
        </p:nvSpPr>
        <p:spPr>
          <a:xfrm rot="10800000">
            <a:off x="5414760" y="2744640"/>
            <a:ext cx="2362680" cy="1014480"/>
          </a:xfrm>
          <a:custGeom>
            <a:avLst/>
            <a:gdLst/>
            <a:ahLst/>
            <a:rect l="l" t="t" r="r" b="b"/>
            <a:pathLst>
              <a:path w="2396303" h="1014762">
                <a:moveTo>
                  <a:pt x="0" y="1014762"/>
                </a:moveTo>
                <a:lnTo>
                  <a:pt x="1218175" y="0"/>
                </a:lnTo>
                <a:lnTo>
                  <a:pt x="2396303" y="1014762"/>
                </a:lnTo>
                <a:lnTo>
                  <a:pt x="0" y="101476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249" name="Isosceles Triangle 136"/>
          <p:cNvSpPr/>
          <p:nvPr/>
        </p:nvSpPr>
        <p:spPr>
          <a:xfrm rot="10800000">
            <a:off x="2930040" y="2757960"/>
            <a:ext cx="2362680" cy="1014480"/>
          </a:xfrm>
          <a:custGeom>
            <a:avLst/>
            <a:gdLst/>
            <a:ahLst/>
            <a:rect l="l" t="t" r="r" b="b"/>
            <a:pathLst>
              <a:path w="2396303" h="1014762">
                <a:moveTo>
                  <a:pt x="0" y="1014762"/>
                </a:moveTo>
                <a:lnTo>
                  <a:pt x="1218175" y="0"/>
                </a:lnTo>
                <a:lnTo>
                  <a:pt x="2396303" y="1014762"/>
                </a:lnTo>
                <a:lnTo>
                  <a:pt x="0" y="101476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IPV4 Calculation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251" name="Group 87"/>
          <p:cNvGrpSpPr/>
          <p:nvPr/>
        </p:nvGrpSpPr>
        <p:grpSpPr>
          <a:xfrm>
            <a:off x="413640" y="2375640"/>
            <a:ext cx="2355840" cy="369000"/>
            <a:chOff x="413640" y="2375640"/>
            <a:chExt cx="2355840" cy="369000"/>
          </a:xfrm>
        </p:grpSpPr>
        <p:sp>
          <p:nvSpPr>
            <p:cNvPr id="252" name="Rectangle 55"/>
            <p:cNvSpPr/>
            <p:nvPr/>
          </p:nvSpPr>
          <p:spPr>
            <a:xfrm>
              <a:off x="2473200" y="237564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53" name="Rectangle 56"/>
            <p:cNvSpPr/>
            <p:nvPr/>
          </p:nvSpPr>
          <p:spPr>
            <a:xfrm>
              <a:off x="2181960" y="237564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54" name="Rectangle 57"/>
            <p:cNvSpPr/>
            <p:nvPr/>
          </p:nvSpPr>
          <p:spPr>
            <a:xfrm>
              <a:off x="1885320" y="237564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55" name="Rectangle 58"/>
            <p:cNvSpPr/>
            <p:nvPr/>
          </p:nvSpPr>
          <p:spPr>
            <a:xfrm>
              <a:off x="1590480" y="237564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56" name="Rectangle 59"/>
            <p:cNvSpPr/>
            <p:nvPr/>
          </p:nvSpPr>
          <p:spPr>
            <a:xfrm>
              <a:off x="1303200" y="237564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57" name="Rectangle 60"/>
            <p:cNvSpPr/>
            <p:nvPr/>
          </p:nvSpPr>
          <p:spPr>
            <a:xfrm>
              <a:off x="1006560" y="237564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58" name="Rectangle 61"/>
            <p:cNvSpPr/>
            <p:nvPr/>
          </p:nvSpPr>
          <p:spPr>
            <a:xfrm>
              <a:off x="710280" y="237564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59" name="Rectangle 62"/>
            <p:cNvSpPr/>
            <p:nvPr/>
          </p:nvSpPr>
          <p:spPr>
            <a:xfrm>
              <a:off x="413640" y="237564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</p:grpSp>
      <p:pic>
        <p:nvPicPr>
          <p:cNvPr id="260" name="Picture 94" descr=""/>
          <p:cNvPicPr/>
          <p:nvPr/>
        </p:nvPicPr>
        <p:blipFill>
          <a:blip r:embed="rId1"/>
          <a:stretch/>
        </p:blipFill>
        <p:spPr>
          <a:xfrm>
            <a:off x="333360" y="1060920"/>
            <a:ext cx="2811960" cy="126144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97" descr=""/>
          <p:cNvPicPr/>
          <p:nvPr/>
        </p:nvPicPr>
        <p:blipFill>
          <a:blip r:embed="rId2"/>
          <a:stretch/>
        </p:blipFill>
        <p:spPr>
          <a:xfrm>
            <a:off x="2855880" y="1060920"/>
            <a:ext cx="2811960" cy="126144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98" descr=""/>
          <p:cNvPicPr/>
          <p:nvPr/>
        </p:nvPicPr>
        <p:blipFill>
          <a:blip r:embed="rId3"/>
          <a:stretch/>
        </p:blipFill>
        <p:spPr>
          <a:xfrm>
            <a:off x="5347080" y="1060920"/>
            <a:ext cx="2811960" cy="126144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99" descr=""/>
          <p:cNvPicPr/>
          <p:nvPr/>
        </p:nvPicPr>
        <p:blipFill>
          <a:blip r:embed="rId4"/>
          <a:stretch/>
        </p:blipFill>
        <p:spPr>
          <a:xfrm>
            <a:off x="7869600" y="1060920"/>
            <a:ext cx="2811960" cy="1261440"/>
          </a:xfrm>
          <a:prstGeom prst="rect">
            <a:avLst/>
          </a:prstGeom>
          <a:ln w="0">
            <a:noFill/>
          </a:ln>
        </p:spPr>
      </p:pic>
      <p:grpSp>
        <p:nvGrpSpPr>
          <p:cNvPr id="264" name="Group 104"/>
          <p:cNvGrpSpPr/>
          <p:nvPr/>
        </p:nvGrpSpPr>
        <p:grpSpPr>
          <a:xfrm>
            <a:off x="2930040" y="2388600"/>
            <a:ext cx="2355840" cy="369000"/>
            <a:chOff x="2930040" y="2388600"/>
            <a:chExt cx="2355840" cy="369000"/>
          </a:xfrm>
        </p:grpSpPr>
        <p:sp>
          <p:nvSpPr>
            <p:cNvPr id="265" name="Rectangle 105"/>
            <p:cNvSpPr/>
            <p:nvPr/>
          </p:nvSpPr>
          <p:spPr>
            <a:xfrm>
              <a:off x="4989600" y="238860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66" name="Rectangle 106"/>
            <p:cNvSpPr/>
            <p:nvPr/>
          </p:nvSpPr>
          <p:spPr>
            <a:xfrm>
              <a:off x="4698000" y="238860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67" name="Rectangle 107"/>
            <p:cNvSpPr/>
            <p:nvPr/>
          </p:nvSpPr>
          <p:spPr>
            <a:xfrm>
              <a:off x="4401720" y="238860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68" name="Rectangle 108"/>
            <p:cNvSpPr/>
            <p:nvPr/>
          </p:nvSpPr>
          <p:spPr>
            <a:xfrm>
              <a:off x="4106520" y="238860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69" name="Rectangle 109"/>
            <p:cNvSpPr/>
            <p:nvPr/>
          </p:nvSpPr>
          <p:spPr>
            <a:xfrm>
              <a:off x="3819600" y="238860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70" name="Rectangle 110"/>
            <p:cNvSpPr/>
            <p:nvPr/>
          </p:nvSpPr>
          <p:spPr>
            <a:xfrm>
              <a:off x="3522960" y="238860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71" name="Rectangle 111"/>
            <p:cNvSpPr/>
            <p:nvPr/>
          </p:nvSpPr>
          <p:spPr>
            <a:xfrm>
              <a:off x="3226320" y="238860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72" name="Rectangle 112"/>
            <p:cNvSpPr/>
            <p:nvPr/>
          </p:nvSpPr>
          <p:spPr>
            <a:xfrm>
              <a:off x="2930040" y="238860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273" name="Group 113"/>
          <p:cNvGrpSpPr/>
          <p:nvPr/>
        </p:nvGrpSpPr>
        <p:grpSpPr>
          <a:xfrm>
            <a:off x="5412960" y="2375280"/>
            <a:ext cx="2355840" cy="369000"/>
            <a:chOff x="5412960" y="2375280"/>
            <a:chExt cx="2355840" cy="369000"/>
          </a:xfrm>
        </p:grpSpPr>
        <p:sp>
          <p:nvSpPr>
            <p:cNvPr id="274" name="Rectangle 114"/>
            <p:cNvSpPr/>
            <p:nvPr/>
          </p:nvSpPr>
          <p:spPr>
            <a:xfrm>
              <a:off x="747252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75" name="Rectangle 115"/>
            <p:cNvSpPr/>
            <p:nvPr/>
          </p:nvSpPr>
          <p:spPr>
            <a:xfrm>
              <a:off x="718092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76" name="Rectangle 116"/>
            <p:cNvSpPr/>
            <p:nvPr/>
          </p:nvSpPr>
          <p:spPr>
            <a:xfrm>
              <a:off x="688428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77" name="Rectangle 117"/>
            <p:cNvSpPr/>
            <p:nvPr/>
          </p:nvSpPr>
          <p:spPr>
            <a:xfrm>
              <a:off x="658944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78" name="Rectangle 118"/>
            <p:cNvSpPr/>
            <p:nvPr/>
          </p:nvSpPr>
          <p:spPr>
            <a:xfrm>
              <a:off x="630252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79" name="Rectangle 119"/>
            <p:cNvSpPr/>
            <p:nvPr/>
          </p:nvSpPr>
          <p:spPr>
            <a:xfrm>
              <a:off x="600588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80" name="Rectangle 120"/>
            <p:cNvSpPr/>
            <p:nvPr/>
          </p:nvSpPr>
          <p:spPr>
            <a:xfrm>
              <a:off x="570924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81" name="Rectangle 121"/>
            <p:cNvSpPr/>
            <p:nvPr/>
          </p:nvSpPr>
          <p:spPr>
            <a:xfrm>
              <a:off x="541296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282" name="Group 122"/>
          <p:cNvGrpSpPr/>
          <p:nvPr/>
        </p:nvGrpSpPr>
        <p:grpSpPr>
          <a:xfrm>
            <a:off x="7932240" y="2375280"/>
            <a:ext cx="2362680" cy="369000"/>
            <a:chOff x="7932240" y="2375280"/>
            <a:chExt cx="2362680" cy="369000"/>
          </a:xfrm>
        </p:grpSpPr>
        <p:sp>
          <p:nvSpPr>
            <p:cNvPr id="283" name="Rectangle 123"/>
            <p:cNvSpPr/>
            <p:nvPr/>
          </p:nvSpPr>
          <p:spPr>
            <a:xfrm>
              <a:off x="999864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84" name="Rectangle 124"/>
            <p:cNvSpPr/>
            <p:nvPr/>
          </p:nvSpPr>
          <p:spPr>
            <a:xfrm>
              <a:off x="970020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85" name="Rectangle 125"/>
            <p:cNvSpPr/>
            <p:nvPr/>
          </p:nvSpPr>
          <p:spPr>
            <a:xfrm>
              <a:off x="940392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86" name="Rectangle 126"/>
            <p:cNvSpPr/>
            <p:nvPr/>
          </p:nvSpPr>
          <p:spPr>
            <a:xfrm>
              <a:off x="910872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87" name="Rectangle 127"/>
            <p:cNvSpPr/>
            <p:nvPr/>
          </p:nvSpPr>
          <p:spPr>
            <a:xfrm>
              <a:off x="882180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88" name="Rectangle 128"/>
            <p:cNvSpPr/>
            <p:nvPr/>
          </p:nvSpPr>
          <p:spPr>
            <a:xfrm>
              <a:off x="852516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1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89" name="Rectangle 129"/>
            <p:cNvSpPr/>
            <p:nvPr/>
          </p:nvSpPr>
          <p:spPr>
            <a:xfrm>
              <a:off x="822852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90" name="Rectangle 130"/>
            <p:cNvSpPr/>
            <p:nvPr/>
          </p:nvSpPr>
          <p:spPr>
            <a:xfrm>
              <a:off x="7932240" y="2375280"/>
              <a:ext cx="296280" cy="369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000000"/>
                  </a:solidFill>
                  <a:latin typeface="Century Schoolbook"/>
                </a:rPr>
                <a:t>0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91" name="Rectangle 133"/>
          <p:cNvSpPr/>
          <p:nvPr/>
        </p:nvSpPr>
        <p:spPr>
          <a:xfrm>
            <a:off x="3515400" y="3265200"/>
            <a:ext cx="1168200" cy="587160"/>
          </a:xfrm>
          <a:prstGeom prst="rect">
            <a:avLst/>
          </a:pr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168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Rectangle 134"/>
          <p:cNvSpPr/>
          <p:nvPr/>
        </p:nvSpPr>
        <p:spPr>
          <a:xfrm>
            <a:off x="5991480" y="3265200"/>
            <a:ext cx="1168200" cy="587160"/>
          </a:xfrm>
          <a:prstGeom prst="rect">
            <a:avLst/>
          </a:pr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30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Rectangle 135"/>
          <p:cNvSpPr/>
          <p:nvPr/>
        </p:nvSpPr>
        <p:spPr>
          <a:xfrm>
            <a:off x="8507520" y="3251880"/>
            <a:ext cx="1168200" cy="587160"/>
          </a:xfrm>
          <a:prstGeom prst="rect">
            <a:avLst/>
          </a:pr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40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Rectangle 132"/>
          <p:cNvSpPr/>
          <p:nvPr/>
        </p:nvSpPr>
        <p:spPr>
          <a:xfrm>
            <a:off x="993960" y="3265200"/>
            <a:ext cx="1168200" cy="587160"/>
          </a:xfrm>
          <a:prstGeom prst="rect">
            <a:avLst/>
          </a:pr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192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TextBox 140"/>
          <p:cNvSpPr/>
          <p:nvPr/>
        </p:nvSpPr>
        <p:spPr>
          <a:xfrm>
            <a:off x="1126440" y="2834640"/>
            <a:ext cx="946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entury Schoolbook"/>
              </a:rPr>
              <a:t>1*128 + 1*64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6" name="TextBox 141"/>
          <p:cNvSpPr/>
          <p:nvPr/>
        </p:nvSpPr>
        <p:spPr>
          <a:xfrm>
            <a:off x="3440520" y="2868120"/>
            <a:ext cx="13316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entury Schoolbook"/>
              </a:rPr>
              <a:t>1*128 + 1* 32 + 1*8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7" name="TextBox 142"/>
          <p:cNvSpPr/>
          <p:nvPr/>
        </p:nvSpPr>
        <p:spPr>
          <a:xfrm>
            <a:off x="5803920" y="2859480"/>
            <a:ext cx="15069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entury Schoolbook"/>
              </a:rPr>
              <a:t>1*16 + 1*8 + 1*4 + 1*2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8" name="TextBox 143"/>
          <p:cNvSpPr/>
          <p:nvPr/>
        </p:nvSpPr>
        <p:spPr>
          <a:xfrm>
            <a:off x="8752680" y="2859480"/>
            <a:ext cx="806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entury Schoolbook"/>
              </a:rPr>
              <a:t>1*32 + 1*8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u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b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m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k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(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V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4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182880" indent="-182880">
              <a:lnSpc>
                <a:spcPct val="10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Also known as </a:t>
            </a:r>
            <a:r>
              <a:rPr b="1" lang="en-US" sz="1800" spc="9" strike="noStrike">
                <a:solidFill>
                  <a:srgbClr val="000000"/>
                </a:solidFill>
                <a:latin typeface="Verdana Pro Cond"/>
              </a:rPr>
              <a:t>netmask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10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Solves some of the problems of classful addressing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10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Consists of </a:t>
            </a:r>
            <a:r>
              <a:rPr b="1" lang="en-US" sz="1800" spc="9" strike="noStrike">
                <a:solidFill>
                  <a:srgbClr val="000000"/>
                </a:solidFill>
                <a:latin typeface="Verdana Pro Cond"/>
              </a:rPr>
              <a:t>32 bits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10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Sequence of ones (1) followed by a block of zeros (0)</a:t>
            </a: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	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Ones - indicate bits used for the network prefix</a:t>
            </a:r>
            <a:endParaRPr b="0" lang="en-US" sz="18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Zeros - designates the host identifier</a:t>
            </a:r>
            <a:endParaRPr b="0" lang="en-US" sz="18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1" lang="en-US" sz="1800" spc="9" strike="noStrike">
                <a:solidFill>
                  <a:srgbClr val="000000"/>
                </a:solidFill>
                <a:latin typeface="Verdana Pro Cond"/>
              </a:rPr>
              <a:t>CIDR</a:t>
            </a: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 alternate method of representing subnet mask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Count of the number of network bits prefixed with “/” – 192.0.2.130/24</a:t>
            </a:r>
            <a:endParaRPr b="0" lang="en-US" sz="1800" spc="-1" strike="noStrike">
              <a:solidFill>
                <a:srgbClr val="262626"/>
              </a:solidFill>
              <a:latin typeface="Century Schoolbook"/>
            </a:endParaRPr>
          </a:p>
        </p:txBody>
      </p:sp>
      <p:graphicFrame>
        <p:nvGraphicFramePr>
          <p:cNvPr id="301" name="Table 9"/>
          <p:cNvGraphicFramePr/>
          <p:nvPr/>
        </p:nvGraphicFramePr>
        <p:xfrm>
          <a:off x="810720" y="3429000"/>
          <a:ext cx="7118280" cy="1854000"/>
        </p:xfrm>
        <a:graphic>
          <a:graphicData uri="http://schemas.openxmlformats.org/drawingml/2006/table">
            <a:tbl>
              <a:tblPr/>
              <a:tblGrid>
                <a:gridCol w="1464480"/>
                <a:gridCol w="3281040"/>
                <a:gridCol w="237276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Binary form</a:t>
                      </a: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	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Dot-decimal notation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IP Address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11000000.00000000.00000010.10000010</a:t>
                      </a: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	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192.0.2.130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Subnet mask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11111111.11111111.11111111.00000000</a:t>
                      </a: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	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255.255.255.0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Network prefix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11000000.00000000.00000010.00000000</a:t>
                      </a: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	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192.0.2.0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Host identifier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00000000.00000000.00000000.10000010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0.0.0.130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IPV6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128 bits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0010000000000001000011011011100000000000000000000010111100111011 0000001010101010000000001111111111111110001010001001110001011010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8 groups of 16 bits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0010000000000001   0000110110111000   0000000000000000   0010111100111011   0000001010101010   0000000011111111   1111111000101000   1001110001011010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HEX base 16 bits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2001:0DB8:0000:2F3B:02AA:00FF:FE28:9C5A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Removing leading zeros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2001:</a:t>
            </a: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DB8:0</a:t>
            </a: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:2F3B:</a:t>
            </a: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2AA:FF</a:t>
            </a: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:FE28:9C5A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No subnet mask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SzPct val="80000"/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Prefix Length or just prefix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SzPct val="80000"/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Similar to CIDR in IPV4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No broadcast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72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961"/>
              </a:spcBef>
              <a:spcAft>
                <a:spcPts val="201"/>
              </a:spcAft>
              <a:buNone/>
            </a:pPr>
            <a:endParaRPr b="0" lang="en-US" sz="24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DHCP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Dynamic Host Configuration Protocol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Dynamically assigns network configuration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Reducing the need for manual network administration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From home networks to big enterprise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DORA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Discover package is sent to every device in the network (Broadcast)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6" name="Rectangle 5"/>
          <p:cNvSpPr/>
          <p:nvPr/>
        </p:nvSpPr>
        <p:spPr>
          <a:xfrm>
            <a:off x="633960" y="3731040"/>
            <a:ext cx="1447920" cy="1380960"/>
          </a:xfrm>
          <a:prstGeom prst="rect">
            <a:avLst/>
          </a:prstGeom>
          <a:solidFill>
            <a:srgbClr val="ffffff"/>
          </a:solidFill>
          <a:ln>
            <a:solidFill>
              <a:srgbClr val="92a9b9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DHCP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Rectangle 6"/>
          <p:cNvSpPr/>
          <p:nvPr/>
        </p:nvSpPr>
        <p:spPr>
          <a:xfrm>
            <a:off x="4952520" y="3731040"/>
            <a:ext cx="1447920" cy="1380960"/>
          </a:xfrm>
          <a:prstGeom prst="rect">
            <a:avLst/>
          </a:prstGeom>
          <a:solidFill>
            <a:srgbClr val="ffffff"/>
          </a:solidFill>
          <a:ln>
            <a:solidFill>
              <a:srgbClr val="92a9b9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DHCP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Straight Arrow Connector 8"/>
          <p:cNvSpPr/>
          <p:nvPr/>
        </p:nvSpPr>
        <p:spPr>
          <a:xfrm>
            <a:off x="2082600" y="3917880"/>
            <a:ext cx="286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f6f7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TextBox 9"/>
          <p:cNvSpPr/>
          <p:nvPr/>
        </p:nvSpPr>
        <p:spPr>
          <a:xfrm>
            <a:off x="3002040" y="3681720"/>
            <a:ext cx="85176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Century Schoolbook"/>
              </a:rPr>
              <a:t>1. Discover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10" name="Straight Arrow Connector 10"/>
          <p:cNvSpPr/>
          <p:nvPr/>
        </p:nvSpPr>
        <p:spPr>
          <a:xfrm>
            <a:off x="2082600" y="4578480"/>
            <a:ext cx="286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f6f7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Straight Arrow Connector 11"/>
          <p:cNvSpPr/>
          <p:nvPr/>
        </p:nvSpPr>
        <p:spPr>
          <a:xfrm flipH="1">
            <a:off x="2081880" y="4260960"/>
            <a:ext cx="286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f6f7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Box 17"/>
          <p:cNvSpPr/>
          <p:nvPr/>
        </p:nvSpPr>
        <p:spPr>
          <a:xfrm>
            <a:off x="2984040" y="4027320"/>
            <a:ext cx="64116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Century Schoolbook"/>
              </a:rPr>
              <a:t>2. Offer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13" name="TextBox 18"/>
          <p:cNvSpPr/>
          <p:nvPr/>
        </p:nvSpPr>
        <p:spPr>
          <a:xfrm>
            <a:off x="2986200" y="4314600"/>
            <a:ext cx="82116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Century Schoolbook"/>
              </a:rPr>
              <a:t>3. Request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14" name="Straight Arrow Connector 19"/>
          <p:cNvSpPr/>
          <p:nvPr/>
        </p:nvSpPr>
        <p:spPr>
          <a:xfrm flipH="1">
            <a:off x="2081880" y="4860000"/>
            <a:ext cx="286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f6f7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TextBox 20"/>
          <p:cNvSpPr/>
          <p:nvPr/>
        </p:nvSpPr>
        <p:spPr>
          <a:xfrm>
            <a:off x="2989080" y="4626360"/>
            <a:ext cx="112608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Century Schoolbook"/>
              </a:rPr>
              <a:t>4. Acknowledge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DNS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340560" y="1195200"/>
            <a:ext cx="10560240" cy="553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Domain Name System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Hierarchical naming structure - www.my.website.example.com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Decentralized architecture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Essential component of the Internet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Main goal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Translates human-readable </a:t>
            </a: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domain names</a:t>
            </a: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 to the numerical IP addresses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Components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Name servers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Zones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Resolvers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Records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A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PTR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CNAME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MX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NS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More…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Wired vs Wireless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IEEE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IEEE 802.3 – Ethernet networks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IEEE 802.11 – Wireless local area networks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Net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wor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k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Com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pon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ents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ga-IE" sz="1800" spc="9" strike="noStrike">
                <a:solidFill>
                  <a:srgbClr val="000000"/>
                </a:solidFill>
                <a:latin typeface="Verdana Pro Cond"/>
              </a:rPr>
              <a:t>Data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Client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Server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Peer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ga-IE" sz="1800" spc="9" strike="noStrike">
                <a:solidFill>
                  <a:srgbClr val="000000"/>
                </a:solidFill>
                <a:latin typeface="Verdana Pro Cond"/>
              </a:rPr>
              <a:t>Network </a:t>
            </a: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</a:t>
            </a:r>
            <a:r>
              <a:rPr b="0" lang="ga-IE" sz="1800" spc="9" strike="noStrike">
                <a:solidFill>
                  <a:srgbClr val="000000"/>
                </a:solidFill>
                <a:latin typeface="Verdana Pro Cond"/>
              </a:rPr>
              <a:t>dapter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Network </a:t>
            </a:r>
            <a:r>
              <a:rPr b="0" lang="ga-IE" sz="1800" spc="9" strike="noStrike">
                <a:solidFill>
                  <a:srgbClr val="000000"/>
                </a:solidFill>
                <a:latin typeface="Verdana Pro Cond"/>
              </a:rPr>
              <a:t>Media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Network Devices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Network Adapter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Converts instructions from upper layers into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Electrical signals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Optical signals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Wireless waves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Converts the received signals into meaningful data for the upper layers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Hub and Switch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Hub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You can find such devices in a museum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Simple signal repeater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Supports multiple ports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Star wiring and central point of wiring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Layer 1 device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Switch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Same functions as Hub + more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Intelligent signal repeater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Understand the source and destination address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Repeats signals only to proper destination ports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Layer 2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Some switches support Layer 3 and Layer 4 features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2743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  <a:tabLst>
                <a:tab algn="l" pos="0"/>
              </a:tabLst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Enhanced Switch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Router capabilities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Firewall capabilities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  <a:tabLst>
                <a:tab algn="l" pos="0"/>
              </a:tabLst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QoS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pic>
        <p:nvPicPr>
          <p:cNvPr id="324" name="Content Placeholder 4" descr="A close up of a guitar&#10;&#10;Description automatically generated"/>
          <p:cNvPicPr/>
          <p:nvPr/>
        </p:nvPicPr>
        <p:blipFill>
          <a:blip r:embed="rId1"/>
          <a:stretch/>
        </p:blipFill>
        <p:spPr>
          <a:xfrm>
            <a:off x="5580360" y="1693440"/>
            <a:ext cx="2541960" cy="52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VLAN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Network traffic isolation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Groups physical or virtual devices in a logical network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Flexible management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No need to rewire network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No need to move devices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Overlay Netwokrs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Similar to VLAN but for big scale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 logical network built on top of a physical network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Cloud providers use overlay networks to isolate tenants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Overlay links are tunnels through the underlying physical network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Many overlay networks may coexist at once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Over the same underlying physical network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And providing its own isolation and services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Router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Layer 3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Routes traffic between networks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Routes traffic based on routing table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Manages routing tables by routing protocols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Routing Protocols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OSPF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BGP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IS-IS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IGRP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EIGRP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RIP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Internet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The Internet is a system of interconnected networks that spans the globe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Intranets and Extranets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Intranets are: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 group of services hosted on a network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 private structure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Internet-like service provision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Extranets are: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Similar services to Intranet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Exposed to networks outside of the Intranet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Services that require extra security measures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Firewall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 </a:t>
            </a:r>
            <a:r>
              <a:rPr b="1" lang="en-US" sz="1800" spc="9" strike="noStrike">
                <a:solidFill>
                  <a:srgbClr val="000000"/>
                </a:solidFill>
                <a:latin typeface="Verdana Pro Cond"/>
              </a:rPr>
              <a:t>firewall</a:t>
            </a: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 is used to protect a private network from security risks inherent to connecting to an untrusted network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Rule based filtering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Anti-Virtus (AV) based filtering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39" name="Picture 2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237320" y="2943360"/>
            <a:ext cx="6480360" cy="379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IDS and IPS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Intrusion Detection System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Monitoring the events occurring in your network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Analyzing traffic for signatures that match known cyberattacks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Analyzing traffic for anomalies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Intrusion Prevention System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 </a:t>
            </a: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the process of performing intrusion detection and then stopping the detected incidents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Serv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er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vs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Clie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343437"/>
                </a:solidFill>
                <a:latin typeface="Verdana Pro Cond"/>
              </a:rPr>
              <a:t>Server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Computer</a:t>
            </a: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 that provides shared resources and serves client requests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Client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Computer that sends requests to other computers in the network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5" name="Slide Number Placeholder 3"/>
          <p:cNvSpPr/>
          <p:nvPr/>
        </p:nvSpPr>
        <p:spPr>
          <a:xfrm>
            <a:off x="8610480" y="6553080"/>
            <a:ext cx="45684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AA85FB8-06B0-4283-BA14-FAB611B0516E}" type="slidenum"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&lt;number&gt;</a:t>
            </a:fld>
            <a:endParaRPr b="0" lang="en-US" sz="1050" spc="-1" strike="noStrike">
              <a:latin typeface="Arial"/>
            </a:endParaRPr>
          </a:p>
        </p:txBody>
      </p:sp>
      <p:pic>
        <p:nvPicPr>
          <p:cNvPr id="176" name="Picture 17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267280" y="3526920"/>
            <a:ext cx="3057480" cy="289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VPN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Virtual Private Network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Method of extending a private network across public networks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Encryption is a common part of VPN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VPN Use Cases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Remote users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Mobile users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Site-to-Site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Proxy and Reverse Proxy Servers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Proxy servers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Cache information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Category based filtering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Anti-Virtus (AV) based filtering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Artificial Intelligent (AI) based filtering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Auditing and logging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Reverse proxy servers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Controlling web traffic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Securing web traffic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Offload HTTPS 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Inspect traffic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Allow load balancing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Load Balancer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47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90800" y="1970640"/>
            <a:ext cx="7859520" cy="42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Web Services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Web Services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The era before the Web Services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Inter-process communication (IPC)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Using pipes, shared memory, message queues, semaphores/mutex, COM, etc.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Inter-process communication over network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Using sockets, DCOM, RPC, CORBA, RMI, etc.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HTTP - the “de facto” web services </a:t>
            </a:r>
            <a:r>
              <a:rPr b="1" lang="en-US" sz="1800" spc="9" strike="noStrike">
                <a:solidFill>
                  <a:srgbClr val="000000"/>
                </a:solidFill>
                <a:latin typeface="Verdana Pro Cond"/>
              </a:rPr>
              <a:t>transport</a:t>
            </a: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 protocol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Exchange objects and messages through HTTP protocol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Foundation of the World Wide Web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Universally accepted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Firewall friendly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Secure (HTTPS)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Variety of tools and languages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SOAP and REST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SOAP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Simple Object Access Protocol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Strict rules to prepare request and response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Web Services Description Language (WSDL)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Relies heavily on XML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“</a:t>
            </a:r>
            <a:r>
              <a:rPr b="1" lang="en-US" sz="1600" spc="-1" strike="noStrike">
                <a:solidFill>
                  <a:srgbClr val="262626"/>
                </a:solidFill>
                <a:latin typeface="Verdana Pro Cond Light"/>
              </a:rPr>
              <a:t>Legacy”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REST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Representational State Transfer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Not very restrictive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Closer to Web in design philosophy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URI based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HTTP Verbs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HTTP Status codes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Variety of data formats (XML, JSON, YAML, etc)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Foundation for Microservices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SOAP Example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5" name="Rectangle 4"/>
          <p:cNvSpPr/>
          <p:nvPr/>
        </p:nvSpPr>
        <p:spPr>
          <a:xfrm>
            <a:off x="613440" y="1240560"/>
            <a:ext cx="10011960" cy="4352040"/>
          </a:xfrm>
          <a:prstGeom prst="rect">
            <a:avLst/>
          </a:pr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a1a1a"/>
                </a:solidFill>
                <a:latin typeface="Consolas"/>
              </a:rPr>
              <a:t>HTTP/1.1 200 OK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a1a1a"/>
                </a:solidFill>
                <a:latin typeface="Consolas"/>
              </a:rPr>
              <a:t>Date: Fri, 22 Nov 2013 21:09:44 GMT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a1a1a"/>
                </a:solidFill>
                <a:latin typeface="Consolas"/>
              </a:rPr>
              <a:t>Server: Apache/2.0.52 (Red Hat)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a1a1a"/>
                </a:solidFill>
                <a:latin typeface="Consolas"/>
              </a:rPr>
              <a:t>SOAPServer: SOAP::Lite/Perl/0.52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a1a1a"/>
                </a:solidFill>
                <a:latin typeface="Consolas"/>
              </a:rPr>
              <a:t>Content-Length: 566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a1a1a"/>
                </a:solidFill>
                <a:latin typeface="Consolas"/>
              </a:rPr>
              <a:t>Connection: close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a1a1a"/>
                </a:solidFill>
                <a:latin typeface="Consolas"/>
              </a:rPr>
              <a:t>Content-Type: text/xml; charset=utf-8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&lt;?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</a:rPr>
              <a:t>xml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</a:rPr>
              <a:t> version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</a:rPr>
              <a:t>"1.0"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</a:rPr>
              <a:t> encoding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</a:rPr>
              <a:t>"UTF-8"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?&gt;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</a:rPr>
              <a:t>SOAP-ENV:Envelope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</a:rPr>
              <a:t>xmlns:xsi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</a:rPr>
              <a:t>"http://www.w3.org/2001/XMLSchema-instance"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9cdcfe"/>
                </a:solidFill>
                <a:latin typeface="Consolas"/>
              </a:rPr>
              <a:t>xmlns:SOAP-ENC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</a:rPr>
              <a:t>"http://schemas.xmlsoap.org/soap/encoding/"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9cdcfe"/>
                </a:solidFill>
                <a:latin typeface="Consolas"/>
              </a:rPr>
              <a:t>xmlns:SOAP-ENV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</a:rPr>
              <a:t>"http://schemas.xmlsoap.org/soap/envelope/"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9cdcfe"/>
                </a:solidFill>
                <a:latin typeface="Consolas"/>
              </a:rPr>
              <a:t>xmlns:xsd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</a:rPr>
              <a:t>"http://www.w3.org/2001/XMLSchema"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9cdcfe"/>
                </a:solidFill>
                <a:latin typeface="Consolas"/>
              </a:rPr>
              <a:t>SOAP-ENV:encodingStyle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</a:rPr>
              <a:t>"http://schemas.xmlsoap.org/soap/encoding/"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</a:rPr>
              <a:t>SOAP-ENV:Body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</a:rPr>
              <a:t>namesp1:easter_dateResponse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</a:rPr>
              <a:t>xmlns:namesp1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</a:rPr>
              <a:t>"http://www.stgregorioschurchdc.org/Calendar"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&gt;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	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</a:rPr>
              <a:t>s-gensym3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9cdcfe"/>
                </a:solidFill>
                <a:latin typeface="Consolas"/>
              </a:rPr>
              <a:t>xsi:type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ce9178"/>
                </a:solidFill>
                <a:latin typeface="Consolas"/>
              </a:rPr>
              <a:t>"xsd:string"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&gt;</a:t>
            </a:r>
            <a:r>
              <a:rPr b="0" lang="en-US" sz="1400" spc="-1" strike="noStrike">
                <a:solidFill>
                  <a:srgbClr val="d4d4d4"/>
                </a:solidFill>
                <a:latin typeface="Consolas"/>
              </a:rPr>
              <a:t>2014/04/20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</a:rPr>
              <a:t>s-gensym3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</a:rPr>
              <a:t>namesp1:easter_dateResponse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     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</a:rPr>
              <a:t>SOAP-ENV:Body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569cd6"/>
                </a:solidFill>
                <a:latin typeface="Consolas"/>
              </a:rPr>
              <a:t>SOAP-ENV:Envelope</a:t>
            </a:r>
            <a:r>
              <a:rPr b="0" lang="en-US" sz="1400" spc="-1" strike="noStrike">
                <a:solidFill>
                  <a:srgbClr val="808080"/>
                </a:solidFill>
                <a:latin typeface="Consolas"/>
              </a:rPr>
              <a:t>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REST Example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7" name="Rectangle 4"/>
          <p:cNvSpPr/>
          <p:nvPr/>
        </p:nvSpPr>
        <p:spPr>
          <a:xfrm>
            <a:off x="393840" y="1242720"/>
            <a:ext cx="10400760" cy="637200"/>
          </a:xfrm>
          <a:prstGeom prst="rect">
            <a:avLst/>
          </a:pr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GET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http://server/employees  </a:t>
            </a: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HTTP/1.1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Host: server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User-Agent: Client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8" name="Rectangle 6"/>
          <p:cNvSpPr/>
          <p:nvPr/>
        </p:nvSpPr>
        <p:spPr>
          <a:xfrm>
            <a:off x="393840" y="1998000"/>
            <a:ext cx="10400760" cy="4105080"/>
          </a:xfrm>
          <a:prstGeom prst="rect">
            <a:avLst/>
          </a:prstGeom>
          <a:solidFill>
            <a:srgbClr val="ffffff"/>
          </a:solidFill>
          <a:ln>
            <a:solidFill>
              <a:srgbClr val="b9a489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HTTP/1.0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200 OK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Content-Type: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application/json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Content-Length: 291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Access-Control-Allow-Origin: *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Server: Werkzeug/0.14.1 Python/3.6.7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a1a1a"/>
                </a:solidFill>
                <a:latin typeface="Consolas"/>
              </a:rPr>
              <a:t>Date: Thu, 28 Feb 2019 09:57:01 GMT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[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"id": 1,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"name": "John Doe",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"status": "enabled",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"lastAction": "enable",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"lastActionReason": "Hire new Python Developer."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},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"id": 2,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"name": "Doe Johnson",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"status": "disabled",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"lastAction": "disable",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"lastActionReason": "Left the company."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  </a:t>
            </a: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a1a1a"/>
                </a:solidFill>
                <a:latin typeface="Consolas"/>
              </a:rPr>
              <a:t>]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O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S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I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v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s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T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P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/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I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P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M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l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180" name="Group 104"/>
          <p:cNvGrpSpPr/>
          <p:nvPr/>
        </p:nvGrpSpPr>
        <p:grpSpPr>
          <a:xfrm>
            <a:off x="5349960" y="1621080"/>
            <a:ext cx="2790360" cy="4185720"/>
            <a:chOff x="5349960" y="1621080"/>
            <a:chExt cx="2790360" cy="4185720"/>
          </a:xfrm>
        </p:grpSpPr>
        <p:sp>
          <p:nvSpPr>
            <p:cNvPr id="181" name="Rectangle: Rounded Corners 89"/>
            <p:cNvSpPr/>
            <p:nvPr/>
          </p:nvSpPr>
          <p:spPr>
            <a:xfrm>
              <a:off x="5349960" y="5304240"/>
              <a:ext cx="279036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2" name="Rectangle: Rounded Corners 87"/>
            <p:cNvSpPr/>
            <p:nvPr/>
          </p:nvSpPr>
          <p:spPr>
            <a:xfrm>
              <a:off x="5623560" y="5304240"/>
              <a:ext cx="232848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3" name="Rectangle: Rounded Corners 88"/>
            <p:cNvSpPr/>
            <p:nvPr/>
          </p:nvSpPr>
          <p:spPr>
            <a:xfrm>
              <a:off x="5623560" y="5304240"/>
              <a:ext cx="2516760" cy="502560"/>
            </a:xfrm>
            <a:prstGeom prst="roundRect">
              <a:avLst>
                <a:gd name="adj" fmla="val 16667"/>
              </a:avLst>
            </a:prstGeom>
            <a:solidFill>
              <a:srgbClr val="a7b789"/>
            </a:solidFill>
            <a:ln>
              <a:solidFill>
                <a:srgbClr val="7b8765"/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4" name="Rectangle: Rounded Corners 90"/>
            <p:cNvSpPr/>
            <p:nvPr/>
          </p:nvSpPr>
          <p:spPr>
            <a:xfrm>
              <a:off x="5349960" y="4698360"/>
              <a:ext cx="279036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5" name="Rectangle: Rounded Corners 91"/>
            <p:cNvSpPr/>
            <p:nvPr/>
          </p:nvSpPr>
          <p:spPr>
            <a:xfrm>
              <a:off x="5623560" y="4698360"/>
              <a:ext cx="232848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6" name="Rectangle: Rounded Corners 92"/>
            <p:cNvSpPr/>
            <p:nvPr/>
          </p:nvSpPr>
          <p:spPr>
            <a:xfrm>
              <a:off x="5623560" y="4698360"/>
              <a:ext cx="2516760" cy="502560"/>
            </a:xfrm>
            <a:prstGeom prst="roundRect">
              <a:avLst>
                <a:gd name="adj" fmla="val 16667"/>
              </a:avLst>
            </a:prstGeom>
            <a:solidFill>
              <a:srgbClr val="a7b789"/>
            </a:solidFill>
            <a:ln>
              <a:solidFill>
                <a:srgbClr val="7b8765"/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Data-Link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7" name="Rectangle: Rounded Corners 93"/>
            <p:cNvSpPr/>
            <p:nvPr/>
          </p:nvSpPr>
          <p:spPr>
            <a:xfrm>
              <a:off x="5349960" y="4092480"/>
              <a:ext cx="279036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8" name="Rectangle: Rounded Corners 94"/>
            <p:cNvSpPr/>
            <p:nvPr/>
          </p:nvSpPr>
          <p:spPr>
            <a:xfrm>
              <a:off x="5623560" y="4092480"/>
              <a:ext cx="232848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9" name="Rectangle: Rounded Corners 95"/>
            <p:cNvSpPr/>
            <p:nvPr/>
          </p:nvSpPr>
          <p:spPr>
            <a:xfrm>
              <a:off x="5623560" y="4092480"/>
              <a:ext cx="2516760" cy="502560"/>
            </a:xfrm>
            <a:prstGeom prst="roundRect">
              <a:avLst>
                <a:gd name="adj" fmla="val 16667"/>
              </a:avLst>
            </a:prstGeom>
            <a:solidFill>
              <a:srgbClr val="8d6374"/>
            </a:solidFill>
            <a:ln>
              <a:solidFill>
                <a:srgbClr val="684955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Network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0" name="Rectangle: Rounded Corners 96"/>
            <p:cNvSpPr/>
            <p:nvPr/>
          </p:nvSpPr>
          <p:spPr>
            <a:xfrm>
              <a:off x="5349960" y="3486240"/>
              <a:ext cx="279036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1" name="Rectangle: Rounded Corners 97"/>
            <p:cNvSpPr/>
            <p:nvPr/>
          </p:nvSpPr>
          <p:spPr>
            <a:xfrm>
              <a:off x="5623560" y="3486240"/>
              <a:ext cx="2516760" cy="502560"/>
            </a:xfrm>
            <a:prstGeom prst="roundRect">
              <a:avLst>
                <a:gd name="adj" fmla="val 16667"/>
              </a:avLst>
            </a:prstGeom>
            <a:solidFill>
              <a:srgbClr val="b9a489"/>
            </a:solidFill>
            <a:ln>
              <a:solidFill>
                <a:srgbClr val="887965"/>
              </a:solidFill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Transport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2" name="Rectangle: Rounded Corners 98"/>
            <p:cNvSpPr/>
            <p:nvPr/>
          </p:nvSpPr>
          <p:spPr>
            <a:xfrm>
              <a:off x="5349960" y="2880360"/>
              <a:ext cx="279036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3" name="Rectangle: Rounded Corners 99"/>
            <p:cNvSpPr/>
            <p:nvPr/>
          </p:nvSpPr>
          <p:spPr>
            <a:xfrm>
              <a:off x="5623560" y="2880360"/>
              <a:ext cx="2516760" cy="502560"/>
            </a:xfrm>
            <a:prstGeom prst="roundRect">
              <a:avLst>
                <a:gd name="adj" fmla="val 16667"/>
              </a:avLst>
            </a:prstGeom>
            <a:solidFill>
              <a:srgbClr val="92a9b9"/>
            </a:solidFill>
            <a:ln>
              <a:solidFill>
                <a:srgbClr val="6c7d88"/>
              </a:solidFill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Session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4" name="Rectangle: Rounded Corners 100"/>
            <p:cNvSpPr/>
            <p:nvPr/>
          </p:nvSpPr>
          <p:spPr>
            <a:xfrm>
              <a:off x="5349960" y="2274480"/>
              <a:ext cx="279036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5" name="Rectangle: Rounded Corners 101"/>
            <p:cNvSpPr/>
            <p:nvPr/>
          </p:nvSpPr>
          <p:spPr>
            <a:xfrm>
              <a:off x="5623560" y="2274480"/>
              <a:ext cx="2516760" cy="502560"/>
            </a:xfrm>
            <a:prstGeom prst="roundRect">
              <a:avLst>
                <a:gd name="adj" fmla="val 16667"/>
              </a:avLst>
            </a:prstGeom>
            <a:solidFill>
              <a:srgbClr val="92a9b9"/>
            </a:solidFill>
            <a:ln>
              <a:solidFill>
                <a:srgbClr val="6c7d88"/>
              </a:solidFill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Presentation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6" name="Rectangle: Rounded Corners 102"/>
            <p:cNvSpPr/>
            <p:nvPr/>
          </p:nvSpPr>
          <p:spPr>
            <a:xfrm>
              <a:off x="5349960" y="1621080"/>
              <a:ext cx="2790360" cy="50256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7" name="Rectangle: Rounded Corners 103"/>
            <p:cNvSpPr/>
            <p:nvPr/>
          </p:nvSpPr>
          <p:spPr>
            <a:xfrm>
              <a:off x="5623560" y="1621080"/>
              <a:ext cx="2516760" cy="502560"/>
            </a:xfrm>
            <a:prstGeom prst="roundRect">
              <a:avLst>
                <a:gd name="adj" fmla="val 16667"/>
              </a:avLst>
            </a:prstGeom>
            <a:solidFill>
              <a:srgbClr val="92a9b9"/>
            </a:solidFill>
            <a:ln>
              <a:solidFill>
                <a:srgbClr val="6c7d88"/>
              </a:solidFill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Application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443916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Open Systems Interconnection model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Conceptual/Reference model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Defines generic network communication processes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Layers communicate (pass information) with the layers above and below them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Gives people “jargon” with which to talk about data processing over a network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2"/>
          <p:cNvGrpSpPr/>
          <p:nvPr/>
        </p:nvGrpSpPr>
        <p:grpSpPr>
          <a:xfrm>
            <a:off x="5403240" y="1945800"/>
            <a:ext cx="5236560" cy="4240800"/>
            <a:chOff x="5403240" y="1945800"/>
            <a:chExt cx="5236560" cy="4240800"/>
          </a:xfrm>
        </p:grpSpPr>
        <p:sp>
          <p:nvSpPr>
            <p:cNvPr id="200" name="Rectangle: Rounded Corners 3"/>
            <p:cNvSpPr/>
            <p:nvPr/>
          </p:nvSpPr>
          <p:spPr>
            <a:xfrm>
              <a:off x="5403240" y="1945800"/>
              <a:ext cx="5236560" cy="17215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6f6f74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Rectangle: Rounded Corners 4"/>
            <p:cNvSpPr/>
            <p:nvPr/>
          </p:nvSpPr>
          <p:spPr>
            <a:xfrm>
              <a:off x="5403240" y="3778560"/>
              <a:ext cx="5236560" cy="58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6f6f74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Rectangle: Rounded Corners 5"/>
            <p:cNvSpPr/>
            <p:nvPr/>
          </p:nvSpPr>
          <p:spPr>
            <a:xfrm>
              <a:off x="5403240" y="4428720"/>
              <a:ext cx="5236560" cy="58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6f6f74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Rectangle: Rounded Corners 6"/>
            <p:cNvSpPr/>
            <p:nvPr/>
          </p:nvSpPr>
          <p:spPr>
            <a:xfrm>
              <a:off x="5403240" y="5104080"/>
              <a:ext cx="5236560" cy="10825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solidFill>
                <a:srgbClr val="6f6f74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Rectangle: Rounded Corners 7"/>
            <p:cNvSpPr/>
            <p:nvPr/>
          </p:nvSpPr>
          <p:spPr>
            <a:xfrm>
              <a:off x="5487840" y="5182920"/>
              <a:ext cx="2212920" cy="948960"/>
            </a:xfrm>
            <a:prstGeom prst="roundRect">
              <a:avLst>
                <a:gd name="adj" fmla="val 16667"/>
              </a:avLst>
            </a:prstGeom>
            <a:solidFill>
              <a:srgbClr val="a7b789"/>
            </a:solidFill>
            <a:ln>
              <a:solidFill>
                <a:srgbClr val="7b8765"/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Network Interface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5" name="Rectangle: Rounded Corners 8"/>
            <p:cNvSpPr/>
            <p:nvPr/>
          </p:nvSpPr>
          <p:spPr>
            <a:xfrm>
              <a:off x="5487840" y="4509000"/>
              <a:ext cx="2212920" cy="430200"/>
            </a:xfrm>
            <a:prstGeom prst="roundRect">
              <a:avLst>
                <a:gd name="adj" fmla="val 16667"/>
              </a:avLst>
            </a:prstGeom>
            <a:solidFill>
              <a:srgbClr val="8d6374"/>
            </a:solidFill>
            <a:ln>
              <a:solidFill>
                <a:srgbClr val="684955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Internet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6" name="Rectangle: Rounded Corners 9"/>
            <p:cNvSpPr/>
            <p:nvPr/>
          </p:nvSpPr>
          <p:spPr>
            <a:xfrm>
              <a:off x="5487840" y="3882240"/>
              <a:ext cx="2212920" cy="430200"/>
            </a:xfrm>
            <a:prstGeom prst="roundRect">
              <a:avLst>
                <a:gd name="adj" fmla="val 16667"/>
              </a:avLst>
            </a:prstGeom>
            <a:solidFill>
              <a:srgbClr val="b9a489"/>
            </a:solidFill>
            <a:ln>
              <a:solidFill>
                <a:srgbClr val="887965"/>
              </a:solidFill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Transport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7" name="Rectangle: Rounded Corners 10"/>
            <p:cNvSpPr/>
            <p:nvPr/>
          </p:nvSpPr>
          <p:spPr>
            <a:xfrm>
              <a:off x="5487840" y="2048040"/>
              <a:ext cx="2212920" cy="1508400"/>
            </a:xfrm>
            <a:prstGeom prst="roundRect">
              <a:avLst>
                <a:gd name="adj" fmla="val 16667"/>
              </a:avLst>
            </a:prstGeom>
            <a:solidFill>
              <a:srgbClr val="92a9b9"/>
            </a:solidFill>
            <a:ln>
              <a:solidFill>
                <a:srgbClr val="6c7d88"/>
              </a:solidFill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Application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8" name="Rectangle: Rounded Corners 11"/>
            <p:cNvSpPr/>
            <p:nvPr/>
          </p:nvSpPr>
          <p:spPr>
            <a:xfrm>
              <a:off x="8021880" y="5675400"/>
              <a:ext cx="2453760" cy="43020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9" name="Rectangle: Rounded Corners 12"/>
            <p:cNvSpPr/>
            <p:nvPr/>
          </p:nvSpPr>
          <p:spPr>
            <a:xfrm>
              <a:off x="8317440" y="5675400"/>
              <a:ext cx="2047680" cy="43020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0" name="Rectangle: Rounded Corners 13"/>
            <p:cNvSpPr/>
            <p:nvPr/>
          </p:nvSpPr>
          <p:spPr>
            <a:xfrm>
              <a:off x="8317440" y="5675400"/>
              <a:ext cx="2212920" cy="430200"/>
            </a:xfrm>
            <a:prstGeom prst="roundRect">
              <a:avLst>
                <a:gd name="adj" fmla="val 16667"/>
              </a:avLst>
            </a:prstGeom>
            <a:solidFill>
              <a:srgbClr val="a7b789"/>
            </a:solidFill>
            <a:ln>
              <a:solidFill>
                <a:srgbClr val="7b8765"/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1" name="Rectangle: Rounded Corners 14"/>
            <p:cNvSpPr/>
            <p:nvPr/>
          </p:nvSpPr>
          <p:spPr>
            <a:xfrm>
              <a:off x="8014680" y="5156280"/>
              <a:ext cx="2453760" cy="43020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2" name="Rectangle: Rounded Corners 15"/>
            <p:cNvSpPr/>
            <p:nvPr/>
          </p:nvSpPr>
          <p:spPr>
            <a:xfrm>
              <a:off x="8317440" y="5156280"/>
              <a:ext cx="2047680" cy="43020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3" name="Rectangle: Rounded Corners 16"/>
            <p:cNvSpPr/>
            <p:nvPr/>
          </p:nvSpPr>
          <p:spPr>
            <a:xfrm>
              <a:off x="8317440" y="5156280"/>
              <a:ext cx="2212920" cy="430200"/>
            </a:xfrm>
            <a:prstGeom prst="roundRect">
              <a:avLst>
                <a:gd name="adj" fmla="val 16667"/>
              </a:avLst>
            </a:prstGeom>
            <a:solidFill>
              <a:srgbClr val="a7b789"/>
            </a:solidFill>
            <a:ln>
              <a:solidFill>
                <a:srgbClr val="7b8765"/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Data-Link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4" name="Rectangle: Rounded Corners 17"/>
            <p:cNvSpPr/>
            <p:nvPr/>
          </p:nvSpPr>
          <p:spPr>
            <a:xfrm>
              <a:off x="8021880" y="4492800"/>
              <a:ext cx="2453760" cy="43020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5" name="Rectangle: Rounded Corners 18"/>
            <p:cNvSpPr/>
            <p:nvPr/>
          </p:nvSpPr>
          <p:spPr>
            <a:xfrm>
              <a:off x="8317440" y="4495680"/>
              <a:ext cx="2212920" cy="430200"/>
            </a:xfrm>
            <a:prstGeom prst="roundRect">
              <a:avLst>
                <a:gd name="adj" fmla="val 16667"/>
              </a:avLst>
            </a:prstGeom>
            <a:solidFill>
              <a:srgbClr val="8d6374"/>
            </a:solidFill>
            <a:ln>
              <a:solidFill>
                <a:srgbClr val="684955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Network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6" name="Rectangle: Rounded Corners 19"/>
            <p:cNvSpPr/>
            <p:nvPr/>
          </p:nvSpPr>
          <p:spPr>
            <a:xfrm>
              <a:off x="8021880" y="3866040"/>
              <a:ext cx="2453760" cy="43020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7" name="Rectangle: Rounded Corners 20"/>
            <p:cNvSpPr/>
            <p:nvPr/>
          </p:nvSpPr>
          <p:spPr>
            <a:xfrm>
              <a:off x="8317440" y="3869280"/>
              <a:ext cx="2212920" cy="430200"/>
            </a:xfrm>
            <a:prstGeom prst="roundRect">
              <a:avLst>
                <a:gd name="adj" fmla="val 16667"/>
              </a:avLst>
            </a:prstGeom>
            <a:solidFill>
              <a:srgbClr val="b9a489"/>
            </a:solidFill>
            <a:ln>
              <a:solidFill>
                <a:srgbClr val="887965"/>
              </a:solidFill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Transport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8" name="Rectangle: Rounded Corners 21"/>
            <p:cNvSpPr/>
            <p:nvPr/>
          </p:nvSpPr>
          <p:spPr>
            <a:xfrm>
              <a:off x="8021880" y="3113280"/>
              <a:ext cx="2453760" cy="43020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9" name="Rectangle: Rounded Corners 22"/>
            <p:cNvSpPr/>
            <p:nvPr/>
          </p:nvSpPr>
          <p:spPr>
            <a:xfrm>
              <a:off x="8317440" y="3113280"/>
              <a:ext cx="2212920" cy="430200"/>
            </a:xfrm>
            <a:prstGeom prst="roundRect">
              <a:avLst>
                <a:gd name="adj" fmla="val 16667"/>
              </a:avLst>
            </a:prstGeom>
            <a:solidFill>
              <a:srgbClr val="92a9b9"/>
            </a:solidFill>
            <a:ln>
              <a:solidFill>
                <a:srgbClr val="6c7d88"/>
              </a:solidFill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Session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0" name="Rectangle: Rounded Corners 23"/>
            <p:cNvSpPr/>
            <p:nvPr/>
          </p:nvSpPr>
          <p:spPr>
            <a:xfrm>
              <a:off x="8014680" y="2594520"/>
              <a:ext cx="2453760" cy="43020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1" name="Rectangle: Rounded Corners 24"/>
            <p:cNvSpPr/>
            <p:nvPr/>
          </p:nvSpPr>
          <p:spPr>
            <a:xfrm>
              <a:off x="8317440" y="2594520"/>
              <a:ext cx="2212920" cy="430200"/>
            </a:xfrm>
            <a:prstGeom prst="roundRect">
              <a:avLst>
                <a:gd name="adj" fmla="val 16667"/>
              </a:avLst>
            </a:prstGeom>
            <a:solidFill>
              <a:srgbClr val="92a9b9"/>
            </a:solidFill>
            <a:ln>
              <a:solidFill>
                <a:srgbClr val="6c7d88"/>
              </a:solidFill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Presentation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2" name="Rectangle: Rounded Corners 25"/>
            <p:cNvSpPr/>
            <p:nvPr/>
          </p:nvSpPr>
          <p:spPr>
            <a:xfrm>
              <a:off x="8021880" y="2028600"/>
              <a:ext cx="2453760" cy="430200"/>
            </a:xfrm>
            <a:prstGeom prst="roundRect">
              <a:avLst>
                <a:gd name="adj" fmla="val 16667"/>
              </a:avLst>
            </a:prstGeom>
            <a:solidFill>
              <a:srgbClr val="6f6f74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3" name="Rectangle: Rounded Corners 26"/>
            <p:cNvSpPr/>
            <p:nvPr/>
          </p:nvSpPr>
          <p:spPr>
            <a:xfrm>
              <a:off x="8317440" y="2035080"/>
              <a:ext cx="2212920" cy="430200"/>
            </a:xfrm>
            <a:prstGeom prst="roundRect">
              <a:avLst>
                <a:gd name="adj" fmla="val 16667"/>
              </a:avLst>
            </a:prstGeom>
            <a:solidFill>
              <a:srgbClr val="92a9b9"/>
            </a:solidFill>
            <a:ln>
              <a:solidFill>
                <a:srgbClr val="6c7d88"/>
              </a:solidFill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entury Schoolbook"/>
                </a:rPr>
                <a:t>Application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T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C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P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/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I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P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M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d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e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l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5" name="Content Placeholder 2"/>
          <p:cNvSpPr/>
          <p:nvPr/>
        </p:nvSpPr>
        <p:spPr>
          <a:xfrm>
            <a:off x="393840" y="1208160"/>
            <a:ext cx="4439160" cy="53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Transmission Control Protocol/Internet Protocol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Developed prior to the OSI model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Developed by Department of Defense (DoD) in 1960s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Based on standard protocols</a:t>
            </a:r>
            <a:endParaRPr b="0" lang="en-US" sz="1800" spc="-1" strike="noStrike">
              <a:latin typeface="Arial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The “de facto” standard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Transport Protocols (Layer 4)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Transmission Control Protocol (TCP)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Connection oriented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Establish connection before data can be sent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Uses Three-way handshake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Reliable and Error-checked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Error detection algorithm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Order algorithm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User Datagram Protocol (UDP)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Simple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Minimum of protocol mechanisms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Minimum latency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Not connection oriented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Good for applications that do not require reliable data stream service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Application developers must implement reliability on application layer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But Wait! There is more…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Stream Control Transmission Protocol (SCTP)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Datagram Congestion Control Protocol (DCCP)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k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d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r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Combination of protocol, port number, source and destination IP address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0" name="Rectangle 4"/>
          <p:cNvSpPr/>
          <p:nvPr/>
        </p:nvSpPr>
        <p:spPr>
          <a:xfrm>
            <a:off x="5931000" y="2750040"/>
            <a:ext cx="2162160" cy="1481400"/>
          </a:xfrm>
          <a:prstGeom prst="rect">
            <a:avLst/>
          </a:pr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Server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Destination IP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10.20.30.1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Rectangle 5"/>
          <p:cNvSpPr/>
          <p:nvPr/>
        </p:nvSpPr>
        <p:spPr>
          <a:xfrm>
            <a:off x="4832280" y="2750040"/>
            <a:ext cx="1098360" cy="1481400"/>
          </a:xfrm>
          <a:prstGeom prst="rect">
            <a:avLst/>
          </a:prstGeom>
          <a:solidFill>
            <a:srgbClr val="ffffff"/>
          </a:solidFill>
          <a:ln>
            <a:solidFill>
              <a:srgbClr val="a7b789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Listen on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Port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80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32" name="Group 7"/>
          <p:cNvGrpSpPr/>
          <p:nvPr/>
        </p:nvGrpSpPr>
        <p:grpSpPr>
          <a:xfrm>
            <a:off x="507240" y="2743200"/>
            <a:ext cx="3176640" cy="1481400"/>
            <a:chOff x="507240" y="2743200"/>
            <a:chExt cx="3176640" cy="1481400"/>
          </a:xfrm>
        </p:grpSpPr>
        <p:sp>
          <p:nvSpPr>
            <p:cNvPr id="233" name="Rectangle 3"/>
            <p:cNvSpPr/>
            <p:nvPr/>
          </p:nvSpPr>
          <p:spPr>
            <a:xfrm>
              <a:off x="507240" y="2743200"/>
              <a:ext cx="2162160" cy="1481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Century Schoolbook"/>
                </a:rPr>
                <a:t>Client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Century Schoolbook"/>
                </a:rPr>
                <a:t>Source IP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Century Schoolbook"/>
                </a:rPr>
                <a:t>10.20.30.40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34" name="Rectangle 6"/>
            <p:cNvSpPr/>
            <p:nvPr/>
          </p:nvSpPr>
          <p:spPr>
            <a:xfrm>
              <a:off x="2669760" y="2743200"/>
              <a:ext cx="1014120" cy="1481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a9b9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Century Schoolbook"/>
                </a:rPr>
                <a:t>Source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Century Schoolbook"/>
                </a:rPr>
                <a:t>Port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Century Schoolbook"/>
                </a:rPr>
                <a:t>24381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35" name="Straight Arrow Connector 9"/>
          <p:cNvSpPr/>
          <p:nvPr/>
        </p:nvSpPr>
        <p:spPr>
          <a:xfrm>
            <a:off x="3684240" y="3484080"/>
            <a:ext cx="114768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f6f7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e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l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l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k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l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a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i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n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 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p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r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t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o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l</a:t>
            </a: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HTTP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SMTP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SMTP Server to SMTP Server delivery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SMTP Client to SMTP Server delivery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sngStrike">
                <a:solidFill>
                  <a:srgbClr val="000000"/>
                </a:solidFill>
                <a:latin typeface="Verdana Pro Cond"/>
              </a:rPr>
              <a:t>POP3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IMAP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DHCP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FTP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SSH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RDP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VNC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NTP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34025</TotalTime>
  <Application>LibreOffice/7.3.7.2$Linux_X86_64 LibreOffice_project/30$Build-2</Application>
  <AppVersion>15.0000</AppVersion>
  <Words>1626</Words>
  <Paragraphs>450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2020-09-12T08:48:01Z</dcterms:created>
  <dc:creator>Borislav Varadinov</dc:creator>
  <dc:description/>
  <dc:language>en-US</dc:language>
  <cp:lastModifiedBy/>
  <dcterms:modified xsi:type="dcterms:W3CDTF">2022-11-22T12:08:08Z</dcterms:modified>
  <cp:revision>196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36</vt:i4>
  </property>
</Properties>
</file>