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70A2BE-8E06-4D2C-93EA-52D02671E3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143398-764F-4C21-8483-6CC9C1DC00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15D224-C9EE-4439-A73C-717F867394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96432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53516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9384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96432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53516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4C9128-083B-4910-BA7C-6AC6F49EF3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5F3436-2214-4D4A-B6C0-F16D4E5786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C7AEFA-E6A9-479B-9809-C07ED2B0BC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A1974D-5F4A-4642-A646-8CB56A7CE0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389E23-82DF-4AD3-8AA0-95496EA39F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567D2E-451C-4B35-A4C5-5799EF392D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93840" y="205560"/>
            <a:ext cx="10560240" cy="372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3C4196-83E7-42E5-8B91-3D5EE50336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3637C0-945E-4348-878B-AA969D0A60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6C27C7-92CD-418B-ADED-BB618D72DD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7D25CF-6DBD-4808-BA3A-C51B913C48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D4B277-8514-43EA-A9AC-625BC9C895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FC17D7-3A8E-42EE-AC62-F824F2EBBD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5FC525-A5C3-450A-A930-4AF03AD8DDD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96432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53516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9384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96432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53516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B2F1ED-7AB8-4FC9-A28A-73794F26D5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F4443C-8435-481E-B117-DFC5D654F0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C27F02-5432-4FD2-9A84-32942FE88B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2F8E64-3A3B-4CE8-AF75-74501AB37F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93840" y="205560"/>
            <a:ext cx="10560240" cy="372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425C58-7892-4F37-A5AE-4206A7F5E0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0A4A2D-8DAB-4635-BF15-F33CCBF900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595FE7-3558-4A14-9763-E121911864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0180C0-78B9-477F-AAE3-C9CE68C3D5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Click to edit Master 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title style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808080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808080"/>
                </a:solidFill>
                <a:latin typeface="Century Schoolbook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3600" spc="-1" strike="noStrike">
                <a:solidFill>
                  <a:srgbClr val="a6a6a6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3C6AD92-9C35-4D1C-8D64-284C28E6127D}" type="slidenum">
              <a:rPr b="0" lang="en-US" sz="3600" spc="-1" strike="noStrike">
                <a:solidFill>
                  <a:srgbClr val="a6a6a6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Click to edit the outline text format</a:t>
            </a: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6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Click to edit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Master title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Click to edit Master text styles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Third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3" marL="100584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Fourth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4" marL="128016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Fifth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d9d9d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d9d9db"/>
                </a:solidFill>
                <a:latin typeface="Century Schoolbook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3600" spc="-1" strike="noStrike">
                <a:solidFill>
                  <a:srgbClr val="8e8e94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E2664F27-952C-48E2-99EA-C992C4C8B5A5}" type="slidenum">
              <a:rPr b="0" lang="en-US" sz="3600" spc="-1" strike="noStrike">
                <a:solidFill>
                  <a:srgbClr val="8e8e94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Securit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y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200" spc="9" strike="noStrike">
                <a:solidFill>
                  <a:srgbClr val="bfbfbf"/>
                </a:solidFill>
                <a:latin typeface="Century Schoolbook"/>
              </a:rPr>
              <a:t>Un</a:t>
            </a:r>
            <a:r>
              <a:rPr b="0" lang="en-US" sz="2200" spc="9" strike="noStrike">
                <a:solidFill>
                  <a:srgbClr val="bfbfbf"/>
                </a:solidFill>
                <a:latin typeface="Century Schoolbook"/>
              </a:rPr>
              <a:t>de</a:t>
            </a:r>
            <a:r>
              <a:rPr b="0" lang="en-US" sz="2200" spc="9" strike="noStrike">
                <a:solidFill>
                  <a:srgbClr val="bfbfbf"/>
                </a:solidFill>
                <a:latin typeface="Century Schoolbook"/>
              </a:rPr>
              <a:t>rst</a:t>
            </a:r>
            <a:r>
              <a:rPr b="0" lang="en-US" sz="2200" spc="9" strike="noStrike">
                <a:solidFill>
                  <a:srgbClr val="bfbfbf"/>
                </a:solidFill>
                <a:latin typeface="Century Schoolbook"/>
              </a:rPr>
              <a:t>an</a:t>
            </a:r>
            <a:r>
              <a:rPr b="0" lang="en-US" sz="2200" spc="9" strike="noStrike">
                <a:solidFill>
                  <a:srgbClr val="bfbfbf"/>
                </a:solidFill>
                <a:latin typeface="Century Schoolbook"/>
              </a:rPr>
              <a:t>di</a:t>
            </a:r>
            <a:r>
              <a:rPr b="0" lang="en-US" sz="2200" spc="9" strike="noStrike">
                <a:solidFill>
                  <a:srgbClr val="bfbfbf"/>
                </a:solidFill>
                <a:latin typeface="Century Schoolbook"/>
              </a:rPr>
              <a:t>ng </a:t>
            </a:r>
            <a:r>
              <a:rPr b="0" lang="en-US" sz="2200" spc="9" strike="noStrike">
                <a:solidFill>
                  <a:srgbClr val="bfbfbf"/>
                </a:solidFill>
                <a:latin typeface="Century Schoolbook"/>
              </a:rPr>
              <a:t>sec</a:t>
            </a:r>
            <a:r>
              <a:rPr b="0" lang="en-US" sz="2200" spc="9" strike="noStrike">
                <a:solidFill>
                  <a:srgbClr val="bfbfbf"/>
                </a:solidFill>
                <a:latin typeface="Century Schoolbook"/>
              </a:rPr>
              <a:t>uri</a:t>
            </a:r>
            <a:r>
              <a:rPr b="0" lang="en-US" sz="2200" spc="9" strike="noStrike">
                <a:solidFill>
                  <a:srgbClr val="bfbfbf"/>
                </a:solidFill>
                <a:latin typeface="Century Schoolbook"/>
              </a:rPr>
              <a:t>ty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Asymmetric Encryption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grpSp>
        <p:nvGrpSpPr>
          <p:cNvPr id="140" name="Group 33"/>
          <p:cNvGrpSpPr/>
          <p:nvPr/>
        </p:nvGrpSpPr>
        <p:grpSpPr>
          <a:xfrm>
            <a:off x="368640" y="2029320"/>
            <a:ext cx="7314120" cy="3063240"/>
            <a:chOff x="368640" y="2029320"/>
            <a:chExt cx="7314120" cy="3063240"/>
          </a:xfrm>
        </p:grpSpPr>
        <p:pic>
          <p:nvPicPr>
            <p:cNvPr id="141" name="Picture 4" descr=""/>
            <p:cNvPicPr/>
            <p:nvPr/>
          </p:nvPicPr>
          <p:blipFill>
            <a:blip r:embed="rId1"/>
            <a:stretch/>
          </p:blipFill>
          <p:spPr>
            <a:xfrm>
              <a:off x="3402360" y="2029320"/>
              <a:ext cx="1023120" cy="933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2" name="Picture 6" descr=""/>
            <p:cNvPicPr/>
            <p:nvPr/>
          </p:nvPicPr>
          <p:blipFill>
            <a:blip r:embed="rId2"/>
            <a:stretch/>
          </p:blipFill>
          <p:spPr>
            <a:xfrm>
              <a:off x="368640" y="3110760"/>
              <a:ext cx="878040" cy="801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3" name="Picture 8" descr=""/>
            <p:cNvPicPr/>
            <p:nvPr/>
          </p:nvPicPr>
          <p:blipFill>
            <a:blip r:embed="rId3"/>
            <a:stretch/>
          </p:blipFill>
          <p:spPr>
            <a:xfrm>
              <a:off x="6804720" y="3052800"/>
              <a:ext cx="878040" cy="801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4" name="Down Arrow 44"/>
            <p:cNvSpPr/>
            <p:nvPr/>
          </p:nvSpPr>
          <p:spPr>
            <a:xfrm rot="16200000">
              <a:off x="1483200" y="2953080"/>
              <a:ext cx="363960" cy="1002960"/>
            </a:xfrm>
            <a:custGeom>
              <a:avLst/>
              <a:gdLst/>
              <a:ahLst/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  <a:solidFill>
              <a:srgbClr val="ccbbb5"/>
            </a:solidFill>
            <a:ln>
              <a:solidFill>
                <a:srgbClr val="9b7362"/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pic>
          <p:nvPicPr>
            <p:cNvPr id="145" name="Picture 12" descr=""/>
            <p:cNvPicPr/>
            <p:nvPr/>
          </p:nvPicPr>
          <p:blipFill>
            <a:blip r:embed="rId4"/>
            <a:stretch/>
          </p:blipFill>
          <p:spPr>
            <a:xfrm>
              <a:off x="3840120" y="2322000"/>
              <a:ext cx="653040" cy="670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6" name="Picture 14" descr=""/>
            <p:cNvPicPr/>
            <p:nvPr/>
          </p:nvPicPr>
          <p:blipFill>
            <a:blip r:embed="rId5"/>
            <a:stretch/>
          </p:blipFill>
          <p:spPr>
            <a:xfrm>
              <a:off x="819360" y="2058480"/>
              <a:ext cx="1023120" cy="933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7" name="Rectangle 16"/>
            <p:cNvSpPr/>
            <p:nvPr/>
          </p:nvSpPr>
          <p:spPr>
            <a:xfrm>
              <a:off x="2226600" y="3212280"/>
              <a:ext cx="1052280" cy="458640"/>
            </a:xfrm>
            <a:prstGeom prst="rect">
              <a:avLst/>
            </a:prstGeom>
            <a:solidFill>
              <a:srgbClr val="c6b6bc"/>
            </a:solidFill>
            <a:ln>
              <a:solidFill>
                <a:srgbClr val="8d6374"/>
              </a:solidFill>
              <a:rou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Century Schoolbook"/>
                </a:rPr>
                <a:t>Encrypt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8" name="Down Arrow 44"/>
            <p:cNvSpPr/>
            <p:nvPr/>
          </p:nvSpPr>
          <p:spPr>
            <a:xfrm rot="16200000">
              <a:off x="3708720" y="2940120"/>
              <a:ext cx="363960" cy="1002960"/>
            </a:xfrm>
            <a:custGeom>
              <a:avLst/>
              <a:gdLst/>
              <a:ahLst/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  <a:solidFill>
              <a:srgbClr val="ccbbb5"/>
            </a:solidFill>
            <a:ln>
              <a:solidFill>
                <a:srgbClr val="9b7362"/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149" name="Rectangle 20"/>
            <p:cNvSpPr/>
            <p:nvPr/>
          </p:nvSpPr>
          <p:spPr>
            <a:xfrm>
              <a:off x="4533840" y="3212280"/>
              <a:ext cx="1089000" cy="458640"/>
            </a:xfrm>
            <a:prstGeom prst="rect">
              <a:avLst/>
            </a:prstGeom>
            <a:solidFill>
              <a:srgbClr val="c6b6bc"/>
            </a:solidFill>
            <a:ln>
              <a:solidFill>
                <a:srgbClr val="8d6374"/>
              </a:solidFill>
              <a:rou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Century Schoolbook"/>
                </a:rPr>
                <a:t>Decrypt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0" name="Down Arrow 44"/>
            <p:cNvSpPr/>
            <p:nvPr/>
          </p:nvSpPr>
          <p:spPr>
            <a:xfrm rot="16200000">
              <a:off x="6073560" y="2952360"/>
              <a:ext cx="363960" cy="1002960"/>
            </a:xfrm>
            <a:custGeom>
              <a:avLst/>
              <a:gdLst/>
              <a:ahLst/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  <a:solidFill>
              <a:srgbClr val="ccbbb5"/>
            </a:solidFill>
            <a:ln>
              <a:solidFill>
                <a:srgbClr val="9b7362"/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pic>
          <p:nvPicPr>
            <p:cNvPr id="151" name="Picture 24" descr=""/>
            <p:cNvPicPr/>
            <p:nvPr/>
          </p:nvPicPr>
          <p:blipFill>
            <a:blip r:embed="rId6"/>
            <a:stretch/>
          </p:blipFill>
          <p:spPr>
            <a:xfrm>
              <a:off x="5948280" y="2061360"/>
              <a:ext cx="1023120" cy="933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2" name="Picture 26" descr=""/>
            <p:cNvPicPr/>
            <p:nvPr/>
          </p:nvPicPr>
          <p:blipFill>
            <a:blip r:embed="rId7"/>
            <a:stretch/>
          </p:blipFill>
          <p:spPr>
            <a:xfrm>
              <a:off x="2299320" y="3858120"/>
              <a:ext cx="988200" cy="902160"/>
            </a:xfrm>
            <a:prstGeom prst="rect">
              <a:avLst/>
            </a:prstGeom>
            <a:ln w="0">
              <a:noFill/>
            </a:ln>
            <a:effectLst>
              <a:glow rad="228600">
                <a:srgbClr val="9d5371">
                  <a:alpha val="40000"/>
                </a:srgbClr>
              </a:glow>
            </a:effectLst>
          </p:spPr>
        </p:pic>
        <p:pic>
          <p:nvPicPr>
            <p:cNvPr id="153" name="Picture 28" descr=""/>
            <p:cNvPicPr/>
            <p:nvPr/>
          </p:nvPicPr>
          <p:blipFill>
            <a:blip r:embed="rId8"/>
            <a:stretch/>
          </p:blipFill>
          <p:spPr>
            <a:xfrm>
              <a:off x="4620960" y="3854880"/>
              <a:ext cx="988200" cy="902160"/>
            </a:xfrm>
            <a:prstGeom prst="rect">
              <a:avLst/>
            </a:prstGeom>
            <a:ln w="0">
              <a:noFill/>
            </a:ln>
            <a:effectLst>
              <a:glow rad="228600">
                <a:srgbClr val="6d6d76">
                  <a:alpha val="40000"/>
                </a:srgbClr>
              </a:glow>
            </a:effectLst>
          </p:spPr>
        </p:pic>
        <p:sp>
          <p:nvSpPr>
            <p:cNvPr id="154" name="TextBox 30"/>
            <p:cNvSpPr/>
            <p:nvPr/>
          </p:nvSpPr>
          <p:spPr>
            <a:xfrm>
              <a:off x="2404800" y="4789800"/>
              <a:ext cx="6001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Century Schoolbook"/>
                </a:rPr>
                <a:t>Key1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55" name="TextBox 32"/>
            <p:cNvSpPr/>
            <p:nvPr/>
          </p:nvSpPr>
          <p:spPr>
            <a:xfrm>
              <a:off x="4758840" y="4789800"/>
              <a:ext cx="6001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Century Schoolbook"/>
                </a:rPr>
                <a:t>Key2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Asymmetric Encryption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da-DK" sz="1800" spc="9" strike="noStrike">
                <a:solidFill>
                  <a:srgbClr val="000000"/>
                </a:solidFill>
                <a:latin typeface="Verdana Pro Cond"/>
              </a:rPr>
              <a:t>Public key = (n, e) = (33, 3)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da-DK" sz="1800" spc="9" strike="noStrike">
                <a:solidFill>
                  <a:srgbClr val="000000"/>
                </a:solidFill>
                <a:latin typeface="Verdana Pro Cond"/>
              </a:rPr>
              <a:t>Private key = (n, d) = (33, 7)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da-DK" sz="1800" spc="9" strike="noStrike">
                <a:solidFill>
                  <a:srgbClr val="000000"/>
                </a:solidFill>
                <a:latin typeface="Verdana Pro Cond"/>
              </a:rPr>
              <a:t>Message = (m) = 7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da-DK" sz="1800" spc="9" strike="noStrike">
                <a:solidFill>
                  <a:srgbClr val="000000"/>
                </a:solidFill>
                <a:latin typeface="Verdana Pro Cond"/>
              </a:rPr>
              <a:t>EncryptedText (c) =  m^e mod n = 7^3 mod 33 = 13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da-DK" sz="1800" spc="9" strike="noStrike">
                <a:solidFill>
                  <a:srgbClr val="000000"/>
                </a:solidFill>
                <a:latin typeface="Verdana Pro Cond"/>
              </a:rPr>
              <a:t>decryptedText = c^d mod n = 13^7 mod 33 = 7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Digital Certificates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Electronic document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Prove the ownership of a public key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Includes 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Public key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Information about the identity of its owner (subject)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Digital signature of the certificate issuer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Validity information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Additional information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Purpose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Encrypt data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Sign data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Public Key Infrastructure (PKI)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Set of hardware, software, policies, processes, and procedures required to issue, manage, distribute, use, store, and revoke digital certificates and public-keys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Certificate Authorities (CAs)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Issue the digital certificates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Use self signed certificate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You send them your public key and metadata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Trusted vs untrusted certificate authority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DevSecOps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200" spc="9" strike="noStrike">
                <a:solidFill>
                  <a:srgbClr val="bfbfbf"/>
                </a:solidFill>
                <a:latin typeface="Century Schoolbook"/>
              </a:rPr>
              <a:t>Mitigate product/code and third party dependency vulnarabilities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What is DevSecOps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DevOps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Culture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Practices and Processes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Tools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DevSecOps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DevOps + Security mindset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It is not a job position – DevSecOps Engineer == Anti-Pattern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Team or Community effort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Implement control validation in the path to production </a:t>
            </a:r>
            <a:r>
              <a:rPr b="1" lang="en-US" sz="1600" spc="-1" strike="noStrike">
                <a:solidFill>
                  <a:srgbClr val="262626"/>
                </a:solidFill>
                <a:latin typeface="Verdana Pro Cond Light"/>
              </a:rPr>
              <a:t>PIPELINE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DevSecOps and CI/CD == Best Friends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Static Code Analysis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Third Party dependencies scanning – Security, Licensing and more.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Artifacts vulnerability scanning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Automation: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Reduce the risk of human errors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Effectives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Reliability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Scalability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4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Why DevSecOps and CI/CD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Continues Integration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Coding philosophy and set of practices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Push code to version control repositories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Every push triggers a build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Source code is tested and security scanned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Artifact is produced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Continues Delivery/Deployment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Picks up where continuous integration ends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Automates the delivery of artifacts (procedure by CI)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Branch Protections Ideology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69" name="Content Placeholder 4" descr=""/>
          <p:cNvPicPr/>
          <p:nvPr/>
        </p:nvPicPr>
        <p:blipFill>
          <a:blip r:embed="rId1"/>
          <a:stretch/>
        </p:blipFill>
        <p:spPr>
          <a:xfrm>
            <a:off x="615240" y="1386000"/>
            <a:ext cx="7547040" cy="408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Defens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e in 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Depth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200" spc="9" strike="noStrike">
                <a:solidFill>
                  <a:srgbClr val="bfbfbf"/>
                </a:solidFill>
                <a:latin typeface="Century Schoolbook"/>
              </a:rPr>
              <a:t>DiD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Defense in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Depth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Defense in depth is a concept used in Information Security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Multiple layers of security controls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National Security Agency (NSA)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Inspired by a military strategy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Defense in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Depth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Layers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grpSp>
        <p:nvGrpSpPr>
          <p:cNvPr id="92" name="Group 13"/>
          <p:cNvGrpSpPr/>
          <p:nvPr/>
        </p:nvGrpSpPr>
        <p:grpSpPr>
          <a:xfrm>
            <a:off x="376200" y="1293840"/>
            <a:ext cx="4464720" cy="5225400"/>
            <a:chOff x="376200" y="1293840"/>
            <a:chExt cx="4464720" cy="5225400"/>
          </a:xfrm>
        </p:grpSpPr>
        <p:sp>
          <p:nvSpPr>
            <p:cNvPr id="93" name="Flowchart: Connector 12"/>
            <p:cNvSpPr/>
            <p:nvPr/>
          </p:nvSpPr>
          <p:spPr>
            <a:xfrm>
              <a:off x="376200" y="1293840"/>
              <a:ext cx="4464720" cy="5154480"/>
            </a:xfrm>
            <a:prstGeom prst="flowChartConnector">
              <a:avLst/>
            </a:prstGeom>
            <a:solidFill>
              <a:srgbClr val="cc6600"/>
            </a:solidFill>
            <a:ln>
              <a:solidFill>
                <a:srgbClr val="5252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Century Schoolbook"/>
                </a:rPr>
                <a:t>Policies, procedures and awareness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94" name="Flowchart: Connector 11"/>
            <p:cNvSpPr/>
            <p:nvPr/>
          </p:nvSpPr>
          <p:spPr>
            <a:xfrm>
              <a:off x="550080" y="2344680"/>
              <a:ext cx="4085280" cy="4103640"/>
            </a:xfrm>
            <a:prstGeom prst="flowChartConnector">
              <a:avLst/>
            </a:prstGeom>
            <a:solidFill>
              <a:srgbClr val="bc8d08"/>
            </a:solidFill>
            <a:ln>
              <a:solidFill>
                <a:srgbClr val="5252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Century Schoolbook"/>
                </a:rPr>
                <a:t>Physical Security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95" name="Flowchart: Connector 10"/>
            <p:cNvSpPr/>
            <p:nvPr/>
          </p:nvSpPr>
          <p:spPr>
            <a:xfrm>
              <a:off x="919440" y="3315600"/>
              <a:ext cx="3346560" cy="3203640"/>
            </a:xfrm>
            <a:prstGeom prst="flowChartConnector">
              <a:avLst/>
            </a:prstGeom>
            <a:solidFill>
              <a:srgbClr val="9b7362"/>
            </a:solidFill>
            <a:ln>
              <a:solidFill>
                <a:srgbClr val="725548"/>
              </a:solidFill>
              <a:rou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Century Schoolbook"/>
                </a:rPr>
                <a:t>Perimeter Network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96" name="Flowchart: Connector 8"/>
            <p:cNvSpPr/>
            <p:nvPr/>
          </p:nvSpPr>
          <p:spPr>
            <a:xfrm>
              <a:off x="1271880" y="4144680"/>
              <a:ext cx="2641320" cy="2374560"/>
            </a:xfrm>
            <a:prstGeom prst="flowChartConnector">
              <a:avLst/>
            </a:prstGeom>
            <a:solidFill>
              <a:srgbClr val="8d6374"/>
            </a:solidFill>
            <a:ln>
              <a:solidFill>
                <a:srgbClr val="684955"/>
              </a:solidFill>
              <a:rou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Century Schoolbook"/>
                </a:rPr>
                <a:t>Internal Network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97" name="Flowchart: Connector 6"/>
            <p:cNvSpPr/>
            <p:nvPr/>
          </p:nvSpPr>
          <p:spPr>
            <a:xfrm>
              <a:off x="1630080" y="4861080"/>
              <a:ext cx="1924920" cy="1657800"/>
            </a:xfrm>
            <a:prstGeom prst="flowChartConnector">
              <a:avLst/>
            </a:prstGeom>
            <a:solidFill>
              <a:srgbClr val="92a9b9"/>
            </a:solidFill>
            <a:ln>
              <a:solidFill>
                <a:srgbClr val="6c7d88"/>
              </a:solidFill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Century Schoolbook"/>
                </a:rPr>
                <a:t>Host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98" name="Flowchart: Connector 5"/>
            <p:cNvSpPr/>
            <p:nvPr/>
          </p:nvSpPr>
          <p:spPr>
            <a:xfrm>
              <a:off x="1899000" y="5407920"/>
              <a:ext cx="1454760" cy="1111320"/>
            </a:xfrm>
            <a:prstGeom prst="flowChartConnector">
              <a:avLst/>
            </a:prstGeom>
            <a:solidFill>
              <a:srgbClr val="a7b789"/>
            </a:solidFill>
            <a:ln>
              <a:solidFill>
                <a:srgbClr val="7b8765"/>
              </a:solidFill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Century Schoolbook"/>
                </a:rPr>
                <a:t>Application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99" name="Flowchart: Connector 4"/>
            <p:cNvSpPr/>
            <p:nvPr/>
          </p:nvSpPr>
          <p:spPr>
            <a:xfrm>
              <a:off x="2212200" y="5808960"/>
              <a:ext cx="828000" cy="710280"/>
            </a:xfrm>
            <a:prstGeom prst="flowChartConnector">
              <a:avLst/>
            </a:prstGeom>
            <a:solidFill>
              <a:srgbClr val="b9a489"/>
            </a:solidFill>
            <a:ln>
              <a:solidFill>
                <a:srgbClr val="887965"/>
              </a:solidFill>
              <a:rou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Century Schoolbook"/>
                </a:rPr>
                <a:t>Data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100" name="TextBox 14"/>
          <p:cNvSpPr/>
          <p:nvPr/>
        </p:nvSpPr>
        <p:spPr>
          <a:xfrm>
            <a:off x="5543640" y="1348920"/>
            <a:ext cx="3399840" cy="515880"/>
          </a:xfrm>
          <a:prstGeom prst="rect">
            <a:avLst/>
          </a:prstGeom>
          <a:noFill/>
          <a:ln w="0">
            <a:solidFill>
              <a:srgbClr val="000000"/>
            </a:solidFill>
            <a:prstDash val="sysDot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Define security policies and procedures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Educate people about the security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" name="Straight Arrow Connector 16"/>
          <p:cNvSpPr/>
          <p:nvPr/>
        </p:nvSpPr>
        <p:spPr>
          <a:xfrm flipH="1">
            <a:off x="4316760" y="1610280"/>
            <a:ext cx="1214640" cy="70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>
                <a:lumMod val="95000"/>
                <a:lumOff val="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Box 19"/>
          <p:cNvSpPr/>
          <p:nvPr/>
        </p:nvSpPr>
        <p:spPr>
          <a:xfrm>
            <a:off x="5541840" y="1870200"/>
            <a:ext cx="2640960" cy="515880"/>
          </a:xfrm>
          <a:prstGeom prst="rect">
            <a:avLst/>
          </a:prstGeom>
          <a:noFill/>
          <a:ln w="0">
            <a:solidFill>
              <a:srgbClr val="000000"/>
            </a:solidFill>
            <a:prstDash val="sysDot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Alarm systems, guards, locks,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video surveillance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3" name="Straight Arrow Connector 20"/>
          <p:cNvSpPr/>
          <p:nvPr/>
        </p:nvSpPr>
        <p:spPr>
          <a:xfrm flipH="1">
            <a:off x="4037400" y="2131560"/>
            <a:ext cx="1494000" cy="81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TextBox 25"/>
          <p:cNvSpPr/>
          <p:nvPr/>
        </p:nvSpPr>
        <p:spPr>
          <a:xfrm>
            <a:off x="5545080" y="2398680"/>
            <a:ext cx="3018600" cy="515880"/>
          </a:xfrm>
          <a:prstGeom prst="rect">
            <a:avLst/>
          </a:prstGeom>
          <a:noFill/>
          <a:ln w="0">
            <a:solidFill>
              <a:srgbClr val="000000"/>
            </a:solidFill>
            <a:prstDash val="sysDot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Firewall devices, VPN quarantine,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IDS and IPS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" name="Straight Arrow Connector 26"/>
          <p:cNvSpPr/>
          <p:nvPr/>
        </p:nvSpPr>
        <p:spPr>
          <a:xfrm flipH="1">
            <a:off x="3776040" y="2660040"/>
            <a:ext cx="1755360" cy="112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Box 30"/>
          <p:cNvSpPr/>
          <p:nvPr/>
        </p:nvSpPr>
        <p:spPr>
          <a:xfrm>
            <a:off x="5551560" y="2914560"/>
            <a:ext cx="3233520" cy="302760"/>
          </a:xfrm>
          <a:prstGeom prst="rect">
            <a:avLst/>
          </a:prstGeom>
          <a:noFill/>
          <a:ln w="0">
            <a:solidFill>
              <a:srgbClr val="000000"/>
            </a:solidFill>
            <a:prstDash val="sysDot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Network segmentation, IDS and IPS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" name="Straight Arrow Connector 31"/>
          <p:cNvSpPr/>
          <p:nvPr/>
        </p:nvSpPr>
        <p:spPr>
          <a:xfrm flipH="1">
            <a:off x="3526920" y="3068280"/>
            <a:ext cx="2004480" cy="142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Straight Arrow Connector 39"/>
          <p:cNvSpPr/>
          <p:nvPr/>
        </p:nvSpPr>
        <p:spPr>
          <a:xfrm flipH="1">
            <a:off x="3273480" y="3490920"/>
            <a:ext cx="2257920" cy="161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TextBox 43"/>
          <p:cNvSpPr/>
          <p:nvPr/>
        </p:nvSpPr>
        <p:spPr>
          <a:xfrm>
            <a:off x="5544000" y="3229200"/>
            <a:ext cx="3169800" cy="515880"/>
          </a:xfrm>
          <a:prstGeom prst="rect">
            <a:avLst/>
          </a:prstGeom>
          <a:noFill/>
          <a:ln w="0">
            <a:solidFill>
              <a:srgbClr val="000000"/>
            </a:solidFill>
            <a:prstDash val="sysDot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OS hardening, update management,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Antivirus management, auditing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0" name="TextBox 55"/>
          <p:cNvSpPr/>
          <p:nvPr/>
        </p:nvSpPr>
        <p:spPr>
          <a:xfrm>
            <a:off x="5574960" y="3759480"/>
            <a:ext cx="3056760" cy="302760"/>
          </a:xfrm>
          <a:prstGeom prst="rect">
            <a:avLst/>
          </a:prstGeom>
          <a:noFill/>
          <a:ln w="0">
            <a:solidFill>
              <a:srgbClr val="000000"/>
            </a:solidFill>
            <a:prstDash val="sysDot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Application hardening, MFA, audit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1" name="Straight Arrow Connector 56"/>
          <p:cNvSpPr/>
          <p:nvPr/>
        </p:nvSpPr>
        <p:spPr>
          <a:xfrm flipH="1">
            <a:off x="3141000" y="3913200"/>
            <a:ext cx="2390400" cy="165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Straight Arrow Connector 60"/>
          <p:cNvSpPr/>
          <p:nvPr/>
        </p:nvSpPr>
        <p:spPr>
          <a:xfrm flipH="1">
            <a:off x="3039840" y="4228560"/>
            <a:ext cx="2490840" cy="193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TextBox 63"/>
          <p:cNvSpPr/>
          <p:nvPr/>
        </p:nvSpPr>
        <p:spPr>
          <a:xfrm>
            <a:off x="5545440" y="4074480"/>
            <a:ext cx="3616200" cy="302760"/>
          </a:xfrm>
          <a:prstGeom prst="rect">
            <a:avLst/>
          </a:prstGeom>
          <a:noFill/>
          <a:ln w="0">
            <a:solidFill>
              <a:srgbClr val="000000"/>
            </a:solidFill>
            <a:prstDash val="sysDot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Authorization control, encryption, backup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Common Attacks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Eavesdropping / Sniffing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Denial-of-service (DoS) and Dynamic Denial-of-Service (DDoS)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Port scanning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Replay Attacks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Man-in-the-middle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Social engineering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Backdoor creation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E-mail address theft / phishing attack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Email and Instant messaging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Exploiting product/code vulnerabilities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Exploiting third party dependencies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Exploiting new technologies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Cryptographic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200" spc="9" strike="noStrike">
                <a:solidFill>
                  <a:srgbClr val="bfbfbf"/>
                </a:solidFill>
                <a:latin typeface="Century Schoolbook"/>
              </a:rPr>
              <a:t>Method of protecting information and communications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200" spc="9" strike="noStrike">
                <a:solidFill>
                  <a:srgbClr val="bfbfbf"/>
                </a:solidFill>
                <a:latin typeface="Century Schoolbook"/>
              </a:rPr>
              <a:t>Mitigate – Eavesdropping and Man-in-the-middle attacks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Hash Functions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Mathematical algorithms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Generate a fixed-length result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Always the same from a given input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Summary of the original data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One-way algorithm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Example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1" lang="en-US" sz="1600" spc="-1" strike="noStrike">
                <a:solidFill>
                  <a:srgbClr val="262626"/>
                </a:solidFill>
                <a:latin typeface="Verdana Pro Cond Light"/>
              </a:rPr>
              <a:t>Hello Mr. Born! </a:t>
            </a: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- 7f2a0177f4d55500563881000e9b18af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1" lang="en-US" sz="1600" spc="-1" strike="noStrike">
                <a:solidFill>
                  <a:srgbClr val="262626"/>
                </a:solidFill>
                <a:latin typeface="Verdana Pro Cond Light"/>
              </a:rPr>
              <a:t>hello Mr. Born! </a:t>
            </a: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- ff38c3c9dcf2891a19e8164843a408e3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1" lang="en-US" sz="1600" spc="-1" strike="noStrike">
                <a:solidFill>
                  <a:srgbClr val="262626"/>
                </a:solidFill>
                <a:latin typeface="Verdana Pro Cond Light"/>
              </a:rPr>
              <a:t>Hello Mr. Born  </a:t>
            </a: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- 897cacdc19b5bb20898f926ad8dbc05b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1" lang="en-US" sz="1600" spc="-1" strike="noStrike">
                <a:solidFill>
                  <a:srgbClr val="262626"/>
                </a:solidFill>
                <a:latin typeface="Verdana Pro Cond Light"/>
              </a:rPr>
              <a:t>Hello Mr. Born, </a:t>
            </a: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- 4b42f584469d23d01d45e1dcf49837e3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Encryption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Way of scrambling data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Only authorized parties can understand the information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Types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Symmetric Encryption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Asymmetric Encryption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Symmetri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c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Encritpio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n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grpSp>
        <p:nvGrpSpPr>
          <p:cNvPr id="123" name="Group 18"/>
          <p:cNvGrpSpPr/>
          <p:nvPr/>
        </p:nvGrpSpPr>
        <p:grpSpPr>
          <a:xfrm>
            <a:off x="811080" y="2059200"/>
            <a:ext cx="6866280" cy="3149640"/>
            <a:chOff x="811080" y="2059200"/>
            <a:chExt cx="6866280" cy="3149640"/>
          </a:xfrm>
        </p:grpSpPr>
        <p:pic>
          <p:nvPicPr>
            <p:cNvPr id="124" name="Picture 3" descr=""/>
            <p:cNvPicPr/>
            <p:nvPr/>
          </p:nvPicPr>
          <p:blipFill>
            <a:blip r:embed="rId1"/>
            <a:stretch/>
          </p:blipFill>
          <p:spPr>
            <a:xfrm>
              <a:off x="3659040" y="2059200"/>
              <a:ext cx="960480" cy="983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5" name="Picture 4" descr=""/>
            <p:cNvPicPr/>
            <p:nvPr/>
          </p:nvPicPr>
          <p:blipFill>
            <a:blip r:embed="rId2"/>
            <a:stretch/>
          </p:blipFill>
          <p:spPr>
            <a:xfrm>
              <a:off x="811080" y="3198240"/>
              <a:ext cx="824400" cy="844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5" descr=""/>
            <p:cNvPicPr/>
            <p:nvPr/>
          </p:nvPicPr>
          <p:blipFill>
            <a:blip r:embed="rId3"/>
            <a:stretch/>
          </p:blipFill>
          <p:spPr>
            <a:xfrm>
              <a:off x="6852960" y="3137400"/>
              <a:ext cx="824400" cy="844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7" name="Down Arrow 44"/>
            <p:cNvSpPr/>
            <p:nvPr/>
          </p:nvSpPr>
          <p:spPr>
            <a:xfrm rot="16200000">
              <a:off x="1836720" y="3089880"/>
              <a:ext cx="383400" cy="941400"/>
            </a:xfrm>
            <a:custGeom>
              <a:avLst/>
              <a:gdLst/>
              <a:ahLst/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  <a:solidFill>
              <a:srgbClr val="ccbbb5"/>
            </a:solidFill>
            <a:ln>
              <a:solidFill>
                <a:srgbClr val="9b7362"/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pic>
          <p:nvPicPr>
            <p:cNvPr id="128" name="Picture 7" descr=""/>
            <p:cNvPicPr/>
            <p:nvPr/>
          </p:nvPicPr>
          <p:blipFill>
            <a:blip r:embed="rId4"/>
            <a:stretch/>
          </p:blipFill>
          <p:spPr>
            <a:xfrm>
              <a:off x="4069800" y="2367360"/>
              <a:ext cx="612720" cy="706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Picture 8" descr=""/>
            <p:cNvPicPr/>
            <p:nvPr/>
          </p:nvPicPr>
          <p:blipFill>
            <a:blip r:embed="rId5"/>
            <a:stretch/>
          </p:blipFill>
          <p:spPr>
            <a:xfrm>
              <a:off x="1234440" y="2089800"/>
              <a:ext cx="960480" cy="983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0" name="Rectangle 9"/>
            <p:cNvSpPr/>
            <p:nvPr/>
          </p:nvSpPr>
          <p:spPr>
            <a:xfrm>
              <a:off x="2526480" y="3305160"/>
              <a:ext cx="987840" cy="483120"/>
            </a:xfrm>
            <a:prstGeom prst="rect">
              <a:avLst/>
            </a:prstGeom>
            <a:solidFill>
              <a:srgbClr val="c6b6bc"/>
            </a:solidFill>
            <a:ln>
              <a:solidFill>
                <a:srgbClr val="8d6374"/>
              </a:solidFill>
              <a:rou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Century Schoolbook"/>
                </a:rPr>
                <a:t>Encrypt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31" name="Down Arrow 44"/>
            <p:cNvSpPr/>
            <p:nvPr/>
          </p:nvSpPr>
          <p:spPr>
            <a:xfrm rot="16200000">
              <a:off x="3925800" y="3076560"/>
              <a:ext cx="383400" cy="941400"/>
            </a:xfrm>
            <a:custGeom>
              <a:avLst/>
              <a:gdLst/>
              <a:ahLst/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  <a:solidFill>
              <a:srgbClr val="ccbbb5"/>
            </a:solidFill>
            <a:ln>
              <a:solidFill>
                <a:srgbClr val="9b7362"/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132" name="Rectangle 11"/>
            <p:cNvSpPr/>
            <p:nvPr/>
          </p:nvSpPr>
          <p:spPr>
            <a:xfrm>
              <a:off x="4721040" y="3305160"/>
              <a:ext cx="1022400" cy="483120"/>
            </a:xfrm>
            <a:prstGeom prst="rect">
              <a:avLst/>
            </a:prstGeom>
            <a:solidFill>
              <a:srgbClr val="c6b6bc"/>
            </a:solidFill>
            <a:ln>
              <a:solidFill>
                <a:srgbClr val="8d6374"/>
              </a:solidFill>
              <a:rou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Century Schoolbook"/>
                </a:rPr>
                <a:t>Decrypt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33" name="Down Arrow 44"/>
            <p:cNvSpPr/>
            <p:nvPr/>
          </p:nvSpPr>
          <p:spPr>
            <a:xfrm rot="16200000">
              <a:off x="6145560" y="3089520"/>
              <a:ext cx="383400" cy="941400"/>
            </a:xfrm>
            <a:custGeom>
              <a:avLst/>
              <a:gdLst/>
              <a:ahLst/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  <a:solidFill>
              <a:srgbClr val="ccbbb5"/>
            </a:solidFill>
            <a:ln>
              <a:solidFill>
                <a:srgbClr val="9b7362"/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pic>
          <p:nvPicPr>
            <p:cNvPr id="134" name="Picture 13" descr=""/>
            <p:cNvPicPr/>
            <p:nvPr/>
          </p:nvPicPr>
          <p:blipFill>
            <a:blip r:embed="rId6"/>
            <a:stretch/>
          </p:blipFill>
          <p:spPr>
            <a:xfrm>
              <a:off x="6048720" y="2093040"/>
              <a:ext cx="960480" cy="983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5" name="Picture 14" descr=""/>
            <p:cNvPicPr/>
            <p:nvPr/>
          </p:nvPicPr>
          <p:blipFill>
            <a:blip r:embed="rId7"/>
            <a:stretch/>
          </p:blipFill>
          <p:spPr>
            <a:xfrm>
              <a:off x="2623320" y="3985560"/>
              <a:ext cx="927720" cy="950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6" name="Picture 15" descr=""/>
            <p:cNvPicPr/>
            <p:nvPr/>
          </p:nvPicPr>
          <p:blipFill>
            <a:blip r:embed="rId8"/>
            <a:stretch/>
          </p:blipFill>
          <p:spPr>
            <a:xfrm>
              <a:off x="4861440" y="3985560"/>
              <a:ext cx="927720" cy="95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7" name="TextBox 16"/>
            <p:cNvSpPr/>
            <p:nvPr/>
          </p:nvSpPr>
          <p:spPr>
            <a:xfrm>
              <a:off x="2582640" y="4936680"/>
              <a:ext cx="9950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Century Schoolbook"/>
                </a:rPr>
                <a:t>Sh@RDk3Y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38" name="TextBox 17"/>
            <p:cNvSpPr/>
            <p:nvPr/>
          </p:nvSpPr>
          <p:spPr>
            <a:xfrm>
              <a:off x="4726080" y="4936680"/>
              <a:ext cx="9950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Century Schoolbook"/>
                </a:rPr>
                <a:t>Sh@RDk3Y</a:t>
              </a:r>
              <a:endParaRPr b="0" lang="en-US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44030</TotalTime>
  <Application>LibreOffice/7.3.7.2$Linux_X86_64 LibreOffice_project/30$Build-2</Application>
  <AppVersion>15.0000</AppVersion>
  <Words>558</Words>
  <Paragraphs>130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2020-09-12T08:48:01Z</dcterms:created>
  <dc:creator>Borislav Varadinov</dc:creator>
  <dc:description/>
  <dc:language>en-US</dc:language>
  <cp:lastModifiedBy/>
  <dcterms:modified xsi:type="dcterms:W3CDTF">2022-11-30T16:26:59Z</dcterms:modified>
  <cp:revision>229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17</vt:i4>
  </property>
</Properties>
</file>