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AA547-6023-4141-A7E1-6A57A531F6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5B824A-A139-4BC5-BBA1-35E1A6C5B1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98575B-1A7F-4AC1-8011-8F6CEB34E1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35F0E3-F640-4F1A-8DBA-8375A29AF2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5F674D-046F-4390-95AE-322CBB73E4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71D299-9271-4CDD-99DC-76720A679B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56A5DC-7619-4AFA-8FCE-25CB62748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5F40A4-69A3-4865-B28D-DC0F65B66A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2BA1D1-2DCE-476A-A72C-467688903B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F209D9-EC9C-4E6A-8D7E-14CAF5B5D8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D85926-82D3-485F-8C29-F36F36E216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8245CE-C759-4CC3-A53D-DBA4387FE4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6F47B7-C34D-4975-AC54-174808DEB2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F958DE-4067-4D84-AD63-912267C73F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83773E-85D0-44B3-8D2C-6614E13064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34D4D7-C40F-4DE9-A7E3-6C24E949EE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00A0C3-9037-45D9-B90F-66F6783D1D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A8370E-4350-49B5-A693-ACC26B7F67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ABE48C-B092-42F7-A705-E55FAD3806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BB4568-6174-4B21-B241-A1BC00FA94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8C08DB-E046-4FF4-8931-829AED8F27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ED18DC-3690-4FD0-977C-804B348E33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E27B39-C5CA-4ED6-B117-9D208418F2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14178C-D0C3-480B-AB97-80A4124C88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4FDC07-C409-43EB-9414-2B7C9B7789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D173EC-E731-486A-85B9-132B43E506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C6D074-F910-4F95-A1FE-6FA61014AD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2B240B-C4F4-4FED-9449-EDDED5D49E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21ADD6-B376-447C-9AEA-A1EAE05F75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833FAF-C6E9-4E32-B53D-F055620B94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A87471-4CC3-4EBE-BCDB-260AB2FC5C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878168-B82F-4AE0-8B09-B5BCA6452A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03B9FB-4AAA-4345-8661-7C64164AF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2A7BC-9E7E-44D6-85A3-69C0C346FA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47ED3-6AAB-4769-89C7-58026EA076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F9D87-134D-4115-8E20-11A53FFD19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a7a192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rgbClr val="6f6f74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193420A-C65C-4F7F-AC49-F1C283260D3C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17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343437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209A2CB-0CB3-422D-8896-32E37128B9CA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155F7A8-F50F-48E7-AD27-B6354294D05E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Ansible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600" cy="16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7" strike="noStrike">
                <a:solidFill>
                  <a:srgbClr val="bfbfbf"/>
                </a:solidFill>
                <a:latin typeface="Century Schoolbook"/>
              </a:rPr>
              <a:t>The modern configuration management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Playbooks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Written in YAML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Contains plays (one or more)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Plays contain tasks or roles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TextBox 4"/>
          <p:cNvSpPr/>
          <p:nvPr/>
        </p:nvSpPr>
        <p:spPr>
          <a:xfrm>
            <a:off x="559800" y="2620440"/>
            <a:ext cx="6310080" cy="3983400"/>
          </a:xfrm>
          <a:prstGeom prst="rect">
            <a:avLst/>
          </a:prstGeom>
          <a:solidFill>
            <a:srgbClr val="ffffff"/>
          </a:solidFill>
          <a:ln w="14040">
            <a:solidFill>
              <a:srgbClr val="6f6f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-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hosts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webservers </a:t>
            </a:r>
            <a:r>
              <a:rPr b="0" lang="en-US" sz="1600" spc="-1" strike="noStrike">
                <a:solidFill>
                  <a:srgbClr val="92a9b9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92a9b9"/>
                </a:solidFill>
                <a:latin typeface="Century Schoolbook"/>
                <a:ea typeface="DejaVu Sans"/>
              </a:rPr>
              <a:t> target group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tasks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-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name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ensure apache is at the latest version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yum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92a9b9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92a9b9"/>
                </a:solidFill>
                <a:latin typeface="Century Schoolbook"/>
                <a:ea typeface="DejaVu Sans"/>
              </a:rPr>
              <a:t> tasks using the yum module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name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httpd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latest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-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name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write the apache config 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92a9b9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92a9b9"/>
                </a:solidFill>
                <a:latin typeface="Century Schoolbook"/>
                <a:ea typeface="DejaVu Sans"/>
              </a:rPr>
              <a:t> tasks using the template module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src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/srv/httpd.j2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dest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/etc/httpd.conf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notify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-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restart apache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-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name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ensure apache is running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service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92a9b9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92a9b9"/>
                </a:solidFill>
                <a:latin typeface="Century Schoolbook"/>
                <a:ea typeface="DejaVu Sans"/>
              </a:rPr>
              <a:t> tasks using the service module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name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httpd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      </a:t>
            </a:r>
            <a:r>
              <a:rPr b="0" lang="en-US" sz="1600" spc="-1" strike="noStrike">
                <a:solidFill>
                  <a:srgbClr val="569cd6"/>
                </a:solidFill>
                <a:latin typeface="Consolas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d4d4d4"/>
                </a:solidFill>
                <a:latin typeface="Consolas"/>
                <a:ea typeface="DejaVu Sans"/>
              </a:rPr>
              <a:t>: </a:t>
            </a:r>
            <a:r>
              <a:rPr b="0" lang="en-US" sz="1600" spc="-1" strike="noStrike">
                <a:solidFill>
                  <a:srgbClr val="ce9178"/>
                </a:solidFill>
                <a:latin typeface="Consolas"/>
                <a:ea typeface="DejaVu Sans"/>
              </a:rPr>
              <a:t>started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Roles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Grouping of tasks, handlers, variables and resource files in a logical unit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domain controller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web server 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mssql database server</a:t>
            </a: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Roles expect files to be in certain directory names 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Example role structure: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10"/>
          <p:cNvSpPr/>
          <p:nvPr/>
        </p:nvSpPr>
        <p:spPr>
          <a:xfrm>
            <a:off x="559800" y="3498480"/>
            <a:ext cx="6310080" cy="3253320"/>
          </a:xfrm>
          <a:prstGeom prst="rect">
            <a:avLst/>
          </a:prstGeom>
          <a:solidFill>
            <a:srgbClr val="ffffff"/>
          </a:solidFill>
          <a:ln w="14040">
            <a:solidFill>
              <a:srgbClr val="6f6f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website.yml  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playbook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active_directory.yml 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playbook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roles/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domain_controller/ 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role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tasks/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handlers/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files/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templates/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defaults/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webserver/ 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role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tasks/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defaults/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meta/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Inventory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Describes your managed nodes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  <a:tabLst>
                <a:tab algn="l" pos="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Static Inventory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Ini/Yaml/Json file which describes your groups of managed nodes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  <a:tabLst>
                <a:tab algn="l" pos="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Dynamic Inventory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Script file which dynamically generates your inventory</a:t>
            </a:r>
            <a:endParaRPr b="0" lang="en-US" sz="16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Cloud Providers (AWS/Azure/Google)</a:t>
            </a:r>
            <a:endParaRPr b="0" lang="en-US" sz="14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LDAP/AD</a:t>
            </a:r>
            <a:endParaRPr b="0" lang="en-US" sz="14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CMDB</a:t>
            </a:r>
            <a:endParaRPr b="0" lang="en-US" sz="14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Etc.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  <a:tabLst>
                <a:tab algn="l" pos="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Why not a mix?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Connection Plugins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Allow Ansible to connect to the managed nodes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  <a:tabLst>
                <a:tab algn="l" pos="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Two main plugins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ssh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winrm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  <a:tabLst>
                <a:tab algn="l" pos="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There is more…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26 connection plugins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Ansible Galaxy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What is Ansible Galaxy?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Web site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Free repository for Ansible resources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Community developed roles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Community developed collections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Well organized catalog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Rating system</a:t>
            </a: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How to use it?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ansible-galaxy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Trust Quote: Don't trust anyone blindly!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Software companies - paloaltonetworks.panos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Freelancers/Enthusiasts  - geerlingguy.jenkins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80" name="Group 3"/>
          <p:cNvGrpSpPr/>
          <p:nvPr/>
        </p:nvGrpSpPr>
        <p:grpSpPr>
          <a:xfrm>
            <a:off x="393840" y="3874320"/>
            <a:ext cx="10053360" cy="1048320"/>
            <a:chOff x="393840" y="3874320"/>
            <a:chExt cx="10053360" cy="1048320"/>
          </a:xfrm>
        </p:grpSpPr>
        <p:grpSp>
          <p:nvGrpSpPr>
            <p:cNvPr id="181" name="Group 4"/>
            <p:cNvGrpSpPr/>
            <p:nvPr/>
          </p:nvGrpSpPr>
          <p:grpSpPr>
            <a:xfrm>
              <a:off x="393840" y="4146120"/>
              <a:ext cx="10053360" cy="776520"/>
              <a:chOff x="393840" y="4146120"/>
              <a:chExt cx="10053360" cy="776520"/>
            </a:xfrm>
          </p:grpSpPr>
          <p:sp>
            <p:nvSpPr>
              <p:cNvPr id="182" name="Rectangle 6"/>
              <p:cNvSpPr/>
              <p:nvPr/>
            </p:nvSpPr>
            <p:spPr>
              <a:xfrm>
                <a:off x="393840" y="4434840"/>
                <a:ext cx="9866880" cy="487800"/>
              </a:xfrm>
              <a:prstGeom prst="rect">
                <a:avLst/>
              </a:prstGeom>
              <a:solidFill>
                <a:srgbClr val="a7b789"/>
              </a:solidFill>
              <a:ln w="14040">
                <a:solidFill>
                  <a:srgbClr val="7b876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entury Schoolbook"/>
                    <a:ea typeface="DejaVu Sans"/>
                  </a:rPr>
                  <a:t>[bobi@ansible]$  ansible-galaxy install geerlingguy.jenkins,v1.0.0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83" name="Rectangle 7"/>
              <p:cNvSpPr/>
              <p:nvPr/>
            </p:nvSpPr>
            <p:spPr>
              <a:xfrm>
                <a:off x="393840" y="4174920"/>
                <a:ext cx="9866880" cy="259200"/>
              </a:xfrm>
              <a:prstGeom prst="rect">
                <a:avLst/>
              </a:prstGeom>
              <a:solidFill>
                <a:srgbClr val="ffffff"/>
              </a:solidFill>
              <a:ln w="14040">
                <a:solidFill>
                  <a:srgbClr val="a7b78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TextBox 9"/>
              <p:cNvSpPr/>
              <p:nvPr/>
            </p:nvSpPr>
            <p:spPr>
              <a:xfrm>
                <a:off x="9617400" y="4146120"/>
                <a:ext cx="48240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⬜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5" name="TextBox 10"/>
              <p:cNvSpPr/>
              <p:nvPr/>
            </p:nvSpPr>
            <p:spPr>
              <a:xfrm>
                <a:off x="9964800" y="4146120"/>
                <a:ext cx="48240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X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6" name="TextBox 11"/>
              <p:cNvSpPr/>
              <p:nvPr/>
            </p:nvSpPr>
            <p:spPr>
              <a:xfrm>
                <a:off x="456480" y="4146120"/>
                <a:ext cx="74088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Bash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87" name="TextBox 6"/>
            <p:cNvSpPr/>
            <p:nvPr/>
          </p:nvSpPr>
          <p:spPr>
            <a:xfrm>
              <a:off x="9356760" y="3874320"/>
              <a:ext cx="23832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-1" strike="noStrike">
                  <a:solidFill>
                    <a:srgbClr val="1a1a1a"/>
                  </a:solidFill>
                  <a:latin typeface="Century Schoolbook"/>
                  <a:ea typeface="DejaVu Sans"/>
                </a:rPr>
                <a:t>-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Ansible and Windows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Windows Modules ~105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PowerShell Desired State Configuration (DSC)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Ansible Tower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285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Visual dashboards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Role-based access control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Job scheduling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Integrated notifications 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Graphical inventory 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REST API and CLI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Enterprise Product  (Very Expensive </a:t>
            </a:r>
            <a:r>
              <a:rPr b="0" lang="en-US" sz="1800" spc="7" strike="noStrike">
                <a:solidFill>
                  <a:srgbClr val="000000"/>
                </a:solidFill>
                <a:latin typeface="Wingdings"/>
              </a:rPr>
              <a:t></a:t>
            </a: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Alternatives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AWX – Upstream project – Open Source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The old good friend Jenkins (or any CICD)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Rundeck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More.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Free Resources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Video Courses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 u="sng">
                <a:solidFill>
                  <a:srgbClr val="7eb7c9"/>
                </a:solidFill>
                <a:uFillTx/>
                <a:latin typeface="Verdana Pro Cond Light"/>
              </a:rPr>
              <a:t>https://www.udemy.com/course/devops-beginners-guide-to-automation-with-ansible/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 u="sng">
                <a:solidFill>
                  <a:srgbClr val="7eb7c9"/>
                </a:solidFill>
                <a:uFillTx/>
                <a:latin typeface="Verdana Pro Cond Light"/>
              </a:rPr>
              <a:t>https://www.udemy.com/course/ansible-basics-an-automation-technical-overview/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Some words about Ansible…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What is Ansible?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IT Automation Engine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Open Source Software 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First version in 2012 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Acquired by RedHat in 2015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Ansible focus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Configuration Management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Orchestration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Continues Delivery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Cloud Provisioning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Why Ansible?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One of the most popular tools in the DevOps world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Simple to learn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Easy to use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Extensible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“</a:t>
            </a: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Treat your servers as cattle, not pets” Randy Bias ~2011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My favorite automation platform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Ansible Basics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600" cy="16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Again - What is Ansible?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Engine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Declarative Language</a:t>
            </a:r>
            <a:r>
              <a:rPr b="0" lang="bg-BG" sz="1800" spc="7" strike="noStrike">
                <a:solidFill>
                  <a:srgbClr val="000000"/>
                </a:solidFill>
                <a:latin typeface="Verdana Pro Cond"/>
              </a:rPr>
              <a:t> (</a:t>
            </a: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YAML Dialect)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Web-based GUI (Tower)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37" name="Group 10"/>
          <p:cNvGrpSpPr/>
          <p:nvPr/>
        </p:nvGrpSpPr>
        <p:grpSpPr>
          <a:xfrm>
            <a:off x="846720" y="3001680"/>
            <a:ext cx="3549240" cy="1744560"/>
            <a:chOff x="846720" y="3001680"/>
            <a:chExt cx="3549240" cy="1744560"/>
          </a:xfrm>
        </p:grpSpPr>
        <p:sp>
          <p:nvSpPr>
            <p:cNvPr id="138" name="Rectangle 15"/>
            <p:cNvSpPr/>
            <p:nvPr/>
          </p:nvSpPr>
          <p:spPr>
            <a:xfrm>
              <a:off x="846720" y="3449880"/>
              <a:ext cx="3549240" cy="1296360"/>
            </a:xfrm>
            <a:prstGeom prst="rect">
              <a:avLst/>
            </a:prstGeom>
            <a:solidFill>
              <a:srgbClr val="ffffff"/>
            </a:solidFill>
            <a:ln w="14040">
              <a:solidFill>
                <a:srgbClr val="a7b7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copy: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    </a:t>
              </a: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content: “Hello World”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    </a:t>
              </a: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dest: /tmp/helloworld.txt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9" name="Rectangle 16"/>
            <p:cNvSpPr/>
            <p:nvPr/>
          </p:nvSpPr>
          <p:spPr>
            <a:xfrm>
              <a:off x="846720" y="3001680"/>
              <a:ext cx="3549240" cy="447480"/>
            </a:xfrm>
            <a:prstGeom prst="rect">
              <a:avLst/>
            </a:prstGeom>
            <a:solidFill>
              <a:srgbClr val="ffffff"/>
            </a:solidFill>
            <a:ln w="14040">
              <a:solidFill>
                <a:srgbClr val="a7b7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Declarative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40" name="Group 11"/>
          <p:cNvGrpSpPr/>
          <p:nvPr/>
        </p:nvGrpSpPr>
        <p:grpSpPr>
          <a:xfrm>
            <a:off x="5938200" y="3001680"/>
            <a:ext cx="4016520" cy="1744560"/>
            <a:chOff x="5938200" y="3001680"/>
            <a:chExt cx="4016520" cy="1744560"/>
          </a:xfrm>
        </p:grpSpPr>
        <p:sp>
          <p:nvSpPr>
            <p:cNvPr id="141" name="Rectangle 13"/>
            <p:cNvSpPr/>
            <p:nvPr/>
          </p:nvSpPr>
          <p:spPr>
            <a:xfrm>
              <a:off x="5938200" y="3645360"/>
              <a:ext cx="4016520" cy="1100880"/>
            </a:xfrm>
            <a:prstGeom prst="rect">
              <a:avLst/>
            </a:prstGeom>
            <a:solidFill>
              <a:srgbClr val="ffffff"/>
            </a:solidFill>
            <a:ln w="14040">
              <a:solidFill>
                <a:srgbClr val="92a9b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with open("/tmp/helloworld.txt", 'w') as file: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     </a:t>
              </a: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file.write("Hello World")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2" name="Rectangle 14"/>
            <p:cNvSpPr/>
            <p:nvPr/>
          </p:nvSpPr>
          <p:spPr>
            <a:xfrm>
              <a:off x="5938200" y="3001680"/>
              <a:ext cx="4016520" cy="642960"/>
            </a:xfrm>
            <a:prstGeom prst="rect">
              <a:avLst/>
            </a:prstGeom>
            <a:solidFill>
              <a:srgbClr val="ffffff"/>
            </a:solidFill>
            <a:ln w="14040">
              <a:solidFill>
                <a:srgbClr val="92a9b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Imperative 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43" name="TextBox 10"/>
          <p:cNvSpPr/>
          <p:nvPr/>
        </p:nvSpPr>
        <p:spPr>
          <a:xfrm>
            <a:off x="4692960" y="3686040"/>
            <a:ext cx="9486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VS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Control Node vs Managed Nodes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Control Node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The host on which you use Ansible to execute tasks on the managed nodes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Linux only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Managed Nodes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 host that is configured by the control node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Linux 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Windows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Network Devices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Local Mode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Control Node is also the Managed Node 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Linux only…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Ad-hoc vs Playbook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Ansible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Execute Ad-hoc tasks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Example: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Ansible-Playbook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Execute YAML declarative documents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Example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148" name="Group 4"/>
          <p:cNvGrpSpPr/>
          <p:nvPr/>
        </p:nvGrpSpPr>
        <p:grpSpPr>
          <a:xfrm>
            <a:off x="599760" y="1948680"/>
            <a:ext cx="10053360" cy="1048320"/>
            <a:chOff x="599760" y="1948680"/>
            <a:chExt cx="10053360" cy="1048320"/>
          </a:xfrm>
        </p:grpSpPr>
        <p:grpSp>
          <p:nvGrpSpPr>
            <p:cNvPr id="149" name="Group 5"/>
            <p:cNvGrpSpPr/>
            <p:nvPr/>
          </p:nvGrpSpPr>
          <p:grpSpPr>
            <a:xfrm>
              <a:off x="599760" y="2220480"/>
              <a:ext cx="10053360" cy="776520"/>
              <a:chOff x="599760" y="2220480"/>
              <a:chExt cx="10053360" cy="776520"/>
            </a:xfrm>
          </p:grpSpPr>
          <p:sp>
            <p:nvSpPr>
              <p:cNvPr id="150" name="Rectangle 7"/>
              <p:cNvSpPr/>
              <p:nvPr/>
            </p:nvSpPr>
            <p:spPr>
              <a:xfrm>
                <a:off x="599760" y="2509200"/>
                <a:ext cx="9866880" cy="487800"/>
              </a:xfrm>
              <a:prstGeom prst="rect">
                <a:avLst/>
              </a:prstGeom>
              <a:solidFill>
                <a:srgbClr val="a7b789"/>
              </a:solidFill>
              <a:ln w="14040">
                <a:solidFill>
                  <a:srgbClr val="7b876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entury Schoolbook"/>
                    <a:ea typeface="DejaVu Sans"/>
                  </a:rPr>
                  <a:t>[bobi@ansible]$ ansible all -m command -a ‘date’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1" name="Rectangle 8"/>
              <p:cNvSpPr/>
              <p:nvPr/>
            </p:nvSpPr>
            <p:spPr>
              <a:xfrm>
                <a:off x="599760" y="2249280"/>
                <a:ext cx="9866880" cy="259200"/>
              </a:xfrm>
              <a:prstGeom prst="rect">
                <a:avLst/>
              </a:prstGeom>
              <a:solidFill>
                <a:srgbClr val="ffffff"/>
              </a:solidFill>
              <a:ln w="14040">
                <a:solidFill>
                  <a:srgbClr val="a7b78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TextBox 10"/>
              <p:cNvSpPr/>
              <p:nvPr/>
            </p:nvSpPr>
            <p:spPr>
              <a:xfrm>
                <a:off x="9823320" y="2220480"/>
                <a:ext cx="48240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⬜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3" name="TextBox 11"/>
              <p:cNvSpPr/>
              <p:nvPr/>
            </p:nvSpPr>
            <p:spPr>
              <a:xfrm>
                <a:off x="10170720" y="2220480"/>
                <a:ext cx="48240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X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4" name="TextBox 12"/>
              <p:cNvSpPr/>
              <p:nvPr/>
            </p:nvSpPr>
            <p:spPr>
              <a:xfrm>
                <a:off x="662400" y="2220480"/>
                <a:ext cx="74088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Bash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55" name="TextBox 8"/>
            <p:cNvSpPr/>
            <p:nvPr/>
          </p:nvSpPr>
          <p:spPr>
            <a:xfrm>
              <a:off x="9562680" y="1948680"/>
              <a:ext cx="23832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-1" strike="noStrike">
                  <a:solidFill>
                    <a:srgbClr val="1a1a1a"/>
                  </a:solidFill>
                  <a:latin typeface="Century Schoolbook"/>
                  <a:ea typeface="DejaVu Sans"/>
                </a:rPr>
                <a:t>-</a:t>
              </a:r>
              <a:endParaRPr b="0" lang="en-US" sz="4400" spc="-1" strike="noStrike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599760" y="4621680"/>
            <a:ext cx="10053360" cy="1037160"/>
            <a:chOff x="599760" y="4621680"/>
            <a:chExt cx="10053360" cy="1037160"/>
          </a:xfrm>
        </p:grpSpPr>
        <p:grpSp>
          <p:nvGrpSpPr>
            <p:cNvPr id="157" name="Group 13"/>
            <p:cNvGrpSpPr/>
            <p:nvPr/>
          </p:nvGrpSpPr>
          <p:grpSpPr>
            <a:xfrm>
              <a:off x="599760" y="4882320"/>
              <a:ext cx="10053360" cy="776520"/>
              <a:chOff x="599760" y="4882320"/>
              <a:chExt cx="10053360" cy="776520"/>
            </a:xfrm>
          </p:grpSpPr>
          <p:sp>
            <p:nvSpPr>
              <p:cNvPr id="158" name="Rectangle 15"/>
              <p:cNvSpPr/>
              <p:nvPr/>
            </p:nvSpPr>
            <p:spPr>
              <a:xfrm>
                <a:off x="599760" y="5171040"/>
                <a:ext cx="9866880" cy="487800"/>
              </a:xfrm>
              <a:prstGeom prst="rect">
                <a:avLst/>
              </a:prstGeom>
              <a:solidFill>
                <a:srgbClr val="a7b789"/>
              </a:solidFill>
              <a:ln w="14040">
                <a:solidFill>
                  <a:srgbClr val="7b876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entury Schoolbook"/>
                    <a:ea typeface="DejaVu Sans"/>
                  </a:rPr>
                  <a:t>[bobi@ansible]$ ansible-playbook webservers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9" name="Rectangle 16"/>
              <p:cNvSpPr/>
              <p:nvPr/>
            </p:nvSpPr>
            <p:spPr>
              <a:xfrm>
                <a:off x="599760" y="4911120"/>
                <a:ext cx="9866880" cy="259200"/>
              </a:xfrm>
              <a:prstGeom prst="rect">
                <a:avLst/>
              </a:prstGeom>
              <a:solidFill>
                <a:srgbClr val="ffffff"/>
              </a:solidFill>
              <a:ln w="14040">
                <a:solidFill>
                  <a:srgbClr val="a7b78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TextBox 17"/>
              <p:cNvSpPr/>
              <p:nvPr/>
            </p:nvSpPr>
            <p:spPr>
              <a:xfrm>
                <a:off x="9823320" y="4882320"/>
                <a:ext cx="48240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⬜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61" name="TextBox 18"/>
              <p:cNvSpPr/>
              <p:nvPr/>
            </p:nvSpPr>
            <p:spPr>
              <a:xfrm>
                <a:off x="10170720" y="4882320"/>
                <a:ext cx="48240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X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62" name="TextBox 19"/>
              <p:cNvSpPr/>
              <p:nvPr/>
            </p:nvSpPr>
            <p:spPr>
              <a:xfrm>
                <a:off x="662400" y="4882320"/>
                <a:ext cx="74088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600" spc="-1" strike="noStrike">
                    <a:solidFill>
                      <a:srgbClr val="1a1a1a"/>
                    </a:solidFill>
                    <a:latin typeface="Century Schoolbook"/>
                    <a:ea typeface="DejaVu Sans"/>
                  </a:rPr>
                  <a:t>Bash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63" name="TextBox 21"/>
            <p:cNvSpPr/>
            <p:nvPr/>
          </p:nvSpPr>
          <p:spPr>
            <a:xfrm>
              <a:off x="9566280" y="4621680"/>
              <a:ext cx="23832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-1" strike="noStrike">
                  <a:solidFill>
                    <a:srgbClr val="1a1a1a"/>
                  </a:solidFill>
                  <a:latin typeface="Century Schoolbook"/>
                  <a:ea typeface="DejaVu Sans"/>
                </a:rPr>
                <a:t>-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Modules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Code that performs a particular common action (Functions)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Idempotent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Self explainable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Modules example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Adding user to group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Installing apache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Promoting server to a domain controller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Set real server in load balancer configuration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Creating EC2 instance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Backup Cisco Switch configuration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Modules distribution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Ansible Maintained (Built-in)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Community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59880" cy="8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Tasks and Handlers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59880" cy="533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Tasks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The units of action in Ansible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Execute modules with parameters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Can be conditional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Examples:</a:t>
            </a:r>
            <a:endParaRPr b="0" lang="en-US" sz="16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Create user john </a:t>
            </a:r>
            <a:endParaRPr b="0" lang="en-US" sz="14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Install windows backup feature </a:t>
            </a:r>
            <a:endParaRPr b="0" lang="en-US" sz="14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Add firewall rule for port 443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7" strike="noStrike">
                <a:solidFill>
                  <a:srgbClr val="000000"/>
                </a:solidFill>
                <a:latin typeface="Verdana Pro Cond"/>
              </a:rPr>
              <a:t>Handlers</a:t>
            </a:r>
            <a:endParaRPr b="0" lang="en-US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Kind of tasks triggered by other tasks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If nothing notifies a handler, it will not run</a:t>
            </a:r>
            <a:endParaRPr b="0" lang="en-US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Examples:</a:t>
            </a:r>
            <a:endParaRPr b="0" lang="en-US" sz="16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Restart httpd service </a:t>
            </a:r>
            <a:endParaRPr b="0" lang="en-US" sz="14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Update filesystem cache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2020-09-12T08:48:01Z</dcterms:created>
  <dc:creator>Borislav Varadinov</dc:creator>
  <dc:description/>
  <dc:language>en-US</dc:language>
  <cp:lastModifiedBy/>
  <dcterms:modified xsi:type="dcterms:W3CDTF">2022-12-19T13:52:10Z</dcterms:modified>
  <cp:revision>188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16</vt:r8>
  </property>
</Properties>
</file>