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4" r:id="rId19"/>
    <p:sldId id="275" r:id="rId20"/>
    <p:sldId id="276" r:id="rId21"/>
    <p:sldId id="272" r:id="rId22"/>
    <p:sldId id="271" r:id="rId23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7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26" Type="http://schemas.openxmlformats.org/officeDocument/2006/relationships/theme" Target="theme/theme1.xml" /><Relationship Id="rId3" Type="http://schemas.openxmlformats.org/officeDocument/2006/relationships/slide" Target="slides/slide1.xml" /><Relationship Id="rId21" Type="http://schemas.openxmlformats.org/officeDocument/2006/relationships/slide" Target="slides/slide19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5" Type="http://schemas.openxmlformats.org/officeDocument/2006/relationships/viewProps" Target="viewProps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slide" Target="slides/slide1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presProps" Target="presProps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slide" Target="slides/slide21.xml" /><Relationship Id="rId10" Type="http://schemas.openxmlformats.org/officeDocument/2006/relationships/slide" Target="slides/slide8.xml" /><Relationship Id="rId19" Type="http://schemas.openxmlformats.org/officeDocument/2006/relationships/slide" Target="slides/slide17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slide" Target="slides/slide20.xml" /><Relationship Id="rId27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270A2BE-8E06-4D2C-93EA-52D02671E3F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393840" y="399312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8143398-764F-4C21-8483-6CC9C1DC005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80500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315D224-C9EE-4439-A73C-717F867394E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96432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53516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39384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96432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53516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84C9128-083B-4910-BA7C-6AC6F49EF37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F5F3436-2214-4D4A-B6C0-F16D4E57861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2C7AEFA-E6A9-479B-9809-C07ED2B0BC1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0A1974D-5F4A-4642-A646-8CB56A7CE06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F389E23-82DF-4AD3-8AA0-95496EA39F6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1567D2E-451C-4B35-A4C5-5799EF392DA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93840" y="205560"/>
            <a:ext cx="10560240" cy="372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D3C4196-83E7-42E5-8B91-3D5EE50336D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D3637C0-945E-4348-878B-AA969D0A60C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D6C27C7-92CD-418B-ADED-BB618D72DDA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80500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57D25CF-6DBD-4808-BA3A-C51B913C484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0D4B277-8514-43EA-A9AC-625BC9C8954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93840" y="399312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7FC17D7-3A8E-42EE-AC62-F824F2EBBD9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80500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D5FC525-A5C3-450A-A930-4AF03AD8DDD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96432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753516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9384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96432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753516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AB2F1ED-7AB8-4FC9-A28A-73794F26D50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EF4443C-8435-481E-B117-DFC5D654F09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8C27F02-5432-4FD2-9A84-32942FE88BE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92F8E64-3A3B-4CE8-AF75-74501AB37FF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93840" y="205560"/>
            <a:ext cx="10560240" cy="372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E425C58-7892-4F37-A5AE-4206A7F5E0E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90A4A2D-8DAB-4635-BF15-F33CCBF9003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80500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8595FE7-3558-4A14-9763-E1219118646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80180C0-78B9-477F-AAE3-C9CE68C3D55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 /><Relationship Id="rId13" Type="http://schemas.openxmlformats.org/officeDocument/2006/relationships/theme" Target="../theme/theme2.xml" /><Relationship Id="rId3" Type="http://schemas.openxmlformats.org/officeDocument/2006/relationships/slideLayout" Target="../slideLayouts/slideLayout15.xml" /><Relationship Id="rId7" Type="http://schemas.openxmlformats.org/officeDocument/2006/relationships/slideLayout" Target="../slideLayouts/slideLayout19.xml" /><Relationship Id="rId12" Type="http://schemas.openxmlformats.org/officeDocument/2006/relationships/slideLayout" Target="../slideLayouts/slideLayout24.xml" /><Relationship Id="rId2" Type="http://schemas.openxmlformats.org/officeDocument/2006/relationships/slideLayout" Target="../slideLayouts/slideLayout14.xml" /><Relationship Id="rId1" Type="http://schemas.openxmlformats.org/officeDocument/2006/relationships/slideLayout" Target="../slideLayouts/slideLayout13.xml" /><Relationship Id="rId6" Type="http://schemas.openxmlformats.org/officeDocument/2006/relationships/slideLayout" Target="../slideLayouts/slideLayout18.xml" /><Relationship Id="rId11" Type="http://schemas.openxmlformats.org/officeDocument/2006/relationships/slideLayout" Target="../slideLayouts/slideLayout23.xml" /><Relationship Id="rId5" Type="http://schemas.openxmlformats.org/officeDocument/2006/relationships/slideLayout" Target="../slideLayouts/slideLayout17.xml" /><Relationship Id="rId10" Type="http://schemas.openxmlformats.org/officeDocument/2006/relationships/slideLayout" Target="../slideLayouts/slideLayout22.xml" /><Relationship Id="rId4" Type="http://schemas.openxmlformats.org/officeDocument/2006/relationships/slideLayout" Target="../slideLayouts/slideLayout16.xml" /><Relationship Id="rId9" Type="http://schemas.openxmlformats.org/officeDocument/2006/relationships/slideLayout" Target="../slideLayouts/slideLayout21.xml" /><Relationship Id="rId14" Type="http://schemas.openxmlformats.org/officeDocument/2006/relationships/image" Target="../media/image1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hidden="1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  <a:buNone/>
            </a:pPr>
            <a:r>
              <a:rPr lang="en-US" sz="7200" b="0" strike="noStrike" spc="-52">
                <a:solidFill>
                  <a:srgbClr val="FFFFFF"/>
                </a:solidFill>
                <a:latin typeface="Century Schoolbook"/>
              </a:rPr>
              <a:t>Click to edit Master title style</a:t>
            </a:r>
            <a:endParaRPr lang="en-US" sz="7200" b="0" strike="noStrike" spc="-1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050" b="0" strike="noStrike" spc="-1">
                <a:solidFill>
                  <a:srgbClr val="808080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050" b="0" strike="noStrike" spc="-1">
                <a:solidFill>
                  <a:srgbClr val="808080"/>
                </a:solidFill>
                <a:latin typeface="Century Schoolbook"/>
              </a:rPr>
              <a:t>&lt;date/time&gt;</a:t>
            </a:r>
            <a:endParaRPr lang="en-US" sz="105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3600" b="0" strike="noStrike" spc="-1">
                <a:solidFill>
                  <a:srgbClr val="A6A6A6"/>
                </a:solidFill>
                <a:latin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63C6AD92-9C35-4D1C-8D64-284C28E6127D}" type="slidenum">
              <a:rPr lang="en-US" sz="3600" b="0" strike="noStrike" spc="-1">
                <a:solidFill>
                  <a:srgbClr val="A6A6A6"/>
                </a:solidFill>
                <a:latin typeface="Century Schoolbook"/>
              </a:rPr>
              <a:t>‹#›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9">
                <a:solidFill>
                  <a:srgbClr val="FFFFFF"/>
                </a:solidFill>
                <a:latin typeface="Century Schoolbook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latin typeface="Century Schoolbook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Century Schoolbook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latin typeface="Century Schoolbook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Schoolbook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Schoolbook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Schoolbook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>
            <a:alphaModFix amt="16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52">
                <a:solidFill>
                  <a:srgbClr val="000000"/>
                </a:solidFill>
                <a:latin typeface="Verdana Pro Cond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800" b="0" strike="noStrike" spc="9">
                <a:solidFill>
                  <a:srgbClr val="000000"/>
                </a:solidFill>
                <a:latin typeface="Verdana Pro Cond"/>
              </a:rPr>
              <a:t>Click to edit Master text styles</a:t>
            </a: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  <a:p>
            <a:pPr marL="457200" lvl="1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lang="en-US" sz="1600" b="0" strike="noStrike" spc="-1">
                <a:solidFill>
                  <a:srgbClr val="262626"/>
                </a:solidFill>
                <a:latin typeface="Verdana Pro Cond Light"/>
              </a:rPr>
              <a:t>Second level</a:t>
            </a:r>
            <a:endParaRPr lang="en-US" sz="1600" b="0" strike="noStrike" spc="-1">
              <a:solidFill>
                <a:srgbClr val="262626"/>
              </a:solidFill>
              <a:latin typeface="Century Schoolbook"/>
            </a:endParaRPr>
          </a:p>
          <a:p>
            <a:pPr marL="731520" lvl="2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lang="en-US" sz="1400" b="0" strike="noStrike" spc="-1">
                <a:solidFill>
                  <a:srgbClr val="262626"/>
                </a:solidFill>
                <a:latin typeface="Verdana Pro Cond Light"/>
              </a:rPr>
              <a:t>Third level</a:t>
            </a:r>
            <a:endParaRPr lang="en-US" sz="1400" b="0" strike="noStrike" spc="-1">
              <a:solidFill>
                <a:srgbClr val="262626"/>
              </a:solidFill>
              <a:latin typeface="Century Schoolbook"/>
            </a:endParaRPr>
          </a:p>
          <a:p>
            <a:pPr marL="1005840" lvl="3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lang="en-US" sz="1400" b="0" strike="noStrike" spc="-1">
                <a:solidFill>
                  <a:srgbClr val="262626"/>
                </a:solidFill>
                <a:latin typeface="Verdana Pro Cond Light"/>
              </a:rPr>
              <a:t>Fourth level</a:t>
            </a:r>
            <a:endParaRPr lang="en-US" sz="1400" b="0" strike="noStrike" spc="-1">
              <a:solidFill>
                <a:srgbClr val="262626"/>
              </a:solidFill>
              <a:latin typeface="Century Schoolbook"/>
            </a:endParaRPr>
          </a:p>
          <a:p>
            <a:pPr marL="1280160" lvl="4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lang="en-US" sz="1400" b="0" strike="noStrike" spc="-1">
                <a:solidFill>
                  <a:srgbClr val="262626"/>
                </a:solidFill>
                <a:latin typeface="Verdana Pro Cond Light"/>
              </a:rPr>
              <a:t>Fifth level</a:t>
            </a:r>
            <a:endParaRPr lang="en-US" sz="1400" b="0" strike="noStrike" spc="-1">
              <a:solidFill>
                <a:srgbClr val="262626"/>
              </a:solidFill>
              <a:latin typeface="Century Schoolboo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050" b="0" strike="noStrike" spc="-1">
                <a:solidFill>
                  <a:srgbClr val="D9D9DB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050" b="0" strike="noStrike" spc="-1">
                <a:solidFill>
                  <a:srgbClr val="D9D9DB"/>
                </a:solidFill>
                <a:latin typeface="Century Schoolbook"/>
              </a:rPr>
              <a:t>&lt;date/time&gt;</a:t>
            </a:r>
            <a:endParaRPr lang="en-US" sz="1050" b="0" strike="noStrike" spc="-1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3600" b="0" strike="noStrike" spc="-1">
                <a:solidFill>
                  <a:srgbClr val="8E8E94"/>
                </a:solidFill>
                <a:latin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E2664F27-952C-48E2-99EA-C992C4C8B5A5}" type="slidenum">
              <a:rPr lang="en-US" sz="3600" b="0" strike="noStrike" spc="-1">
                <a:solidFill>
                  <a:srgbClr val="8E8E94"/>
                </a:solidFill>
                <a:latin typeface="Century Schoolbook"/>
              </a:rPr>
              <a:t>‹#›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3.xm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3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3.xm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  <a:buNone/>
            </a:pPr>
            <a:r>
              <a:rPr lang="en-US" sz="7200" b="0" strike="noStrike" spc="-52">
                <a:solidFill>
                  <a:srgbClr val="FFFFFF"/>
                </a:solidFill>
                <a:latin typeface="Century Schoolbook"/>
              </a:rPr>
              <a:t>Security</a:t>
            </a:r>
            <a:endParaRPr lang="en-US" sz="7200" b="0" strike="noStrike" spc="-1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1261800" y="4800600"/>
            <a:ext cx="9417960" cy="1691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200" b="0" strike="noStrike" spc="9">
                <a:solidFill>
                  <a:srgbClr val="BFBFBF"/>
                </a:solidFill>
                <a:latin typeface="Century Schoolbook"/>
              </a:rPr>
              <a:t>Understanding security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52">
                <a:solidFill>
                  <a:srgbClr val="000000"/>
                </a:solidFill>
                <a:latin typeface="Verdana Pro Cond"/>
              </a:rPr>
              <a:t>Asymmetric Encryption</a:t>
            </a:r>
            <a:endParaRPr lang="en-US" sz="4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grpSp>
        <p:nvGrpSpPr>
          <p:cNvPr id="140" name="Group 33"/>
          <p:cNvGrpSpPr/>
          <p:nvPr/>
        </p:nvGrpSpPr>
        <p:grpSpPr>
          <a:xfrm>
            <a:off x="368640" y="2029320"/>
            <a:ext cx="7314120" cy="3063240"/>
            <a:chOff x="368640" y="2029320"/>
            <a:chExt cx="7314120" cy="3063240"/>
          </a:xfrm>
        </p:grpSpPr>
        <p:pic>
          <p:nvPicPr>
            <p:cNvPr id="141" name="Picture 4"/>
            <p:cNvPicPr/>
            <p:nvPr/>
          </p:nvPicPr>
          <p:blipFill>
            <a:blip r:embed="rId2"/>
            <a:stretch/>
          </p:blipFill>
          <p:spPr>
            <a:xfrm>
              <a:off x="3402360" y="2029320"/>
              <a:ext cx="1023120" cy="933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2" name="Picture 6"/>
            <p:cNvPicPr/>
            <p:nvPr/>
          </p:nvPicPr>
          <p:blipFill>
            <a:blip r:embed="rId3"/>
            <a:stretch/>
          </p:blipFill>
          <p:spPr>
            <a:xfrm>
              <a:off x="368640" y="3110760"/>
              <a:ext cx="878040" cy="801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3" name="Picture 8"/>
            <p:cNvPicPr/>
            <p:nvPr/>
          </p:nvPicPr>
          <p:blipFill>
            <a:blip r:embed="rId3"/>
            <a:stretch/>
          </p:blipFill>
          <p:spPr>
            <a:xfrm>
              <a:off x="6804720" y="3052800"/>
              <a:ext cx="878040" cy="801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4" name="Down Arrow 44"/>
            <p:cNvSpPr/>
            <p:nvPr/>
          </p:nvSpPr>
          <p:spPr>
            <a:xfrm rot="16200000">
              <a:off x="1483200" y="2953080"/>
              <a:ext cx="363960" cy="1002960"/>
            </a:xfrm>
            <a:custGeom>
              <a:avLst/>
              <a:gdLst/>
              <a:ahLst/>
              <a:cxnLst/>
              <a:rect l="l" t="t" r="r" b="b"/>
              <a:pathLst>
                <a:path w="1216677" h="3314644">
                  <a:moveTo>
                    <a:pt x="0" y="2706306"/>
                  </a:moveTo>
                  <a:lnTo>
                    <a:pt x="304169" y="2706306"/>
                  </a:lnTo>
                  <a:lnTo>
                    <a:pt x="523244" y="0"/>
                  </a:lnTo>
                  <a:lnTo>
                    <a:pt x="655333" y="0"/>
                  </a:lnTo>
                  <a:lnTo>
                    <a:pt x="912508" y="2706306"/>
                  </a:lnTo>
                  <a:lnTo>
                    <a:pt x="1216677" y="2706306"/>
                  </a:lnTo>
                  <a:lnTo>
                    <a:pt x="608339" y="3314644"/>
                  </a:lnTo>
                  <a:lnTo>
                    <a:pt x="0" y="2706306"/>
                  </a:lnTo>
                  <a:close/>
                </a:path>
              </a:pathLst>
            </a:custGeom>
            <a:solidFill>
              <a:srgbClr val="CCBBB5"/>
            </a:solidFill>
            <a:ln>
              <a:solidFill>
                <a:srgbClr val="9B7362"/>
              </a:solidFill>
              <a:rou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pic>
          <p:nvPicPr>
            <p:cNvPr id="145" name="Picture 12"/>
            <p:cNvPicPr/>
            <p:nvPr/>
          </p:nvPicPr>
          <p:blipFill>
            <a:blip r:embed="rId4"/>
            <a:stretch/>
          </p:blipFill>
          <p:spPr>
            <a:xfrm>
              <a:off x="3840120" y="2322000"/>
              <a:ext cx="653040" cy="670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6" name="Picture 14"/>
            <p:cNvPicPr/>
            <p:nvPr/>
          </p:nvPicPr>
          <p:blipFill>
            <a:blip r:embed="rId2"/>
            <a:stretch/>
          </p:blipFill>
          <p:spPr>
            <a:xfrm>
              <a:off x="819360" y="2058480"/>
              <a:ext cx="1023120" cy="933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7" name="Rectangle 16"/>
            <p:cNvSpPr/>
            <p:nvPr/>
          </p:nvSpPr>
          <p:spPr>
            <a:xfrm>
              <a:off x="2226600" y="3212280"/>
              <a:ext cx="1052280" cy="458640"/>
            </a:xfrm>
            <a:prstGeom prst="rect">
              <a:avLst/>
            </a:prstGeom>
            <a:solidFill>
              <a:srgbClr val="C6B6BC"/>
            </a:solidFill>
            <a:ln>
              <a:solidFill>
                <a:srgbClr val="8D6374"/>
              </a:solidFill>
              <a:rou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600" b="1" strike="noStrike" spc="-1">
                  <a:solidFill>
                    <a:srgbClr val="000000"/>
                  </a:solidFill>
                  <a:latin typeface="Century Schoolbook"/>
                </a:rPr>
                <a:t>Encrypt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48" name="Down Arrow 44"/>
            <p:cNvSpPr/>
            <p:nvPr/>
          </p:nvSpPr>
          <p:spPr>
            <a:xfrm rot="16200000">
              <a:off x="3708720" y="2940120"/>
              <a:ext cx="363960" cy="1002960"/>
            </a:xfrm>
            <a:custGeom>
              <a:avLst/>
              <a:gdLst/>
              <a:ahLst/>
              <a:cxnLst/>
              <a:rect l="l" t="t" r="r" b="b"/>
              <a:pathLst>
                <a:path w="1216677" h="3314644">
                  <a:moveTo>
                    <a:pt x="0" y="2706306"/>
                  </a:moveTo>
                  <a:lnTo>
                    <a:pt x="304169" y="2706306"/>
                  </a:lnTo>
                  <a:lnTo>
                    <a:pt x="523244" y="0"/>
                  </a:lnTo>
                  <a:lnTo>
                    <a:pt x="655333" y="0"/>
                  </a:lnTo>
                  <a:lnTo>
                    <a:pt x="912508" y="2706306"/>
                  </a:lnTo>
                  <a:lnTo>
                    <a:pt x="1216677" y="2706306"/>
                  </a:lnTo>
                  <a:lnTo>
                    <a:pt x="608339" y="3314644"/>
                  </a:lnTo>
                  <a:lnTo>
                    <a:pt x="0" y="2706306"/>
                  </a:lnTo>
                  <a:close/>
                </a:path>
              </a:pathLst>
            </a:custGeom>
            <a:solidFill>
              <a:srgbClr val="CCBBB5"/>
            </a:solidFill>
            <a:ln>
              <a:solidFill>
                <a:srgbClr val="9B7362"/>
              </a:solidFill>
              <a:rou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149" name="Rectangle 20"/>
            <p:cNvSpPr/>
            <p:nvPr/>
          </p:nvSpPr>
          <p:spPr>
            <a:xfrm>
              <a:off x="4533840" y="3212280"/>
              <a:ext cx="1089000" cy="458640"/>
            </a:xfrm>
            <a:prstGeom prst="rect">
              <a:avLst/>
            </a:prstGeom>
            <a:solidFill>
              <a:srgbClr val="C6B6BC"/>
            </a:solidFill>
            <a:ln>
              <a:solidFill>
                <a:srgbClr val="8D6374"/>
              </a:solidFill>
              <a:rou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600" b="1" strike="noStrike" spc="-1">
                  <a:solidFill>
                    <a:srgbClr val="000000"/>
                  </a:solidFill>
                  <a:latin typeface="Century Schoolbook"/>
                </a:rPr>
                <a:t>Decrypt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50" name="Down Arrow 44"/>
            <p:cNvSpPr/>
            <p:nvPr/>
          </p:nvSpPr>
          <p:spPr>
            <a:xfrm rot="16200000">
              <a:off x="6073560" y="2952360"/>
              <a:ext cx="363960" cy="1002960"/>
            </a:xfrm>
            <a:custGeom>
              <a:avLst/>
              <a:gdLst/>
              <a:ahLst/>
              <a:cxnLst/>
              <a:rect l="l" t="t" r="r" b="b"/>
              <a:pathLst>
                <a:path w="1216677" h="3314644">
                  <a:moveTo>
                    <a:pt x="0" y="2706306"/>
                  </a:moveTo>
                  <a:lnTo>
                    <a:pt x="304169" y="2706306"/>
                  </a:lnTo>
                  <a:lnTo>
                    <a:pt x="523244" y="0"/>
                  </a:lnTo>
                  <a:lnTo>
                    <a:pt x="655333" y="0"/>
                  </a:lnTo>
                  <a:lnTo>
                    <a:pt x="912508" y="2706306"/>
                  </a:lnTo>
                  <a:lnTo>
                    <a:pt x="1216677" y="2706306"/>
                  </a:lnTo>
                  <a:lnTo>
                    <a:pt x="608339" y="3314644"/>
                  </a:lnTo>
                  <a:lnTo>
                    <a:pt x="0" y="2706306"/>
                  </a:lnTo>
                  <a:close/>
                </a:path>
              </a:pathLst>
            </a:custGeom>
            <a:solidFill>
              <a:srgbClr val="CCBBB5"/>
            </a:solidFill>
            <a:ln>
              <a:solidFill>
                <a:srgbClr val="9B7362"/>
              </a:solidFill>
              <a:rou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pic>
          <p:nvPicPr>
            <p:cNvPr id="151" name="Picture 24"/>
            <p:cNvPicPr/>
            <p:nvPr/>
          </p:nvPicPr>
          <p:blipFill>
            <a:blip r:embed="rId2"/>
            <a:stretch/>
          </p:blipFill>
          <p:spPr>
            <a:xfrm>
              <a:off x="5948280" y="2061360"/>
              <a:ext cx="1023120" cy="933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2" name="Picture 26"/>
            <p:cNvPicPr/>
            <p:nvPr/>
          </p:nvPicPr>
          <p:blipFill>
            <a:blip r:embed="rId5"/>
            <a:stretch/>
          </p:blipFill>
          <p:spPr>
            <a:xfrm>
              <a:off x="2299320" y="3858120"/>
              <a:ext cx="988200" cy="902160"/>
            </a:xfrm>
            <a:prstGeom prst="rect">
              <a:avLst/>
            </a:prstGeom>
            <a:ln w="0">
              <a:noFill/>
            </a:ln>
            <a:effectLst>
              <a:glow rad="228600">
                <a:srgbClr val="9D5371">
                  <a:alpha val="40000"/>
                </a:srgbClr>
              </a:glow>
            </a:effectLst>
          </p:spPr>
        </p:pic>
        <p:pic>
          <p:nvPicPr>
            <p:cNvPr id="153" name="Picture 28"/>
            <p:cNvPicPr/>
            <p:nvPr/>
          </p:nvPicPr>
          <p:blipFill>
            <a:blip r:embed="rId5"/>
            <a:stretch/>
          </p:blipFill>
          <p:spPr>
            <a:xfrm>
              <a:off x="4620960" y="3854880"/>
              <a:ext cx="988200" cy="902160"/>
            </a:xfrm>
            <a:prstGeom prst="rect">
              <a:avLst/>
            </a:prstGeom>
            <a:ln w="0">
              <a:noFill/>
            </a:ln>
            <a:effectLst>
              <a:glow rad="228600">
                <a:srgbClr val="6D6D76">
                  <a:alpha val="40000"/>
                </a:srgbClr>
              </a:glow>
            </a:effectLst>
          </p:spPr>
        </p:pic>
        <p:sp>
          <p:nvSpPr>
            <p:cNvPr id="154" name="TextBox 30"/>
            <p:cNvSpPr/>
            <p:nvPr/>
          </p:nvSpPr>
          <p:spPr>
            <a:xfrm>
              <a:off x="2404800" y="4789800"/>
              <a:ext cx="6001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Century Schoolbook"/>
                </a:rPr>
                <a:t>Key1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55" name="TextBox 32"/>
            <p:cNvSpPr/>
            <p:nvPr/>
          </p:nvSpPr>
          <p:spPr>
            <a:xfrm>
              <a:off x="4758840" y="4789800"/>
              <a:ext cx="6001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Century Schoolbook"/>
                </a:rPr>
                <a:t>Key2</a:t>
              </a:r>
              <a:endParaRPr lang="en-US" sz="14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52">
                <a:solidFill>
                  <a:srgbClr val="000000"/>
                </a:solidFill>
                <a:latin typeface="Verdana Pro Cond"/>
              </a:rPr>
              <a:t>Asymmetric Encryption</a:t>
            </a:r>
            <a:endParaRPr lang="en-US" sz="4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da-DK" sz="1800" b="0" strike="noStrike" spc="9">
                <a:solidFill>
                  <a:srgbClr val="000000"/>
                </a:solidFill>
                <a:latin typeface="Verdana Pro Cond"/>
              </a:rPr>
              <a:t>Public key = (n, e) = (33, 3)</a:t>
            </a: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da-DK" sz="1800" b="0" strike="noStrike" spc="9">
                <a:solidFill>
                  <a:srgbClr val="000000"/>
                </a:solidFill>
                <a:latin typeface="Verdana Pro Cond"/>
              </a:rPr>
              <a:t>Private key = (n, d) = (33, 7)</a:t>
            </a: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da-DK" sz="1800" b="0" strike="noStrike" spc="9">
                <a:solidFill>
                  <a:srgbClr val="000000"/>
                </a:solidFill>
                <a:latin typeface="Verdana Pro Cond"/>
              </a:rPr>
              <a:t>Message = (m) = 7</a:t>
            </a: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da-DK" sz="1800" b="0" strike="noStrike" spc="9">
                <a:solidFill>
                  <a:srgbClr val="000000"/>
                </a:solidFill>
                <a:latin typeface="Verdana Pro Cond"/>
              </a:rPr>
              <a:t>EncryptedText (c) =  m^e mod n = 7^3 mod 33 = 13</a:t>
            </a: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da-DK" sz="1800" b="0" strike="noStrike" spc="9">
                <a:solidFill>
                  <a:srgbClr val="000000"/>
                </a:solidFill>
                <a:latin typeface="Verdana Pro Cond"/>
              </a:rPr>
              <a:t>decryptedText = c^d mod n = 13^7 mod 33 = 7</a:t>
            </a: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52">
                <a:solidFill>
                  <a:srgbClr val="000000"/>
                </a:solidFill>
                <a:latin typeface="Verdana Pro Cond"/>
              </a:rPr>
              <a:t>Digital Certificates</a:t>
            </a:r>
            <a:endParaRPr lang="en-US" sz="4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800" b="0" strike="noStrike" spc="9">
                <a:solidFill>
                  <a:srgbClr val="000000"/>
                </a:solidFill>
                <a:latin typeface="Verdana Pro Cond"/>
              </a:rPr>
              <a:t>Electronic document</a:t>
            </a: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800" b="0" strike="noStrike" spc="9">
                <a:solidFill>
                  <a:srgbClr val="000000"/>
                </a:solidFill>
                <a:latin typeface="Verdana Pro Cond"/>
              </a:rPr>
              <a:t>Prove the ownership of a public key</a:t>
            </a: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800" b="0" strike="noStrike" spc="9">
                <a:solidFill>
                  <a:srgbClr val="000000"/>
                </a:solidFill>
                <a:latin typeface="Verdana Pro Cond"/>
              </a:rPr>
              <a:t>Includes </a:t>
            </a: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  <a:p>
            <a:pPr marL="457200" lvl="1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lang="en-US" sz="1600" b="0" strike="noStrike" spc="-1">
                <a:solidFill>
                  <a:srgbClr val="262626"/>
                </a:solidFill>
                <a:latin typeface="Verdana Pro Cond Light"/>
              </a:rPr>
              <a:t>Public key</a:t>
            </a:r>
            <a:endParaRPr lang="en-US" sz="1600" b="0" strike="noStrike" spc="-1">
              <a:solidFill>
                <a:srgbClr val="262626"/>
              </a:solidFill>
              <a:latin typeface="Century Schoolbook"/>
            </a:endParaRPr>
          </a:p>
          <a:p>
            <a:pPr marL="457200" lvl="1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lang="en-US" sz="1600" b="0" strike="noStrike" spc="-1">
                <a:solidFill>
                  <a:srgbClr val="262626"/>
                </a:solidFill>
                <a:latin typeface="Verdana Pro Cond Light"/>
              </a:rPr>
              <a:t>Information about the identity of its owner (subject)</a:t>
            </a:r>
            <a:endParaRPr lang="en-US" sz="1600" b="0" strike="noStrike" spc="-1">
              <a:solidFill>
                <a:srgbClr val="262626"/>
              </a:solidFill>
              <a:latin typeface="Century Schoolbook"/>
            </a:endParaRPr>
          </a:p>
          <a:p>
            <a:pPr marL="457200" lvl="1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lang="en-US" sz="1600" b="0" strike="noStrike" spc="-1">
                <a:solidFill>
                  <a:srgbClr val="262626"/>
                </a:solidFill>
                <a:latin typeface="Verdana Pro Cond Light"/>
              </a:rPr>
              <a:t>Digital signature of the certificate issuer</a:t>
            </a:r>
            <a:endParaRPr lang="en-US" sz="1600" b="0" strike="noStrike" spc="-1">
              <a:solidFill>
                <a:srgbClr val="262626"/>
              </a:solidFill>
              <a:latin typeface="Century Schoolbook"/>
            </a:endParaRPr>
          </a:p>
          <a:p>
            <a:pPr marL="457200" lvl="1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lang="en-US" sz="1600" b="0" strike="noStrike" spc="-1">
                <a:solidFill>
                  <a:srgbClr val="262626"/>
                </a:solidFill>
                <a:latin typeface="Verdana Pro Cond Light"/>
              </a:rPr>
              <a:t>Validity information</a:t>
            </a:r>
            <a:endParaRPr lang="en-US" sz="1600" b="0" strike="noStrike" spc="-1">
              <a:solidFill>
                <a:srgbClr val="262626"/>
              </a:solidFill>
              <a:latin typeface="Century Schoolbook"/>
            </a:endParaRPr>
          </a:p>
          <a:p>
            <a:pPr marL="457200" lvl="1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lang="en-US" sz="1600" b="0" strike="noStrike" spc="-1">
                <a:solidFill>
                  <a:srgbClr val="262626"/>
                </a:solidFill>
                <a:latin typeface="Verdana Pro Cond Light"/>
              </a:rPr>
              <a:t>Additional information</a:t>
            </a:r>
            <a:endParaRPr lang="en-US" sz="1600" b="0" strike="noStrike" spc="-1">
              <a:solidFill>
                <a:srgbClr val="262626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800" b="0" strike="noStrike" spc="9">
                <a:solidFill>
                  <a:srgbClr val="000000"/>
                </a:solidFill>
                <a:latin typeface="Verdana Pro Cond"/>
              </a:rPr>
              <a:t>Purpose</a:t>
            </a: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  <a:p>
            <a:pPr marL="457200" lvl="1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lang="en-US" sz="1600" b="0" strike="noStrike" spc="-1">
                <a:solidFill>
                  <a:srgbClr val="262626"/>
                </a:solidFill>
                <a:latin typeface="Verdana Pro Cond Light"/>
              </a:rPr>
              <a:t>Encrypt data </a:t>
            </a:r>
            <a:endParaRPr lang="en-US" sz="1600" b="0" strike="noStrike" spc="-1">
              <a:solidFill>
                <a:srgbClr val="262626"/>
              </a:solidFill>
              <a:latin typeface="Century Schoolbook"/>
            </a:endParaRPr>
          </a:p>
          <a:p>
            <a:pPr marL="457200" lvl="1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lang="en-US" sz="1600" b="0" strike="noStrike" spc="-1">
                <a:solidFill>
                  <a:srgbClr val="262626"/>
                </a:solidFill>
                <a:latin typeface="Verdana Pro Cond Light"/>
              </a:rPr>
              <a:t>Sign data</a:t>
            </a:r>
            <a:endParaRPr lang="en-US" sz="1600" b="0" strike="noStrike" spc="-1">
              <a:solidFill>
                <a:srgbClr val="262626"/>
              </a:solidFill>
              <a:latin typeface="Century Schoolboo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52">
                <a:solidFill>
                  <a:srgbClr val="000000"/>
                </a:solidFill>
                <a:latin typeface="Verdana Pro Cond"/>
              </a:rPr>
              <a:t>Public Key Infrastructure (PKI)</a:t>
            </a:r>
            <a:endParaRPr lang="en-US" sz="4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800" b="0" strike="noStrike" spc="9">
                <a:solidFill>
                  <a:srgbClr val="000000"/>
                </a:solidFill>
                <a:latin typeface="Verdana Pro Cond"/>
              </a:rPr>
              <a:t>Set of hardware, software, policies, processes, and procedures required to issue, manage, distribute, use, store, and revoke digital certificates and public-keys</a:t>
            </a: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800" b="0" strike="noStrike" spc="9">
                <a:solidFill>
                  <a:srgbClr val="000000"/>
                </a:solidFill>
                <a:latin typeface="Verdana Pro Cond"/>
              </a:rPr>
              <a:t>Certificate Authorities (CAs)</a:t>
            </a: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  <a:p>
            <a:pPr marL="457200" lvl="1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lang="en-US" sz="1600" b="0" strike="noStrike" spc="-1">
                <a:solidFill>
                  <a:srgbClr val="262626"/>
                </a:solidFill>
                <a:latin typeface="Verdana Pro Cond Light"/>
              </a:rPr>
              <a:t>Issue the digital certificates </a:t>
            </a:r>
            <a:endParaRPr lang="en-US" sz="1600" b="0" strike="noStrike" spc="-1">
              <a:solidFill>
                <a:srgbClr val="262626"/>
              </a:solidFill>
              <a:latin typeface="Century Schoolbook"/>
            </a:endParaRPr>
          </a:p>
          <a:p>
            <a:pPr marL="457200" lvl="1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lang="en-US" sz="1600" b="0" strike="noStrike" spc="-1">
                <a:solidFill>
                  <a:srgbClr val="262626"/>
                </a:solidFill>
                <a:latin typeface="Verdana Pro Cond Light"/>
              </a:rPr>
              <a:t>Use self signed certificate</a:t>
            </a:r>
            <a:endParaRPr lang="en-US" sz="1600" b="0" strike="noStrike" spc="-1">
              <a:solidFill>
                <a:srgbClr val="262626"/>
              </a:solidFill>
              <a:latin typeface="Century Schoolbook"/>
            </a:endParaRPr>
          </a:p>
          <a:p>
            <a:pPr marL="457200" lvl="1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lang="en-US" sz="1600" b="0" strike="noStrike" spc="-1">
                <a:solidFill>
                  <a:srgbClr val="262626"/>
                </a:solidFill>
                <a:latin typeface="Verdana Pro Cond Light"/>
              </a:rPr>
              <a:t>You send them your public key and metadata</a:t>
            </a:r>
            <a:endParaRPr lang="en-US" sz="1600" b="0" strike="noStrike" spc="-1">
              <a:solidFill>
                <a:srgbClr val="262626"/>
              </a:solidFill>
              <a:latin typeface="Century Schoolbook"/>
            </a:endParaRPr>
          </a:p>
          <a:p>
            <a:pPr marL="457200" lvl="1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lang="en-US" sz="1600" b="0" strike="noStrike" spc="-1">
                <a:solidFill>
                  <a:srgbClr val="262626"/>
                </a:solidFill>
                <a:latin typeface="Verdana Pro Cond Light"/>
              </a:rPr>
              <a:t>Trusted vs untrusted certificate authority</a:t>
            </a:r>
            <a:endParaRPr lang="en-US" sz="1600" b="0" strike="noStrike" spc="-1">
              <a:solidFill>
                <a:srgbClr val="262626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600" b="0" strike="noStrike" spc="9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  <a:buNone/>
            </a:pPr>
            <a:r>
              <a:rPr lang="en-US" sz="6000" b="0" strike="noStrike" spc="-52" dirty="0" err="1">
                <a:solidFill>
                  <a:srgbClr val="FFFFFF"/>
                </a:solidFill>
                <a:latin typeface="Century Schoolbook"/>
              </a:rPr>
              <a:t>DevSecOps</a:t>
            </a:r>
            <a:r>
              <a:rPr lang="en-US" sz="6000" b="0" strike="noStrike" spc="-52" dirty="0">
                <a:solidFill>
                  <a:srgbClr val="FFFFFF"/>
                </a:solidFill>
                <a:latin typeface="Century Schoolbook"/>
              </a:rPr>
              <a:t>, CI</a:t>
            </a:r>
            <a:r>
              <a:rPr lang="bg-BG" sz="6000" b="0" strike="noStrike" spc="-52" dirty="0">
                <a:solidFill>
                  <a:srgbClr val="FFFFFF"/>
                </a:solidFill>
                <a:latin typeface="Century Schoolbook"/>
              </a:rPr>
              <a:t>/</a:t>
            </a:r>
            <a:r>
              <a:rPr lang="en-US" sz="6000" b="0" strike="noStrike" spc="-52" dirty="0">
                <a:solidFill>
                  <a:srgbClr val="FFFFFF"/>
                </a:solidFill>
                <a:latin typeface="Century Schoolbook"/>
              </a:rPr>
              <a:t>CD and </a:t>
            </a:r>
            <a:br>
              <a:rPr lang="en-US" sz="6000" b="0" strike="noStrike" spc="-52" dirty="0">
                <a:solidFill>
                  <a:srgbClr val="FFFFFF"/>
                </a:solidFill>
                <a:latin typeface="Century Schoolbook"/>
              </a:rPr>
            </a:br>
            <a:r>
              <a:rPr lang="en-US" sz="6000" b="0" strike="noStrike" spc="-52" dirty="0">
                <a:solidFill>
                  <a:srgbClr val="FFFFFF"/>
                </a:solidFill>
                <a:latin typeface="Century Schoolbook"/>
              </a:rPr>
              <a:t>Version Control Systems</a:t>
            </a:r>
            <a:endParaRPr lang="en-US" sz="6600" b="0" strike="noStrike" spc="-1" dirty="0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1261800" y="4888006"/>
            <a:ext cx="9417960" cy="1603874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200" b="0" strike="noStrike" spc="9" dirty="0">
                <a:solidFill>
                  <a:srgbClr val="BFBFBF"/>
                </a:solidFill>
                <a:latin typeface="Century Schoolbook"/>
              </a:rPr>
              <a:t>Mitigate product/code and third-party dependency vulnerabilities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52">
                <a:solidFill>
                  <a:srgbClr val="000000"/>
                </a:solidFill>
                <a:latin typeface="Verdana Pro Cond"/>
              </a:rPr>
              <a:t>What is DevSecOps</a:t>
            </a:r>
            <a:endParaRPr lang="en-US" sz="4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lnSpcReduction="10000"/>
          </a:bodyPr>
          <a:lstStyle/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800" b="0" strike="noStrike" spc="9" dirty="0">
                <a:solidFill>
                  <a:srgbClr val="000000"/>
                </a:solidFill>
                <a:latin typeface="Verdana Pro Cond"/>
              </a:rPr>
              <a:t>DevOps</a:t>
            </a:r>
            <a:endParaRPr lang="en-US" sz="1800" b="0" strike="noStrike" spc="9" dirty="0">
              <a:solidFill>
                <a:srgbClr val="000000"/>
              </a:solidFill>
              <a:latin typeface="Century Schoolbook"/>
            </a:endParaRPr>
          </a:p>
          <a:p>
            <a:pPr marL="457200" lvl="1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lang="en-US" sz="1600" b="0" strike="noStrike" spc="-1" dirty="0">
                <a:solidFill>
                  <a:srgbClr val="262626"/>
                </a:solidFill>
                <a:latin typeface="Verdana Pro Cond Light"/>
              </a:rPr>
              <a:t>Culture </a:t>
            </a:r>
            <a:endParaRPr lang="en-US" sz="1600" b="0" strike="noStrike" spc="-1" dirty="0">
              <a:solidFill>
                <a:srgbClr val="262626"/>
              </a:solidFill>
              <a:latin typeface="Century Schoolbook"/>
            </a:endParaRPr>
          </a:p>
          <a:p>
            <a:pPr marL="457200" lvl="1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lang="en-US" sz="1600" b="0" strike="noStrike" spc="-1" dirty="0">
                <a:solidFill>
                  <a:srgbClr val="262626"/>
                </a:solidFill>
                <a:latin typeface="Verdana Pro Cond Light"/>
              </a:rPr>
              <a:t>Practices and Processes</a:t>
            </a:r>
            <a:endParaRPr lang="en-US" sz="1600" b="0" strike="noStrike" spc="-1" dirty="0">
              <a:solidFill>
                <a:srgbClr val="262626"/>
              </a:solidFill>
              <a:latin typeface="Century Schoolbook"/>
            </a:endParaRPr>
          </a:p>
          <a:p>
            <a:pPr marL="457200" lvl="1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lang="en-US" sz="1600" b="0" strike="noStrike" spc="-1" dirty="0">
                <a:solidFill>
                  <a:srgbClr val="262626"/>
                </a:solidFill>
                <a:latin typeface="Verdana Pro Cond Light"/>
              </a:rPr>
              <a:t>Tools</a:t>
            </a:r>
            <a:endParaRPr lang="en-US" sz="1600" b="0" strike="noStrike" spc="-1" dirty="0">
              <a:solidFill>
                <a:srgbClr val="262626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800" b="0" strike="noStrike" spc="9" dirty="0" err="1">
                <a:solidFill>
                  <a:srgbClr val="000000"/>
                </a:solidFill>
                <a:latin typeface="Verdana Pro Cond"/>
              </a:rPr>
              <a:t>DevSecOps</a:t>
            </a:r>
            <a:endParaRPr lang="en-US" sz="1800" b="0" strike="noStrike" spc="9" dirty="0">
              <a:solidFill>
                <a:srgbClr val="000000"/>
              </a:solidFill>
              <a:latin typeface="Century Schoolbook"/>
            </a:endParaRPr>
          </a:p>
          <a:p>
            <a:pPr marL="457200" lvl="1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lang="en-US" sz="1600" b="0" strike="noStrike" spc="-1" dirty="0">
                <a:solidFill>
                  <a:srgbClr val="262626"/>
                </a:solidFill>
                <a:latin typeface="Verdana Pro Cond Light"/>
              </a:rPr>
              <a:t>DevOps + Security mindset </a:t>
            </a:r>
            <a:endParaRPr lang="en-US" sz="1600" b="0" strike="noStrike" spc="-1" dirty="0">
              <a:solidFill>
                <a:srgbClr val="262626"/>
              </a:solidFill>
              <a:latin typeface="Century Schoolbook"/>
            </a:endParaRPr>
          </a:p>
          <a:p>
            <a:pPr marL="457200" lvl="1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lang="en-US" sz="1600" b="0" strike="noStrike" spc="-1" dirty="0">
                <a:solidFill>
                  <a:srgbClr val="262626"/>
                </a:solidFill>
                <a:latin typeface="Verdana Pro Cond Light"/>
              </a:rPr>
              <a:t>It is not a job position – </a:t>
            </a:r>
            <a:r>
              <a:rPr lang="en-US" sz="1600" b="0" strike="noStrike" spc="-1" dirty="0" err="1">
                <a:solidFill>
                  <a:srgbClr val="262626"/>
                </a:solidFill>
                <a:latin typeface="Verdana Pro Cond Light"/>
              </a:rPr>
              <a:t>DevSecOps</a:t>
            </a:r>
            <a:r>
              <a:rPr lang="en-US" sz="1600" b="0" strike="noStrike" spc="-1" dirty="0">
                <a:solidFill>
                  <a:srgbClr val="262626"/>
                </a:solidFill>
                <a:latin typeface="Verdana Pro Cond Light"/>
              </a:rPr>
              <a:t> Engineer == Anti-Pattern</a:t>
            </a:r>
            <a:endParaRPr lang="en-US" sz="1600" b="0" strike="noStrike" spc="-1" dirty="0">
              <a:solidFill>
                <a:srgbClr val="262626"/>
              </a:solidFill>
              <a:latin typeface="Century Schoolbook"/>
            </a:endParaRPr>
          </a:p>
          <a:p>
            <a:pPr marL="457200" lvl="1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lang="en-US" sz="1600" b="0" strike="noStrike" spc="-1" dirty="0">
                <a:solidFill>
                  <a:srgbClr val="262626"/>
                </a:solidFill>
                <a:latin typeface="Verdana Pro Cond Light"/>
              </a:rPr>
              <a:t>Team or Community effort </a:t>
            </a:r>
            <a:endParaRPr lang="en-US" sz="1600" b="0" strike="noStrike" spc="-1" dirty="0">
              <a:solidFill>
                <a:srgbClr val="262626"/>
              </a:solidFill>
              <a:latin typeface="Century Schoolbook"/>
            </a:endParaRPr>
          </a:p>
          <a:p>
            <a:pPr marL="457200" lvl="1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lang="en-US" sz="1600" b="0" strike="noStrike" spc="-1" dirty="0">
                <a:solidFill>
                  <a:srgbClr val="262626"/>
                </a:solidFill>
                <a:latin typeface="Verdana Pro Cond Light"/>
              </a:rPr>
              <a:t>Implement control validation in the path to production </a:t>
            </a:r>
            <a:r>
              <a:rPr lang="en-US" sz="1600" b="1" strike="noStrike" spc="-1" dirty="0">
                <a:solidFill>
                  <a:srgbClr val="262626"/>
                </a:solidFill>
                <a:latin typeface="Verdana Pro Cond Light"/>
              </a:rPr>
              <a:t>PIPELINE</a:t>
            </a:r>
            <a:endParaRPr lang="en-US" sz="1600" b="0" strike="noStrike" spc="-1" dirty="0">
              <a:solidFill>
                <a:srgbClr val="262626"/>
              </a:solidFill>
              <a:latin typeface="Century Schoolbook"/>
            </a:endParaRPr>
          </a:p>
          <a:p>
            <a:pPr marL="731520" lvl="2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lang="en-US" sz="1400" spc="-1" dirty="0">
                <a:solidFill>
                  <a:srgbClr val="262626"/>
                </a:solidFill>
                <a:latin typeface="Verdana Pro Cond Light"/>
              </a:rPr>
              <a:t>Usually integrated with Version Control System (VCS)</a:t>
            </a:r>
            <a:endParaRPr lang="en-US" sz="1400" b="0" strike="noStrike" spc="-1" dirty="0">
              <a:solidFill>
                <a:srgbClr val="262626"/>
              </a:solidFill>
              <a:latin typeface="Verdana Pro Cond Light"/>
            </a:endParaRPr>
          </a:p>
          <a:p>
            <a:pPr marL="731520" lvl="2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lang="en-US" sz="1400" b="0" strike="noStrike" spc="-1" dirty="0" err="1">
                <a:solidFill>
                  <a:srgbClr val="262626"/>
                </a:solidFill>
                <a:latin typeface="Verdana Pro Cond Light"/>
              </a:rPr>
              <a:t>DevSecOps</a:t>
            </a:r>
            <a:r>
              <a:rPr lang="en-US" sz="1400" b="0" strike="noStrike" spc="-1" dirty="0">
                <a:solidFill>
                  <a:srgbClr val="262626"/>
                </a:solidFill>
                <a:latin typeface="Verdana Pro Cond Light"/>
              </a:rPr>
              <a:t> and CI/CD == Best Friends</a:t>
            </a:r>
            <a:endParaRPr lang="en-US" sz="1400" b="0" strike="noStrike" spc="-1" dirty="0">
              <a:solidFill>
                <a:srgbClr val="262626"/>
              </a:solidFill>
              <a:latin typeface="Century Schoolbook"/>
            </a:endParaRPr>
          </a:p>
          <a:p>
            <a:pPr marL="731520" lvl="2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lang="en-US" sz="1400" b="0" strike="noStrike" spc="-1" dirty="0">
                <a:solidFill>
                  <a:srgbClr val="262626"/>
                </a:solidFill>
                <a:latin typeface="Verdana Pro Cond Light"/>
              </a:rPr>
              <a:t>Static Code Analysis</a:t>
            </a:r>
            <a:endParaRPr lang="en-US" sz="1400" b="0" strike="noStrike" spc="-1" dirty="0">
              <a:solidFill>
                <a:srgbClr val="262626"/>
              </a:solidFill>
              <a:latin typeface="Century Schoolbook"/>
            </a:endParaRPr>
          </a:p>
          <a:p>
            <a:pPr marL="731520" lvl="2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lang="en-US" sz="1400" b="0" strike="noStrike" spc="-1" dirty="0">
                <a:solidFill>
                  <a:srgbClr val="262626"/>
                </a:solidFill>
                <a:latin typeface="Verdana Pro Cond Light"/>
              </a:rPr>
              <a:t>Third Party dependencies scanning – Security, Licensing and more.</a:t>
            </a:r>
            <a:endParaRPr lang="en-US" sz="1400" b="0" strike="noStrike" spc="-1" dirty="0">
              <a:solidFill>
                <a:srgbClr val="262626"/>
              </a:solidFill>
              <a:latin typeface="Century Schoolbook"/>
            </a:endParaRPr>
          </a:p>
          <a:p>
            <a:pPr marL="731520" lvl="2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lang="en-US" sz="1400" b="0" strike="noStrike" spc="-1" dirty="0">
                <a:solidFill>
                  <a:srgbClr val="262626"/>
                </a:solidFill>
                <a:latin typeface="Verdana Pro Cond Light"/>
              </a:rPr>
              <a:t>Artifacts vulnerability scanning</a:t>
            </a:r>
            <a:endParaRPr lang="en-US" sz="1400" b="0" strike="noStrike" spc="-1" dirty="0">
              <a:solidFill>
                <a:srgbClr val="262626"/>
              </a:solidFill>
              <a:latin typeface="Century Schoolbook"/>
            </a:endParaRPr>
          </a:p>
          <a:p>
            <a:pPr marL="457200" lvl="1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lang="en-US" sz="1600" b="0" strike="noStrike" spc="-1" dirty="0">
                <a:solidFill>
                  <a:srgbClr val="262626"/>
                </a:solidFill>
                <a:latin typeface="Verdana Pro Cond Light"/>
              </a:rPr>
              <a:t>Automation:</a:t>
            </a:r>
            <a:endParaRPr lang="en-US" sz="1600" b="0" strike="noStrike" spc="-1" dirty="0">
              <a:solidFill>
                <a:srgbClr val="262626"/>
              </a:solidFill>
              <a:latin typeface="Century Schoolbook"/>
            </a:endParaRPr>
          </a:p>
          <a:p>
            <a:pPr marL="731520" lvl="2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lang="en-US" sz="1400" b="0" strike="noStrike" spc="-1" dirty="0">
                <a:solidFill>
                  <a:srgbClr val="262626"/>
                </a:solidFill>
                <a:latin typeface="Verdana Pro Cond Light"/>
              </a:rPr>
              <a:t>Reduce the risk of human errors</a:t>
            </a:r>
            <a:endParaRPr lang="en-US" sz="1400" b="0" strike="noStrike" spc="-1" dirty="0">
              <a:solidFill>
                <a:srgbClr val="262626"/>
              </a:solidFill>
              <a:latin typeface="Century Schoolbook"/>
            </a:endParaRPr>
          </a:p>
          <a:p>
            <a:pPr marL="731520" lvl="2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lang="en-US" sz="1400" b="0" strike="noStrike" spc="-1" dirty="0">
                <a:solidFill>
                  <a:srgbClr val="262626"/>
                </a:solidFill>
                <a:latin typeface="Verdana Pro Cond Light"/>
              </a:rPr>
              <a:t>Effectives</a:t>
            </a:r>
            <a:endParaRPr lang="en-US" sz="1400" b="0" strike="noStrike" spc="-1" dirty="0">
              <a:solidFill>
                <a:srgbClr val="262626"/>
              </a:solidFill>
              <a:latin typeface="Century Schoolbook"/>
            </a:endParaRPr>
          </a:p>
          <a:p>
            <a:pPr marL="731520" lvl="2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lang="en-US" sz="1400" b="0" strike="noStrike" spc="-1" dirty="0">
                <a:solidFill>
                  <a:srgbClr val="262626"/>
                </a:solidFill>
                <a:latin typeface="Verdana Pro Cond Light"/>
              </a:rPr>
              <a:t>Reliability</a:t>
            </a:r>
            <a:endParaRPr lang="en-US" sz="1400" b="0" strike="noStrike" spc="-1" dirty="0">
              <a:solidFill>
                <a:srgbClr val="262626"/>
              </a:solidFill>
              <a:latin typeface="Century Schoolbook"/>
            </a:endParaRPr>
          </a:p>
          <a:p>
            <a:pPr marL="731520" lvl="2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lang="en-US" sz="1400" b="0" strike="noStrike" spc="-1" dirty="0">
                <a:solidFill>
                  <a:srgbClr val="262626"/>
                </a:solidFill>
                <a:latin typeface="Verdana Pro Cond Light"/>
              </a:rPr>
              <a:t>Scalability</a:t>
            </a:r>
            <a:endParaRPr lang="en-US" sz="1400" b="0" strike="noStrike" spc="-1" dirty="0">
              <a:solidFill>
                <a:srgbClr val="262626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400" b="0" strike="noStrike" spc="9" dirty="0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lang="en-US" sz="1600" b="0" strike="noStrike" spc="9" dirty="0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52" dirty="0">
                <a:solidFill>
                  <a:srgbClr val="000000"/>
                </a:solidFill>
                <a:latin typeface="Verdana Pro Cond"/>
              </a:rPr>
              <a:t>Version Control System (VCS)</a:t>
            </a:r>
            <a:endParaRPr lang="en-US" sz="4400" b="0" strike="noStrike" spc="-1" dirty="0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800" spc="9" dirty="0">
                <a:solidFill>
                  <a:srgbClr val="000000"/>
                </a:solidFill>
                <a:latin typeface="Verdana Pro Cond"/>
              </a:rPr>
              <a:t>Practice of tracking and managing changes to software code</a:t>
            </a: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800" spc="9" dirty="0">
                <a:solidFill>
                  <a:srgbClr val="000000"/>
                </a:solidFill>
                <a:latin typeface="Verdana Pro Cond"/>
              </a:rPr>
              <a:t>Nowadays, we use them to store the definitions of our infrastructure as code </a:t>
            </a: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800" spc="9" dirty="0">
                <a:solidFill>
                  <a:srgbClr val="000000"/>
                </a:solidFill>
                <a:latin typeface="Verdana Pro Cond"/>
              </a:rPr>
              <a:t>Also known as source control system</a:t>
            </a: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800" spc="9" dirty="0">
                <a:solidFill>
                  <a:srgbClr val="000000"/>
                </a:solidFill>
                <a:latin typeface="Verdana Pro Cond"/>
              </a:rPr>
              <a:t>It keeps track of every modification to the code in a special kind of database</a:t>
            </a: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800" spc="9" dirty="0">
                <a:solidFill>
                  <a:srgbClr val="000000"/>
                </a:solidFill>
                <a:latin typeface="Verdana Pro Cond"/>
              </a:rPr>
              <a:t>Most of the version control systems today support branches</a:t>
            </a:r>
          </a:p>
          <a:p>
            <a:pPr marL="640080" lvl="1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400" spc="9" dirty="0">
                <a:solidFill>
                  <a:srgbClr val="000000"/>
                </a:solidFill>
                <a:latin typeface="Verdana Pro Cond"/>
              </a:rPr>
              <a:t>Isolated copy of code in the version control system</a:t>
            </a:r>
          </a:p>
          <a:p>
            <a:pPr marL="640080" lvl="1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400" spc="9" dirty="0">
                <a:solidFill>
                  <a:srgbClr val="000000"/>
                </a:solidFill>
                <a:latin typeface="Verdana Pro Cond"/>
              </a:rPr>
              <a:t>Branches allow parts of software to be developed in parallel without interference</a:t>
            </a:r>
          </a:p>
          <a:p>
            <a:pPr marL="640080" lvl="1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400" spc="9" dirty="0">
                <a:solidFill>
                  <a:srgbClr val="000000"/>
                </a:solidFill>
                <a:latin typeface="Verdana Pro Cond"/>
              </a:rPr>
              <a:t>There is usually one main branch (originating branch/upstream branch)</a:t>
            </a:r>
          </a:p>
          <a:p>
            <a:pPr marL="640080" lvl="1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400" spc="9" dirty="0">
                <a:solidFill>
                  <a:srgbClr val="000000"/>
                </a:solidFill>
                <a:latin typeface="Verdana Pro Cond"/>
              </a:rPr>
              <a:t>Branches can be integrated, merging the changes from one branch to another</a:t>
            </a:r>
          </a:p>
          <a:p>
            <a:pPr marL="640080" lvl="1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endParaRPr lang="en-US" sz="1400" spc="9" dirty="0">
              <a:solidFill>
                <a:srgbClr val="000000"/>
              </a:solidFill>
              <a:latin typeface="Verdana Pro Cond"/>
            </a:endParaRPr>
          </a:p>
        </p:txBody>
      </p:sp>
    </p:spTree>
    <p:extLst>
      <p:ext uri="{BB962C8B-B14F-4D97-AF65-F5344CB8AC3E}">
        <p14:creationId xmlns:p14="http://schemas.microsoft.com/office/powerpoint/2010/main" val="1244276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52" dirty="0">
                <a:solidFill>
                  <a:srgbClr val="000000"/>
                </a:solidFill>
                <a:latin typeface="Verdana Pro Cond"/>
              </a:rPr>
              <a:t>Git</a:t>
            </a:r>
            <a:endParaRPr lang="en-US" sz="4400" b="0" strike="noStrike" spc="-1" dirty="0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800" b="0" strike="noStrike" spc="9" dirty="0">
                <a:solidFill>
                  <a:srgbClr val="000000"/>
                </a:solidFill>
                <a:latin typeface="Verdana Pro Cond"/>
              </a:rPr>
              <a:t>Distributed version control system</a:t>
            </a: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800" b="0" strike="noStrike" spc="9" dirty="0">
                <a:solidFill>
                  <a:srgbClr val="000000"/>
                </a:solidFill>
                <a:latin typeface="Verdana Pro Cond"/>
              </a:rPr>
              <a:t>Free and open source </a:t>
            </a: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800" spc="9" dirty="0">
                <a:solidFill>
                  <a:srgbClr val="000000"/>
                </a:solidFill>
                <a:latin typeface="Verdana Pro Cond"/>
              </a:rPr>
              <a:t>The De facto standard (Almost all projects use Git today)</a:t>
            </a:r>
            <a:endParaRPr lang="en-US" sz="1800" b="0" strike="noStrike" spc="9" dirty="0">
              <a:solidFill>
                <a:srgbClr val="000000"/>
              </a:solidFill>
              <a:latin typeface="Verdana Pro Cond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800" b="0" strike="noStrike" spc="9" dirty="0">
                <a:solidFill>
                  <a:srgbClr val="000000"/>
                </a:solidFill>
                <a:latin typeface="Verdana Pro Cond"/>
              </a:rPr>
              <a:t>Easy to learn</a:t>
            </a: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800" b="0" strike="noStrike" spc="9" dirty="0">
                <a:solidFill>
                  <a:srgbClr val="000000"/>
                </a:solidFill>
                <a:latin typeface="Verdana Pro Cond"/>
              </a:rPr>
              <a:t>Created by Linus Torvalds in 2005</a:t>
            </a:r>
            <a:endParaRPr lang="en-US" sz="1600" b="0" strike="noStrike" spc="-1" dirty="0">
              <a:solidFill>
                <a:srgbClr val="262626"/>
              </a:solidFill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427691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52" dirty="0">
                <a:solidFill>
                  <a:srgbClr val="000000"/>
                </a:solidFill>
                <a:latin typeface="Verdana Pro Cond"/>
              </a:rPr>
              <a:t>Why </a:t>
            </a:r>
            <a:r>
              <a:rPr lang="en-US" dirty="0"/>
              <a:t>Distributed Version Control System?</a:t>
            </a:r>
            <a:endParaRPr lang="en-US" sz="4400" b="0" strike="noStrike" spc="-1" dirty="0">
              <a:solidFill>
                <a:srgbClr val="000000"/>
              </a:solidFill>
              <a:latin typeface="Century Schoolbook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1EA0935-18E9-47AF-AAB3-EA6D1AA89154}"/>
              </a:ext>
            </a:extLst>
          </p:cNvPr>
          <p:cNvGrpSpPr/>
          <p:nvPr/>
        </p:nvGrpSpPr>
        <p:grpSpPr>
          <a:xfrm>
            <a:off x="3681611" y="1666600"/>
            <a:ext cx="2308072" cy="1776408"/>
            <a:chOff x="4717042" y="1263184"/>
            <a:chExt cx="2308072" cy="17764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C2F326-F6E3-4984-A06D-C1C9264CC185}"/>
                </a:ext>
              </a:extLst>
            </p:cNvPr>
            <p:cNvSpPr/>
            <p:nvPr/>
          </p:nvSpPr>
          <p:spPr>
            <a:xfrm>
              <a:off x="4717042" y="1263184"/>
              <a:ext cx="2308072" cy="1776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EB4C55-A691-4761-95BF-D1EE812DD1AC}"/>
                </a:ext>
              </a:extLst>
            </p:cNvPr>
            <p:cNvSpPr/>
            <p:nvPr/>
          </p:nvSpPr>
          <p:spPr>
            <a:xfrm>
              <a:off x="4767492" y="1374753"/>
              <a:ext cx="2200867" cy="3153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Commit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C77431-EDF2-4890-9D7B-D5254E0E1099}"/>
                </a:ext>
              </a:extLst>
            </p:cNvPr>
            <p:cNvSpPr/>
            <p:nvPr/>
          </p:nvSpPr>
          <p:spPr>
            <a:xfrm>
              <a:off x="4767492" y="1795087"/>
              <a:ext cx="2200867" cy="3153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Commit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5F04F0-AE7F-432F-88FA-D6AC9F0B333B}"/>
                </a:ext>
              </a:extLst>
            </p:cNvPr>
            <p:cNvSpPr/>
            <p:nvPr/>
          </p:nvSpPr>
          <p:spPr>
            <a:xfrm>
              <a:off x="4767491" y="2215421"/>
              <a:ext cx="2200867" cy="3153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Commit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1DA5C6-EB4A-4DC5-B6C5-6D73E41E865B}"/>
                </a:ext>
              </a:extLst>
            </p:cNvPr>
            <p:cNvSpPr/>
            <p:nvPr/>
          </p:nvSpPr>
          <p:spPr>
            <a:xfrm>
              <a:off x="4767490" y="2635755"/>
              <a:ext cx="2200867" cy="3153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Commit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D99CA5-B7E1-4953-A0DC-D0D8A082CEE3}"/>
              </a:ext>
            </a:extLst>
          </p:cNvPr>
          <p:cNvGrpSpPr/>
          <p:nvPr/>
        </p:nvGrpSpPr>
        <p:grpSpPr>
          <a:xfrm>
            <a:off x="616795" y="4271063"/>
            <a:ext cx="2308072" cy="1776408"/>
            <a:chOff x="4717042" y="1263184"/>
            <a:chExt cx="2308072" cy="177640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43B8B9D-92F9-4637-997E-E6C76B506E16}"/>
                </a:ext>
              </a:extLst>
            </p:cNvPr>
            <p:cNvSpPr/>
            <p:nvPr/>
          </p:nvSpPr>
          <p:spPr>
            <a:xfrm>
              <a:off x="4717042" y="1263184"/>
              <a:ext cx="2308072" cy="1776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9436B6-0C4F-4263-9788-9E00CF6C8D5F}"/>
                </a:ext>
              </a:extLst>
            </p:cNvPr>
            <p:cNvSpPr/>
            <p:nvPr/>
          </p:nvSpPr>
          <p:spPr>
            <a:xfrm>
              <a:off x="4767492" y="1374753"/>
              <a:ext cx="2200867" cy="3153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Commit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5ABB1C4-D787-435E-B91F-399777FF457A}"/>
                </a:ext>
              </a:extLst>
            </p:cNvPr>
            <p:cNvSpPr/>
            <p:nvPr/>
          </p:nvSpPr>
          <p:spPr>
            <a:xfrm>
              <a:off x="4767492" y="1795087"/>
              <a:ext cx="2200867" cy="3153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Commit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28021F-5487-49DE-8575-B89F5D50B314}"/>
                </a:ext>
              </a:extLst>
            </p:cNvPr>
            <p:cNvSpPr/>
            <p:nvPr/>
          </p:nvSpPr>
          <p:spPr>
            <a:xfrm>
              <a:off x="4767491" y="2215421"/>
              <a:ext cx="2200867" cy="3153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Commit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3B9514-EF08-4326-BD90-CF56BCC50068}"/>
                </a:ext>
              </a:extLst>
            </p:cNvPr>
            <p:cNvSpPr/>
            <p:nvPr/>
          </p:nvSpPr>
          <p:spPr>
            <a:xfrm>
              <a:off x="4767490" y="2635755"/>
              <a:ext cx="2200867" cy="3153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Commit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695946-C3A3-427A-9F93-2E01ECEA4B8E}"/>
              </a:ext>
            </a:extLst>
          </p:cNvPr>
          <p:cNvGrpSpPr/>
          <p:nvPr/>
        </p:nvGrpSpPr>
        <p:grpSpPr>
          <a:xfrm>
            <a:off x="6832693" y="4388582"/>
            <a:ext cx="2308072" cy="1776408"/>
            <a:chOff x="4717042" y="1263184"/>
            <a:chExt cx="2308072" cy="17764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A4BBF4-E5E7-4411-B8A4-E423AC8D24A8}"/>
                </a:ext>
              </a:extLst>
            </p:cNvPr>
            <p:cNvSpPr/>
            <p:nvPr/>
          </p:nvSpPr>
          <p:spPr>
            <a:xfrm>
              <a:off x="4717042" y="1263184"/>
              <a:ext cx="2308072" cy="1776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1B56D79-D4C5-4AE1-9EDD-4DE2B579B51B}"/>
                </a:ext>
              </a:extLst>
            </p:cNvPr>
            <p:cNvSpPr/>
            <p:nvPr/>
          </p:nvSpPr>
          <p:spPr>
            <a:xfrm>
              <a:off x="4767492" y="1374753"/>
              <a:ext cx="2200867" cy="3153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Commit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DA5BA4F-3695-4809-8734-9F15BDAFA683}"/>
                </a:ext>
              </a:extLst>
            </p:cNvPr>
            <p:cNvSpPr/>
            <p:nvPr/>
          </p:nvSpPr>
          <p:spPr>
            <a:xfrm>
              <a:off x="4767492" y="1795087"/>
              <a:ext cx="2200867" cy="3153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Commit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12298B-F92B-4B7F-A2A6-1056DDC5156A}"/>
                </a:ext>
              </a:extLst>
            </p:cNvPr>
            <p:cNvSpPr/>
            <p:nvPr/>
          </p:nvSpPr>
          <p:spPr>
            <a:xfrm>
              <a:off x="4767491" y="2215421"/>
              <a:ext cx="2200867" cy="3153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Commit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7FCEA1B-C0E9-4A8C-A549-3C162C835376}"/>
                </a:ext>
              </a:extLst>
            </p:cNvPr>
            <p:cNvSpPr/>
            <p:nvPr/>
          </p:nvSpPr>
          <p:spPr>
            <a:xfrm>
              <a:off x="4767490" y="2635755"/>
              <a:ext cx="2200867" cy="3153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Commit</a:t>
              </a:r>
            </a:p>
          </p:txBody>
        </p:sp>
      </p:grpSp>
      <p:sp>
        <p:nvSpPr>
          <p:cNvPr id="22" name="Arrow: Left 21">
            <a:extLst>
              <a:ext uri="{FF2B5EF4-FFF2-40B4-BE49-F238E27FC236}">
                <a16:creationId xmlns:a16="http://schemas.microsoft.com/office/drawing/2014/main" id="{552674CD-5E5A-4A0F-9936-8E0D2D871817}"/>
              </a:ext>
            </a:extLst>
          </p:cNvPr>
          <p:cNvSpPr/>
          <p:nvPr/>
        </p:nvSpPr>
        <p:spPr>
          <a:xfrm rot="19154906">
            <a:off x="2681905" y="3736737"/>
            <a:ext cx="1103586" cy="24618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6C14B231-1EDD-47C4-9C94-7D8CA4C817A6}"/>
              </a:ext>
            </a:extLst>
          </p:cNvPr>
          <p:cNvSpPr/>
          <p:nvPr/>
        </p:nvSpPr>
        <p:spPr>
          <a:xfrm rot="13757338">
            <a:off x="5884619" y="3805256"/>
            <a:ext cx="1103586" cy="24618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6F7538-7D19-498B-B60F-ABC1D204366A}"/>
              </a:ext>
            </a:extLst>
          </p:cNvPr>
          <p:cNvSpPr txBox="1"/>
          <p:nvPr/>
        </p:nvSpPr>
        <p:spPr>
          <a:xfrm>
            <a:off x="3390924" y="3750286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clone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120744-D5BD-4591-A123-BE146EA33F98}"/>
              </a:ext>
            </a:extLst>
          </p:cNvPr>
          <p:cNvSpPr txBox="1"/>
          <p:nvPr/>
        </p:nvSpPr>
        <p:spPr>
          <a:xfrm>
            <a:off x="3811458" y="1306351"/>
            <a:ext cx="19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repository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CABD83-35EF-4219-8EE0-4543B217A716}"/>
              </a:ext>
            </a:extLst>
          </p:cNvPr>
          <p:cNvSpPr txBox="1"/>
          <p:nvPr/>
        </p:nvSpPr>
        <p:spPr>
          <a:xfrm>
            <a:off x="7034663" y="3976857"/>
            <a:ext cx="1781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repository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FD2DBF-DE64-4545-8604-A54787F032B3}"/>
              </a:ext>
            </a:extLst>
          </p:cNvPr>
          <p:cNvSpPr txBox="1"/>
          <p:nvPr/>
        </p:nvSpPr>
        <p:spPr>
          <a:xfrm>
            <a:off x="876951" y="3832088"/>
            <a:ext cx="1781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repository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805B35-91BA-4194-9C61-0816C499CA92}"/>
              </a:ext>
            </a:extLst>
          </p:cNvPr>
          <p:cNvSpPr txBox="1"/>
          <p:nvPr/>
        </p:nvSpPr>
        <p:spPr>
          <a:xfrm>
            <a:off x="5248613" y="3730927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clone </a:t>
            </a:r>
          </a:p>
        </p:txBody>
      </p:sp>
    </p:spTree>
    <p:extLst>
      <p:ext uri="{BB962C8B-B14F-4D97-AF65-F5344CB8AC3E}">
        <p14:creationId xmlns:p14="http://schemas.microsoft.com/office/powerpoint/2010/main" val="1314134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EF1E-337F-4FC1-B856-F1288927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b="1" dirty="0"/>
              <a:t>commit</a:t>
            </a:r>
            <a:r>
              <a:rPr lang="en-US" dirty="0"/>
              <a:t> vs </a:t>
            </a:r>
            <a:r>
              <a:rPr lang="en-US" b="1" dirty="0"/>
              <a:t>push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2B418C-0CC7-4699-8910-6ECA73E79223}"/>
              </a:ext>
            </a:extLst>
          </p:cNvPr>
          <p:cNvGrpSpPr/>
          <p:nvPr/>
        </p:nvGrpSpPr>
        <p:grpSpPr>
          <a:xfrm>
            <a:off x="3594209" y="1693493"/>
            <a:ext cx="2308072" cy="1776408"/>
            <a:chOff x="4717042" y="1263184"/>
            <a:chExt cx="2308072" cy="177640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C26EC0B-7774-4D1D-9508-0B395A508788}"/>
                </a:ext>
              </a:extLst>
            </p:cNvPr>
            <p:cNvSpPr/>
            <p:nvPr/>
          </p:nvSpPr>
          <p:spPr>
            <a:xfrm>
              <a:off x="4717042" y="1263184"/>
              <a:ext cx="2308072" cy="1776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B60F215-52B3-45B6-92D1-2A19EF0DFF6A}"/>
                </a:ext>
              </a:extLst>
            </p:cNvPr>
            <p:cNvSpPr/>
            <p:nvPr/>
          </p:nvSpPr>
          <p:spPr>
            <a:xfrm>
              <a:off x="4767492" y="1795087"/>
              <a:ext cx="2200867" cy="3153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Commit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2EF3272-1E97-47C8-982F-CDDDFA576C5D}"/>
                </a:ext>
              </a:extLst>
            </p:cNvPr>
            <p:cNvSpPr/>
            <p:nvPr/>
          </p:nvSpPr>
          <p:spPr>
            <a:xfrm>
              <a:off x="4767491" y="2215421"/>
              <a:ext cx="2200867" cy="3153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Commit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693111-DE24-4CB3-8B40-F96FA4E30AD4}"/>
                </a:ext>
              </a:extLst>
            </p:cNvPr>
            <p:cNvSpPr/>
            <p:nvPr/>
          </p:nvSpPr>
          <p:spPr>
            <a:xfrm>
              <a:off x="4767490" y="2635755"/>
              <a:ext cx="2200867" cy="3153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Commit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632021-1A66-4597-A0CB-B5DC11253FB5}"/>
              </a:ext>
            </a:extLst>
          </p:cNvPr>
          <p:cNvSpPr/>
          <p:nvPr/>
        </p:nvSpPr>
        <p:spPr>
          <a:xfrm>
            <a:off x="3594209" y="4629887"/>
            <a:ext cx="2308072" cy="1776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A4CFD2-EE83-45BD-887C-C257360D6D13}"/>
              </a:ext>
            </a:extLst>
          </p:cNvPr>
          <p:cNvSpPr/>
          <p:nvPr/>
        </p:nvSpPr>
        <p:spPr>
          <a:xfrm>
            <a:off x="3644659" y="5161790"/>
            <a:ext cx="2200867" cy="3153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29CEC6-8AF9-4E55-BCD9-AF4F5FB647F6}"/>
              </a:ext>
            </a:extLst>
          </p:cNvPr>
          <p:cNvSpPr/>
          <p:nvPr/>
        </p:nvSpPr>
        <p:spPr>
          <a:xfrm>
            <a:off x="3644658" y="5582124"/>
            <a:ext cx="2200867" cy="3153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754078-6ABB-4849-8192-293FFC732399}"/>
              </a:ext>
            </a:extLst>
          </p:cNvPr>
          <p:cNvSpPr/>
          <p:nvPr/>
        </p:nvSpPr>
        <p:spPr>
          <a:xfrm>
            <a:off x="3644657" y="6002458"/>
            <a:ext cx="2200867" cy="3153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9A0253-16A0-4761-A1AC-63398C97F8AE}"/>
              </a:ext>
            </a:extLst>
          </p:cNvPr>
          <p:cNvSpPr/>
          <p:nvPr/>
        </p:nvSpPr>
        <p:spPr>
          <a:xfrm>
            <a:off x="3644657" y="1794988"/>
            <a:ext cx="2200867" cy="3153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AD0F6E5-CD28-49C7-B502-336C6E561CBB}"/>
              </a:ext>
            </a:extLst>
          </p:cNvPr>
          <p:cNvSpPr/>
          <p:nvPr/>
        </p:nvSpPr>
        <p:spPr>
          <a:xfrm>
            <a:off x="1239849" y="1700038"/>
            <a:ext cx="2404806" cy="5004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E292EC-4E30-4F83-9A43-41A61D4C31D5}"/>
              </a:ext>
            </a:extLst>
          </p:cNvPr>
          <p:cNvSpPr txBox="1"/>
          <p:nvPr/>
        </p:nvSpPr>
        <p:spPr>
          <a:xfrm>
            <a:off x="3854365" y="4180061"/>
            <a:ext cx="1781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repository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7ADBEF-BD2A-4BE3-803D-209F122AF994}"/>
              </a:ext>
            </a:extLst>
          </p:cNvPr>
          <p:cNvSpPr txBox="1"/>
          <p:nvPr/>
        </p:nvSpPr>
        <p:spPr>
          <a:xfrm>
            <a:off x="3812157" y="1286127"/>
            <a:ext cx="201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repository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7F6C62-42F2-41DC-8EB1-39845D44063D}"/>
              </a:ext>
            </a:extLst>
          </p:cNvPr>
          <p:cNvSpPr/>
          <p:nvPr/>
        </p:nvSpPr>
        <p:spPr>
          <a:xfrm>
            <a:off x="3626650" y="4741456"/>
            <a:ext cx="2200867" cy="315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731B5429-72C9-48A2-93A7-C0D6748D9159}"/>
              </a:ext>
            </a:extLst>
          </p:cNvPr>
          <p:cNvSpPr/>
          <p:nvPr/>
        </p:nvSpPr>
        <p:spPr>
          <a:xfrm>
            <a:off x="1221842" y="4646506"/>
            <a:ext cx="2404806" cy="50049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add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4D2DA72-22E5-44AB-839A-FBBCD4988817}"/>
              </a:ext>
            </a:extLst>
          </p:cNvPr>
          <p:cNvSpPr/>
          <p:nvPr/>
        </p:nvSpPr>
        <p:spPr>
          <a:xfrm>
            <a:off x="3632047" y="4741456"/>
            <a:ext cx="2200867" cy="3153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614BFEB1-5614-43B7-9861-462E6EAC9CBF}"/>
              </a:ext>
            </a:extLst>
          </p:cNvPr>
          <p:cNvSpPr/>
          <p:nvPr/>
        </p:nvSpPr>
        <p:spPr>
          <a:xfrm>
            <a:off x="1220933" y="4646506"/>
            <a:ext cx="2404806" cy="5004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commit</a:t>
            </a:r>
          </a:p>
        </p:txBody>
      </p:sp>
    </p:spTree>
    <p:extLst>
      <p:ext uri="{BB962C8B-B14F-4D97-AF65-F5344CB8AC3E}">
        <p14:creationId xmlns:p14="http://schemas.microsoft.com/office/powerpoint/2010/main" val="316032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  <a:buNone/>
            </a:pPr>
            <a:r>
              <a:rPr lang="en-US" sz="7200" b="0" strike="noStrike" spc="-52">
                <a:solidFill>
                  <a:srgbClr val="FFFFFF"/>
                </a:solidFill>
                <a:latin typeface="Century Schoolbook"/>
              </a:rPr>
              <a:t>Defense in Depth</a:t>
            </a:r>
            <a:endParaRPr lang="en-US" sz="7200" b="0" strike="noStrike" spc="-1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1261800" y="4800600"/>
            <a:ext cx="9417960" cy="1691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200" b="0" strike="noStrike" spc="9">
                <a:solidFill>
                  <a:srgbClr val="BFBFBF"/>
                </a:solidFill>
                <a:latin typeface="Century Schoolbook"/>
              </a:rPr>
              <a:t>DiD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52" dirty="0">
                <a:solidFill>
                  <a:srgbClr val="000000"/>
                </a:solidFill>
                <a:latin typeface="Verdana Pro Cond"/>
              </a:rPr>
              <a:t>Branch Protections Ideology</a:t>
            </a:r>
            <a:endParaRPr lang="en-US" sz="4400" b="0" strike="noStrike" spc="-1" dirty="0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04FC1E4D-09DD-480E-A179-1820C8B7B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40" y="2264388"/>
            <a:ext cx="7724632" cy="305815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52">
                <a:solidFill>
                  <a:srgbClr val="000000"/>
                </a:solidFill>
                <a:latin typeface="Verdana Pro Cond"/>
              </a:rPr>
              <a:t>Why DevSecOps and CI/CD</a:t>
            </a:r>
            <a:endParaRPr lang="en-US" sz="4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800" b="0" strike="noStrike" spc="9" dirty="0">
                <a:solidFill>
                  <a:srgbClr val="000000"/>
                </a:solidFill>
                <a:latin typeface="Verdana Pro Cond"/>
              </a:rPr>
              <a:t>Continues Integration</a:t>
            </a:r>
            <a:endParaRPr lang="en-US" sz="1800" b="0" strike="noStrike" spc="9" dirty="0">
              <a:solidFill>
                <a:srgbClr val="000000"/>
              </a:solidFill>
              <a:latin typeface="Century Schoolbook"/>
            </a:endParaRPr>
          </a:p>
          <a:p>
            <a:pPr marL="457200" lvl="1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lang="en-US" sz="1600" b="0" strike="noStrike" spc="-1" dirty="0">
                <a:solidFill>
                  <a:srgbClr val="262626"/>
                </a:solidFill>
                <a:latin typeface="Verdana Pro Cond Light"/>
              </a:rPr>
              <a:t>Coding philosophy and set of practices</a:t>
            </a:r>
            <a:endParaRPr lang="en-US" sz="1600" b="0" strike="noStrike" spc="-1" dirty="0">
              <a:solidFill>
                <a:srgbClr val="262626"/>
              </a:solidFill>
              <a:latin typeface="Century Schoolbook"/>
            </a:endParaRPr>
          </a:p>
          <a:p>
            <a:pPr marL="457200" lvl="1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lang="en-US" sz="1600" b="0" strike="noStrike" spc="-1" dirty="0">
                <a:solidFill>
                  <a:srgbClr val="262626"/>
                </a:solidFill>
                <a:latin typeface="Verdana Pro Cond Light"/>
              </a:rPr>
              <a:t>Push code to version control repositories </a:t>
            </a:r>
            <a:endParaRPr lang="en-US" sz="1600" b="0" strike="noStrike" spc="-1" dirty="0">
              <a:solidFill>
                <a:srgbClr val="262626"/>
              </a:solidFill>
              <a:latin typeface="Century Schoolbook"/>
            </a:endParaRPr>
          </a:p>
          <a:p>
            <a:pPr marL="457200" lvl="1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lang="en-US" sz="1600" b="0" strike="noStrike" spc="-1" dirty="0">
                <a:solidFill>
                  <a:srgbClr val="262626"/>
                </a:solidFill>
                <a:latin typeface="Verdana Pro Cond Light"/>
              </a:rPr>
              <a:t>Every push triggers a build</a:t>
            </a:r>
            <a:endParaRPr lang="en-US" sz="1600" b="0" strike="noStrike" spc="-1" dirty="0">
              <a:solidFill>
                <a:srgbClr val="262626"/>
              </a:solidFill>
              <a:latin typeface="Century Schoolbook"/>
            </a:endParaRPr>
          </a:p>
          <a:p>
            <a:pPr marL="457200" lvl="1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lang="en-US" sz="1600" b="0" strike="noStrike" spc="-1" dirty="0">
                <a:solidFill>
                  <a:srgbClr val="262626"/>
                </a:solidFill>
                <a:latin typeface="Verdana Pro Cond Light"/>
              </a:rPr>
              <a:t>Source code is tested, and security scanned </a:t>
            </a:r>
            <a:endParaRPr lang="en-US" sz="1600" b="0" strike="noStrike" spc="-1" dirty="0">
              <a:solidFill>
                <a:srgbClr val="262626"/>
              </a:solidFill>
              <a:latin typeface="Century Schoolbook"/>
            </a:endParaRPr>
          </a:p>
          <a:p>
            <a:pPr marL="457200" lvl="1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lang="en-US" sz="1600" b="0" strike="noStrike" spc="-1" dirty="0">
                <a:solidFill>
                  <a:srgbClr val="262626"/>
                </a:solidFill>
                <a:latin typeface="Verdana Pro Cond Light"/>
              </a:rPr>
              <a:t>Artifact is produced</a:t>
            </a:r>
            <a:endParaRPr lang="en-US" sz="1600" b="0" strike="noStrike" spc="-1" dirty="0">
              <a:solidFill>
                <a:srgbClr val="262626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800" b="0" strike="noStrike" spc="9" dirty="0">
                <a:solidFill>
                  <a:srgbClr val="000000"/>
                </a:solidFill>
                <a:latin typeface="Verdana Pro Cond"/>
              </a:rPr>
              <a:t>Continues Delivery/Deployment</a:t>
            </a:r>
            <a:endParaRPr lang="en-US" sz="1800" b="0" strike="noStrike" spc="9" dirty="0">
              <a:solidFill>
                <a:srgbClr val="000000"/>
              </a:solidFill>
              <a:latin typeface="Century Schoolbook"/>
            </a:endParaRPr>
          </a:p>
          <a:p>
            <a:pPr marL="457200" lvl="1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lang="en-US" sz="1600" b="0" strike="noStrike" spc="-1" dirty="0">
                <a:solidFill>
                  <a:srgbClr val="262626"/>
                </a:solidFill>
                <a:latin typeface="Verdana Pro Cond Light"/>
              </a:rPr>
              <a:t>Picks up where continuous integration ends</a:t>
            </a:r>
            <a:endParaRPr lang="en-US" sz="1600" b="0" strike="noStrike" spc="-1" dirty="0">
              <a:solidFill>
                <a:srgbClr val="262626"/>
              </a:solidFill>
              <a:latin typeface="Century Schoolbook"/>
            </a:endParaRPr>
          </a:p>
          <a:p>
            <a:pPr marL="457200" lvl="1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lang="en-US" sz="1600" b="0" strike="noStrike" spc="-1" dirty="0">
                <a:solidFill>
                  <a:srgbClr val="262626"/>
                </a:solidFill>
                <a:latin typeface="Verdana Pro Cond Light"/>
              </a:rPr>
              <a:t>Automates the delivery of artifacts (procedure by CI)</a:t>
            </a:r>
            <a:endParaRPr lang="en-US" sz="1600" b="0" strike="noStrike" spc="-1" dirty="0">
              <a:solidFill>
                <a:srgbClr val="262626"/>
              </a:solidFill>
              <a:latin typeface="Century School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52">
                <a:solidFill>
                  <a:srgbClr val="000000"/>
                </a:solidFill>
                <a:latin typeface="Verdana Pro Cond"/>
              </a:rPr>
              <a:t>Defense in Depth</a:t>
            </a:r>
            <a:endParaRPr lang="en-US" sz="4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800" b="0" strike="noStrike" spc="9">
                <a:solidFill>
                  <a:srgbClr val="000000"/>
                </a:solidFill>
                <a:latin typeface="Verdana Pro Cond"/>
              </a:rPr>
              <a:t>Defense in depth is a concept used in Information Security </a:t>
            </a: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800" b="0" strike="noStrike" spc="9">
                <a:solidFill>
                  <a:srgbClr val="000000"/>
                </a:solidFill>
                <a:latin typeface="Verdana Pro Cond"/>
              </a:rPr>
              <a:t>Multiple layers of security controls</a:t>
            </a: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800" b="0" strike="noStrike" spc="9">
                <a:solidFill>
                  <a:srgbClr val="000000"/>
                </a:solidFill>
                <a:latin typeface="Verdana Pro Cond"/>
              </a:rPr>
              <a:t>National Security Agency (NSA) </a:t>
            </a: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800" b="0" strike="noStrike" spc="9">
                <a:solidFill>
                  <a:srgbClr val="000000"/>
                </a:solidFill>
                <a:latin typeface="Verdana Pro Cond"/>
              </a:rPr>
              <a:t>Inspired by a military strategy</a:t>
            </a: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52">
                <a:solidFill>
                  <a:srgbClr val="000000"/>
                </a:solidFill>
                <a:latin typeface="Verdana Pro Cond"/>
              </a:rPr>
              <a:t>Defense in Depth Layers</a:t>
            </a:r>
            <a:endParaRPr lang="en-US" sz="4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grpSp>
        <p:nvGrpSpPr>
          <p:cNvPr id="92" name="Group 13"/>
          <p:cNvGrpSpPr/>
          <p:nvPr/>
        </p:nvGrpSpPr>
        <p:grpSpPr>
          <a:xfrm>
            <a:off x="376200" y="1293840"/>
            <a:ext cx="4464720" cy="5225400"/>
            <a:chOff x="376200" y="1293840"/>
            <a:chExt cx="4464720" cy="5225400"/>
          </a:xfrm>
        </p:grpSpPr>
        <p:sp>
          <p:nvSpPr>
            <p:cNvPr id="93" name="Flowchart: Connector 12"/>
            <p:cNvSpPr/>
            <p:nvPr/>
          </p:nvSpPr>
          <p:spPr>
            <a:xfrm>
              <a:off x="376200" y="1293840"/>
              <a:ext cx="4464720" cy="5154480"/>
            </a:xfrm>
            <a:prstGeom prst="flowChartConnector">
              <a:avLst/>
            </a:prstGeom>
            <a:solidFill>
              <a:srgbClr val="CC6600"/>
            </a:solidFill>
            <a:ln>
              <a:solidFill>
                <a:srgbClr val="52525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FFFFFF"/>
                  </a:solidFill>
                  <a:latin typeface="Century Schoolbook"/>
                </a:rPr>
                <a:t>Policies, procedures and awareness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94" name="Flowchart: Connector 11"/>
            <p:cNvSpPr/>
            <p:nvPr/>
          </p:nvSpPr>
          <p:spPr>
            <a:xfrm>
              <a:off x="550080" y="2344680"/>
              <a:ext cx="4085280" cy="4103640"/>
            </a:xfrm>
            <a:prstGeom prst="flowChartConnector">
              <a:avLst/>
            </a:prstGeom>
            <a:solidFill>
              <a:srgbClr val="BC8D08"/>
            </a:solidFill>
            <a:ln>
              <a:solidFill>
                <a:srgbClr val="52525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FFFFFF"/>
                  </a:solidFill>
                  <a:latin typeface="Century Schoolbook"/>
                </a:rPr>
                <a:t>Physical Security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95" name="Flowchart: Connector 10"/>
            <p:cNvSpPr/>
            <p:nvPr/>
          </p:nvSpPr>
          <p:spPr>
            <a:xfrm>
              <a:off x="919440" y="3315600"/>
              <a:ext cx="3346560" cy="3203640"/>
            </a:xfrm>
            <a:prstGeom prst="flowChartConnector">
              <a:avLst/>
            </a:prstGeom>
            <a:solidFill>
              <a:srgbClr val="9B7362"/>
            </a:solidFill>
            <a:ln>
              <a:solidFill>
                <a:srgbClr val="725548"/>
              </a:solidFill>
              <a:rou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FFFFFF"/>
                  </a:solidFill>
                  <a:latin typeface="Century Schoolbook"/>
                </a:rPr>
                <a:t>Perimeter Network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96" name="Flowchart: Connector 8"/>
            <p:cNvSpPr/>
            <p:nvPr/>
          </p:nvSpPr>
          <p:spPr>
            <a:xfrm>
              <a:off x="1271880" y="4144680"/>
              <a:ext cx="2641320" cy="2374560"/>
            </a:xfrm>
            <a:prstGeom prst="flowChartConnector">
              <a:avLst/>
            </a:prstGeom>
            <a:solidFill>
              <a:srgbClr val="8D6374"/>
            </a:solidFill>
            <a:ln>
              <a:solidFill>
                <a:srgbClr val="684955"/>
              </a:solidFill>
              <a:rou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FFFFFF"/>
                  </a:solidFill>
                  <a:latin typeface="Century Schoolbook"/>
                </a:rPr>
                <a:t>Internal Network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97" name="Flowchart: Connector 6"/>
            <p:cNvSpPr/>
            <p:nvPr/>
          </p:nvSpPr>
          <p:spPr>
            <a:xfrm>
              <a:off x="1630080" y="4861080"/>
              <a:ext cx="1924920" cy="1657800"/>
            </a:xfrm>
            <a:prstGeom prst="flowChartConnector">
              <a:avLst/>
            </a:prstGeom>
            <a:solidFill>
              <a:srgbClr val="92A9B9"/>
            </a:solidFill>
            <a:ln>
              <a:solidFill>
                <a:srgbClr val="6C7D88"/>
              </a:solidFill>
              <a:rou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FFFFFF"/>
                  </a:solidFill>
                  <a:latin typeface="Century Schoolbook"/>
                </a:rPr>
                <a:t>Host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98" name="Flowchart: Connector 5"/>
            <p:cNvSpPr/>
            <p:nvPr/>
          </p:nvSpPr>
          <p:spPr>
            <a:xfrm>
              <a:off x="1899000" y="5407920"/>
              <a:ext cx="1454760" cy="1111320"/>
            </a:xfrm>
            <a:prstGeom prst="flowChartConnector">
              <a:avLst/>
            </a:prstGeom>
            <a:solidFill>
              <a:srgbClr val="A7B789"/>
            </a:solidFill>
            <a:ln>
              <a:solidFill>
                <a:srgbClr val="7B8765"/>
              </a:solidFill>
              <a:rou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FFFFFF"/>
                  </a:solidFill>
                  <a:latin typeface="Century Schoolbook"/>
                </a:rPr>
                <a:t>Application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99" name="Flowchart: Connector 4"/>
            <p:cNvSpPr/>
            <p:nvPr/>
          </p:nvSpPr>
          <p:spPr>
            <a:xfrm>
              <a:off x="2212200" y="5808960"/>
              <a:ext cx="828000" cy="710280"/>
            </a:xfrm>
            <a:prstGeom prst="flowChartConnector">
              <a:avLst/>
            </a:prstGeom>
            <a:solidFill>
              <a:srgbClr val="B9A489"/>
            </a:solidFill>
            <a:ln>
              <a:solidFill>
                <a:srgbClr val="887965"/>
              </a:solidFill>
              <a:rou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FFFFFF"/>
                  </a:solidFill>
                  <a:latin typeface="Century Schoolbook"/>
                </a:rPr>
                <a:t>Data</a:t>
              </a:r>
              <a:endParaRPr lang="en-US" sz="1200" b="0" strike="noStrike" spc="-1">
                <a:latin typeface="Arial"/>
              </a:endParaRPr>
            </a:p>
          </p:txBody>
        </p:sp>
      </p:grpSp>
      <p:sp>
        <p:nvSpPr>
          <p:cNvPr id="100" name="TextBox 14"/>
          <p:cNvSpPr/>
          <p:nvPr/>
        </p:nvSpPr>
        <p:spPr>
          <a:xfrm>
            <a:off x="5543640" y="1348920"/>
            <a:ext cx="3399840" cy="515880"/>
          </a:xfrm>
          <a:prstGeom prst="rect">
            <a:avLst/>
          </a:prstGeom>
          <a:noFill/>
          <a:ln w="0">
            <a:solidFill>
              <a:srgbClr val="000000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entury Schoolbook"/>
              </a:rPr>
              <a:t>Define security policies and procedures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entury Schoolbook"/>
              </a:rPr>
              <a:t>Educate people about the security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1" name="Straight Arrow Connector 16"/>
          <p:cNvSpPr/>
          <p:nvPr/>
        </p:nvSpPr>
        <p:spPr>
          <a:xfrm flipH="1">
            <a:off x="4316760" y="1610280"/>
            <a:ext cx="1214640" cy="701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>
                <a:lumMod val="95000"/>
                <a:lumOff val="5000"/>
              </a:srgbClr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TextBox 19"/>
          <p:cNvSpPr/>
          <p:nvPr/>
        </p:nvSpPr>
        <p:spPr>
          <a:xfrm>
            <a:off x="5541840" y="1870200"/>
            <a:ext cx="2640960" cy="515880"/>
          </a:xfrm>
          <a:prstGeom prst="rect">
            <a:avLst/>
          </a:prstGeom>
          <a:noFill/>
          <a:ln w="0">
            <a:solidFill>
              <a:srgbClr val="000000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entury Schoolbook"/>
              </a:rPr>
              <a:t>Alarm systems, guards, locks,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entury Schoolbook"/>
              </a:rPr>
              <a:t>video surveillance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3" name="Straight Arrow Connector 20"/>
          <p:cNvSpPr/>
          <p:nvPr/>
        </p:nvSpPr>
        <p:spPr>
          <a:xfrm flipH="1">
            <a:off x="4037400" y="2131560"/>
            <a:ext cx="1494000" cy="81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TextBox 25"/>
          <p:cNvSpPr/>
          <p:nvPr/>
        </p:nvSpPr>
        <p:spPr>
          <a:xfrm>
            <a:off x="5545080" y="2398680"/>
            <a:ext cx="3018600" cy="515880"/>
          </a:xfrm>
          <a:prstGeom prst="rect">
            <a:avLst/>
          </a:prstGeom>
          <a:noFill/>
          <a:ln w="0">
            <a:solidFill>
              <a:srgbClr val="000000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entury Schoolbook"/>
              </a:rPr>
              <a:t>Firewall devices, VPN quarantine,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entury Schoolbook"/>
              </a:rPr>
              <a:t>IDS and IPS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5" name="Straight Arrow Connector 26"/>
          <p:cNvSpPr/>
          <p:nvPr/>
        </p:nvSpPr>
        <p:spPr>
          <a:xfrm flipH="1">
            <a:off x="3776040" y="2660040"/>
            <a:ext cx="1755360" cy="1124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TextBox 30"/>
          <p:cNvSpPr/>
          <p:nvPr/>
        </p:nvSpPr>
        <p:spPr>
          <a:xfrm>
            <a:off x="5551560" y="2914560"/>
            <a:ext cx="3233520" cy="302760"/>
          </a:xfrm>
          <a:prstGeom prst="rect">
            <a:avLst/>
          </a:prstGeom>
          <a:noFill/>
          <a:ln w="0">
            <a:solidFill>
              <a:srgbClr val="000000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entury Schoolbook"/>
              </a:rPr>
              <a:t>Network segmentation, IDS and IPS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7" name="Straight Arrow Connector 31"/>
          <p:cNvSpPr/>
          <p:nvPr/>
        </p:nvSpPr>
        <p:spPr>
          <a:xfrm flipH="1">
            <a:off x="3526920" y="3068280"/>
            <a:ext cx="2004480" cy="142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Straight Arrow Connector 39"/>
          <p:cNvSpPr/>
          <p:nvPr/>
        </p:nvSpPr>
        <p:spPr>
          <a:xfrm flipH="1">
            <a:off x="3273480" y="3490920"/>
            <a:ext cx="2257920" cy="1612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TextBox 43"/>
          <p:cNvSpPr/>
          <p:nvPr/>
        </p:nvSpPr>
        <p:spPr>
          <a:xfrm>
            <a:off x="5544000" y="3229200"/>
            <a:ext cx="3169800" cy="515880"/>
          </a:xfrm>
          <a:prstGeom prst="rect">
            <a:avLst/>
          </a:prstGeom>
          <a:noFill/>
          <a:ln w="0">
            <a:solidFill>
              <a:srgbClr val="000000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entury Schoolbook"/>
              </a:rPr>
              <a:t>OS hardening, update management,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entury Schoolbook"/>
              </a:rPr>
              <a:t>Antivirus management, auditing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0" name="TextBox 55"/>
          <p:cNvSpPr/>
          <p:nvPr/>
        </p:nvSpPr>
        <p:spPr>
          <a:xfrm>
            <a:off x="5574960" y="3759480"/>
            <a:ext cx="3056760" cy="302760"/>
          </a:xfrm>
          <a:prstGeom prst="rect">
            <a:avLst/>
          </a:prstGeom>
          <a:noFill/>
          <a:ln w="0">
            <a:solidFill>
              <a:srgbClr val="000000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entury Schoolbook"/>
              </a:rPr>
              <a:t>Application hardening, MFA, audit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1" name="Straight Arrow Connector 56"/>
          <p:cNvSpPr/>
          <p:nvPr/>
        </p:nvSpPr>
        <p:spPr>
          <a:xfrm flipH="1">
            <a:off x="3141000" y="3913200"/>
            <a:ext cx="2390400" cy="16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Straight Arrow Connector 60"/>
          <p:cNvSpPr/>
          <p:nvPr/>
        </p:nvSpPr>
        <p:spPr>
          <a:xfrm flipH="1">
            <a:off x="3039840" y="4228560"/>
            <a:ext cx="2490840" cy="1935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TextBox 63"/>
          <p:cNvSpPr/>
          <p:nvPr/>
        </p:nvSpPr>
        <p:spPr>
          <a:xfrm>
            <a:off x="5545440" y="4074480"/>
            <a:ext cx="3616200" cy="302760"/>
          </a:xfrm>
          <a:prstGeom prst="rect">
            <a:avLst/>
          </a:prstGeom>
          <a:noFill/>
          <a:ln w="0">
            <a:solidFill>
              <a:srgbClr val="000000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entury Schoolbook"/>
              </a:rPr>
              <a:t>Authorization control, encryption, backup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52">
                <a:solidFill>
                  <a:srgbClr val="000000"/>
                </a:solidFill>
                <a:latin typeface="Verdana Pro Cond"/>
              </a:rPr>
              <a:t>Common Attacks</a:t>
            </a:r>
            <a:endParaRPr lang="en-US" sz="4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7000"/>
          </a:bodyPr>
          <a:lstStyle/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800" b="0" strike="noStrike" spc="9">
                <a:solidFill>
                  <a:srgbClr val="000000"/>
                </a:solidFill>
                <a:latin typeface="Verdana Pro Cond"/>
              </a:rPr>
              <a:t>Eavesdropping / Sniffing</a:t>
            </a: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800" b="0" strike="noStrike" spc="9">
                <a:solidFill>
                  <a:srgbClr val="000000"/>
                </a:solidFill>
                <a:latin typeface="Verdana Pro Cond"/>
              </a:rPr>
              <a:t>Denial-of-service (DoS) and Dynamic Denial-of-Service (DDoS)</a:t>
            </a: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800" b="0" strike="noStrike" spc="9">
                <a:solidFill>
                  <a:srgbClr val="000000"/>
                </a:solidFill>
                <a:latin typeface="Verdana Pro Cond"/>
              </a:rPr>
              <a:t>Port scanning</a:t>
            </a: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800" b="0" strike="noStrike" spc="9">
                <a:solidFill>
                  <a:srgbClr val="000000"/>
                </a:solidFill>
                <a:latin typeface="Verdana Pro Cond"/>
              </a:rPr>
              <a:t>Replay Attacks</a:t>
            </a: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800" b="0" strike="noStrike" spc="9">
                <a:solidFill>
                  <a:srgbClr val="000000"/>
                </a:solidFill>
                <a:latin typeface="Verdana Pro Cond"/>
              </a:rPr>
              <a:t>Man-in-the-middle</a:t>
            </a: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800" b="0" strike="noStrike" spc="9">
                <a:solidFill>
                  <a:srgbClr val="000000"/>
                </a:solidFill>
                <a:latin typeface="Verdana Pro Cond"/>
              </a:rPr>
              <a:t>Social engineering</a:t>
            </a: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800" b="0" strike="noStrike" spc="9">
                <a:solidFill>
                  <a:srgbClr val="000000"/>
                </a:solidFill>
                <a:latin typeface="Verdana Pro Cond"/>
              </a:rPr>
              <a:t>Backdoor creation</a:t>
            </a: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800" b="0" strike="noStrike" spc="9">
                <a:solidFill>
                  <a:srgbClr val="000000"/>
                </a:solidFill>
                <a:latin typeface="Verdana Pro Cond"/>
              </a:rPr>
              <a:t>E-mail address theft / phishing attack</a:t>
            </a: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800" b="0" strike="noStrike" spc="9">
                <a:solidFill>
                  <a:srgbClr val="000000"/>
                </a:solidFill>
                <a:latin typeface="Verdana Pro Cond"/>
              </a:rPr>
              <a:t>Email and Instant messaging</a:t>
            </a: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800" b="0" strike="noStrike" spc="9">
                <a:solidFill>
                  <a:srgbClr val="000000"/>
                </a:solidFill>
                <a:latin typeface="Verdana Pro Cond"/>
              </a:rPr>
              <a:t>Exploiting product/code vulnerabilities</a:t>
            </a: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800" b="0" strike="noStrike" spc="9">
                <a:solidFill>
                  <a:srgbClr val="000000"/>
                </a:solidFill>
                <a:latin typeface="Verdana Pro Cond"/>
              </a:rPr>
              <a:t>Exploiting third party dependencies </a:t>
            </a: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800" b="0" strike="noStrike" spc="9">
                <a:solidFill>
                  <a:srgbClr val="000000"/>
                </a:solidFill>
                <a:latin typeface="Verdana Pro Cond"/>
              </a:rPr>
              <a:t>Exploiting new technologies</a:t>
            </a: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  <a:buNone/>
            </a:pPr>
            <a:r>
              <a:rPr lang="en-US" sz="7200" b="0" strike="noStrike" spc="-52">
                <a:solidFill>
                  <a:srgbClr val="FFFFFF"/>
                </a:solidFill>
                <a:latin typeface="Century Schoolbook"/>
              </a:rPr>
              <a:t>Cryptographic</a:t>
            </a:r>
            <a:endParaRPr lang="en-US" sz="7200" b="0" strike="noStrike" spc="-1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1261800" y="4800600"/>
            <a:ext cx="9417960" cy="1691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200" b="0" strike="noStrike" spc="9">
                <a:solidFill>
                  <a:srgbClr val="BFBFBF"/>
                </a:solidFill>
                <a:latin typeface="Century Schoolbook"/>
              </a:rPr>
              <a:t>Method of protecting information and communications 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200" b="0" strike="noStrike" spc="9">
                <a:solidFill>
                  <a:srgbClr val="BFBFBF"/>
                </a:solidFill>
                <a:latin typeface="Century Schoolbook"/>
              </a:rPr>
              <a:t>Mitigate – Eavesdropping and Man-in-the-middle attacks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52">
                <a:solidFill>
                  <a:srgbClr val="000000"/>
                </a:solidFill>
                <a:latin typeface="Verdana Pro Cond"/>
              </a:rPr>
              <a:t>Hash Functions</a:t>
            </a:r>
            <a:endParaRPr lang="en-US" sz="4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800" b="0" strike="noStrike" spc="9">
                <a:solidFill>
                  <a:srgbClr val="000000"/>
                </a:solidFill>
                <a:latin typeface="Verdana Pro Cond"/>
              </a:rPr>
              <a:t>Mathematical algorithms </a:t>
            </a: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800" b="0" strike="noStrike" spc="9">
                <a:solidFill>
                  <a:srgbClr val="000000"/>
                </a:solidFill>
                <a:latin typeface="Verdana Pro Cond"/>
              </a:rPr>
              <a:t>Generate a fixed-length result </a:t>
            </a: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800" b="0" strike="noStrike" spc="9">
                <a:solidFill>
                  <a:srgbClr val="000000"/>
                </a:solidFill>
                <a:latin typeface="Verdana Pro Cond"/>
              </a:rPr>
              <a:t>Always the same from a given input</a:t>
            </a: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800" b="0" strike="noStrike" spc="9">
                <a:solidFill>
                  <a:srgbClr val="000000"/>
                </a:solidFill>
                <a:latin typeface="Verdana Pro Cond"/>
              </a:rPr>
              <a:t>Summary of the original data</a:t>
            </a: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800" b="0" strike="noStrike" spc="9">
                <a:solidFill>
                  <a:srgbClr val="000000"/>
                </a:solidFill>
                <a:latin typeface="Verdana Pro Cond"/>
              </a:rPr>
              <a:t>One-way algorithm</a:t>
            </a: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800" b="0" strike="noStrike" spc="9">
                <a:solidFill>
                  <a:srgbClr val="000000"/>
                </a:solidFill>
                <a:latin typeface="Verdana Pro Cond"/>
              </a:rPr>
              <a:t>Example</a:t>
            </a: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  <a:p>
            <a:pPr marL="457200" lvl="1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lang="en-US" sz="1600" b="1" strike="noStrike" spc="-1">
                <a:solidFill>
                  <a:srgbClr val="262626"/>
                </a:solidFill>
                <a:latin typeface="Verdana Pro Cond Light"/>
              </a:rPr>
              <a:t>Hello Mr. Born! </a:t>
            </a:r>
            <a:r>
              <a:rPr lang="en-US" sz="1600" b="0" strike="noStrike" spc="-1">
                <a:solidFill>
                  <a:srgbClr val="262626"/>
                </a:solidFill>
                <a:latin typeface="Verdana Pro Cond Light"/>
              </a:rPr>
              <a:t>- 7f2a0177f4d55500563881000e9b18af</a:t>
            </a:r>
            <a:endParaRPr lang="en-US" sz="1600" b="0" strike="noStrike" spc="-1">
              <a:solidFill>
                <a:srgbClr val="262626"/>
              </a:solidFill>
              <a:latin typeface="Century Schoolbook"/>
            </a:endParaRPr>
          </a:p>
          <a:p>
            <a:pPr marL="457200" lvl="1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lang="en-US" sz="1600" b="1" strike="noStrike" spc="-1">
                <a:solidFill>
                  <a:srgbClr val="262626"/>
                </a:solidFill>
                <a:latin typeface="Verdana Pro Cond Light"/>
              </a:rPr>
              <a:t>hello Mr. Born! </a:t>
            </a:r>
            <a:r>
              <a:rPr lang="en-US" sz="1600" b="0" strike="noStrike" spc="-1">
                <a:solidFill>
                  <a:srgbClr val="262626"/>
                </a:solidFill>
                <a:latin typeface="Verdana Pro Cond Light"/>
              </a:rPr>
              <a:t>- ff38c3c9dcf2891a19e8164843a408e3</a:t>
            </a:r>
            <a:endParaRPr lang="en-US" sz="1600" b="0" strike="noStrike" spc="-1">
              <a:solidFill>
                <a:srgbClr val="262626"/>
              </a:solidFill>
              <a:latin typeface="Century Schoolbook"/>
            </a:endParaRPr>
          </a:p>
          <a:p>
            <a:pPr marL="457200" lvl="1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lang="en-US" sz="1600" b="1" strike="noStrike" spc="-1">
                <a:solidFill>
                  <a:srgbClr val="262626"/>
                </a:solidFill>
                <a:latin typeface="Verdana Pro Cond Light"/>
              </a:rPr>
              <a:t>Hello Mr. Born  </a:t>
            </a:r>
            <a:r>
              <a:rPr lang="en-US" sz="1600" b="0" strike="noStrike" spc="-1">
                <a:solidFill>
                  <a:srgbClr val="262626"/>
                </a:solidFill>
                <a:latin typeface="Verdana Pro Cond Light"/>
              </a:rPr>
              <a:t>- 897cacdc19b5bb20898f926ad8dbc05b</a:t>
            </a:r>
            <a:endParaRPr lang="en-US" sz="1600" b="0" strike="noStrike" spc="-1">
              <a:solidFill>
                <a:srgbClr val="262626"/>
              </a:solidFill>
              <a:latin typeface="Century Schoolbook"/>
            </a:endParaRPr>
          </a:p>
          <a:p>
            <a:pPr marL="457200" lvl="1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lang="en-US" sz="1600" b="1" strike="noStrike" spc="-1">
                <a:solidFill>
                  <a:srgbClr val="262626"/>
                </a:solidFill>
                <a:latin typeface="Verdana Pro Cond Light"/>
              </a:rPr>
              <a:t>Hello Mr. Born, </a:t>
            </a:r>
            <a:r>
              <a:rPr lang="en-US" sz="1600" b="0" strike="noStrike" spc="-1">
                <a:solidFill>
                  <a:srgbClr val="262626"/>
                </a:solidFill>
                <a:latin typeface="Verdana Pro Cond Light"/>
              </a:rPr>
              <a:t>- 4b42f584469d23d01d45e1dcf49837e3</a:t>
            </a:r>
            <a:endParaRPr lang="en-US" sz="1600" b="0" strike="noStrike" spc="-1">
              <a:solidFill>
                <a:srgbClr val="262626"/>
              </a:solidFill>
              <a:latin typeface="Century Schoolboo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52">
                <a:solidFill>
                  <a:srgbClr val="000000"/>
                </a:solidFill>
                <a:latin typeface="Verdana Pro Cond"/>
              </a:rPr>
              <a:t>Encryption</a:t>
            </a:r>
            <a:endParaRPr lang="en-US" sz="4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800" b="0" strike="noStrike" spc="9">
                <a:solidFill>
                  <a:srgbClr val="000000"/>
                </a:solidFill>
                <a:latin typeface="Verdana Pro Cond"/>
              </a:rPr>
              <a:t>Way of scrambling data</a:t>
            </a: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800" b="0" strike="noStrike" spc="9">
                <a:solidFill>
                  <a:srgbClr val="000000"/>
                </a:solidFill>
                <a:latin typeface="Verdana Pro Cond"/>
              </a:rPr>
              <a:t>Only authorized parties can understand the information</a:t>
            </a: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lang="en-US" sz="1800" b="0" strike="noStrike" spc="9">
                <a:solidFill>
                  <a:srgbClr val="000000"/>
                </a:solidFill>
                <a:latin typeface="Verdana Pro Cond"/>
              </a:rPr>
              <a:t>Types</a:t>
            </a: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  <a:p>
            <a:pPr marL="457200" lvl="1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lang="en-US" sz="1600" b="0" strike="noStrike" spc="-1">
                <a:solidFill>
                  <a:srgbClr val="262626"/>
                </a:solidFill>
                <a:latin typeface="Verdana Pro Cond Light"/>
              </a:rPr>
              <a:t>Symmetric Encryption</a:t>
            </a:r>
            <a:endParaRPr lang="en-US" sz="1600" b="0" strike="noStrike" spc="-1">
              <a:solidFill>
                <a:srgbClr val="262626"/>
              </a:solidFill>
              <a:latin typeface="Century Schoolbook"/>
            </a:endParaRPr>
          </a:p>
          <a:p>
            <a:pPr marL="457200" lvl="1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lang="en-US" sz="1600" b="0" strike="noStrike" spc="-1">
                <a:solidFill>
                  <a:srgbClr val="262626"/>
                </a:solidFill>
                <a:latin typeface="Verdana Pro Cond Light"/>
              </a:rPr>
              <a:t>Asymmetric Encryption</a:t>
            </a:r>
            <a:endParaRPr lang="en-US" sz="1600" b="0" strike="noStrike" spc="-1">
              <a:solidFill>
                <a:srgbClr val="262626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lang="en-US" sz="1800" b="0" strike="noStrike" spc="9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52">
                <a:solidFill>
                  <a:srgbClr val="000000"/>
                </a:solidFill>
                <a:latin typeface="Verdana Pro Cond"/>
              </a:rPr>
              <a:t>Symmetric Encritpion</a:t>
            </a:r>
            <a:endParaRPr lang="en-US" sz="4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grpSp>
        <p:nvGrpSpPr>
          <p:cNvPr id="123" name="Group 18"/>
          <p:cNvGrpSpPr/>
          <p:nvPr/>
        </p:nvGrpSpPr>
        <p:grpSpPr>
          <a:xfrm>
            <a:off x="811080" y="2059200"/>
            <a:ext cx="6866280" cy="3149640"/>
            <a:chOff x="811080" y="2059200"/>
            <a:chExt cx="6866280" cy="3149640"/>
          </a:xfrm>
        </p:grpSpPr>
        <p:pic>
          <p:nvPicPr>
            <p:cNvPr id="124" name="Picture 3"/>
            <p:cNvPicPr/>
            <p:nvPr/>
          </p:nvPicPr>
          <p:blipFill>
            <a:blip r:embed="rId2"/>
            <a:stretch/>
          </p:blipFill>
          <p:spPr>
            <a:xfrm>
              <a:off x="3659040" y="2059200"/>
              <a:ext cx="960480" cy="983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5" name="Picture 4"/>
            <p:cNvPicPr/>
            <p:nvPr/>
          </p:nvPicPr>
          <p:blipFill>
            <a:blip r:embed="rId3"/>
            <a:stretch/>
          </p:blipFill>
          <p:spPr>
            <a:xfrm>
              <a:off x="811080" y="3198240"/>
              <a:ext cx="824400" cy="844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6" name="Picture 5"/>
            <p:cNvPicPr/>
            <p:nvPr/>
          </p:nvPicPr>
          <p:blipFill>
            <a:blip r:embed="rId3"/>
            <a:stretch/>
          </p:blipFill>
          <p:spPr>
            <a:xfrm>
              <a:off x="6852960" y="3137400"/>
              <a:ext cx="824400" cy="844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7" name="Down Arrow 44"/>
            <p:cNvSpPr/>
            <p:nvPr/>
          </p:nvSpPr>
          <p:spPr>
            <a:xfrm rot="16200000">
              <a:off x="1836720" y="3089880"/>
              <a:ext cx="383400" cy="941400"/>
            </a:xfrm>
            <a:custGeom>
              <a:avLst/>
              <a:gdLst/>
              <a:ahLst/>
              <a:cxnLst/>
              <a:rect l="l" t="t" r="r" b="b"/>
              <a:pathLst>
                <a:path w="1216677" h="3314644">
                  <a:moveTo>
                    <a:pt x="0" y="2706306"/>
                  </a:moveTo>
                  <a:lnTo>
                    <a:pt x="304169" y="2706306"/>
                  </a:lnTo>
                  <a:lnTo>
                    <a:pt x="523244" y="0"/>
                  </a:lnTo>
                  <a:lnTo>
                    <a:pt x="655333" y="0"/>
                  </a:lnTo>
                  <a:lnTo>
                    <a:pt x="912508" y="2706306"/>
                  </a:lnTo>
                  <a:lnTo>
                    <a:pt x="1216677" y="2706306"/>
                  </a:lnTo>
                  <a:lnTo>
                    <a:pt x="608339" y="3314644"/>
                  </a:lnTo>
                  <a:lnTo>
                    <a:pt x="0" y="2706306"/>
                  </a:lnTo>
                  <a:close/>
                </a:path>
              </a:pathLst>
            </a:custGeom>
            <a:solidFill>
              <a:srgbClr val="CCBBB5"/>
            </a:solidFill>
            <a:ln>
              <a:solidFill>
                <a:srgbClr val="9B7362"/>
              </a:solidFill>
              <a:rou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pic>
          <p:nvPicPr>
            <p:cNvPr id="128" name="Picture 7"/>
            <p:cNvPicPr/>
            <p:nvPr/>
          </p:nvPicPr>
          <p:blipFill>
            <a:blip r:embed="rId4"/>
            <a:stretch/>
          </p:blipFill>
          <p:spPr>
            <a:xfrm>
              <a:off x="4069800" y="2367360"/>
              <a:ext cx="612720" cy="706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9" name="Picture 8"/>
            <p:cNvPicPr/>
            <p:nvPr/>
          </p:nvPicPr>
          <p:blipFill>
            <a:blip r:embed="rId2"/>
            <a:stretch/>
          </p:blipFill>
          <p:spPr>
            <a:xfrm>
              <a:off x="1234440" y="2089800"/>
              <a:ext cx="960480" cy="983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0" name="Rectangle 9"/>
            <p:cNvSpPr/>
            <p:nvPr/>
          </p:nvSpPr>
          <p:spPr>
            <a:xfrm>
              <a:off x="2526480" y="3305160"/>
              <a:ext cx="987840" cy="483120"/>
            </a:xfrm>
            <a:prstGeom prst="rect">
              <a:avLst/>
            </a:prstGeom>
            <a:solidFill>
              <a:srgbClr val="C6B6BC"/>
            </a:solidFill>
            <a:ln>
              <a:solidFill>
                <a:srgbClr val="8D6374"/>
              </a:solidFill>
              <a:rou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00" b="1" strike="noStrike" spc="-1">
                  <a:solidFill>
                    <a:srgbClr val="000000"/>
                  </a:solidFill>
                  <a:latin typeface="Century Schoolbook"/>
                </a:rPr>
                <a:t>Encrypt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31" name="Down Arrow 44"/>
            <p:cNvSpPr/>
            <p:nvPr/>
          </p:nvSpPr>
          <p:spPr>
            <a:xfrm rot="16200000">
              <a:off x="3925800" y="3076560"/>
              <a:ext cx="383400" cy="941400"/>
            </a:xfrm>
            <a:custGeom>
              <a:avLst/>
              <a:gdLst/>
              <a:ahLst/>
              <a:cxnLst/>
              <a:rect l="l" t="t" r="r" b="b"/>
              <a:pathLst>
                <a:path w="1216677" h="3314644">
                  <a:moveTo>
                    <a:pt x="0" y="2706306"/>
                  </a:moveTo>
                  <a:lnTo>
                    <a:pt x="304169" y="2706306"/>
                  </a:lnTo>
                  <a:lnTo>
                    <a:pt x="523244" y="0"/>
                  </a:lnTo>
                  <a:lnTo>
                    <a:pt x="655333" y="0"/>
                  </a:lnTo>
                  <a:lnTo>
                    <a:pt x="912508" y="2706306"/>
                  </a:lnTo>
                  <a:lnTo>
                    <a:pt x="1216677" y="2706306"/>
                  </a:lnTo>
                  <a:lnTo>
                    <a:pt x="608339" y="3314644"/>
                  </a:lnTo>
                  <a:lnTo>
                    <a:pt x="0" y="2706306"/>
                  </a:lnTo>
                  <a:close/>
                </a:path>
              </a:pathLst>
            </a:custGeom>
            <a:solidFill>
              <a:srgbClr val="CCBBB5"/>
            </a:solidFill>
            <a:ln>
              <a:solidFill>
                <a:srgbClr val="9B7362"/>
              </a:solidFill>
              <a:rou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132" name="Rectangle 11"/>
            <p:cNvSpPr/>
            <p:nvPr/>
          </p:nvSpPr>
          <p:spPr>
            <a:xfrm>
              <a:off x="4721040" y="3305160"/>
              <a:ext cx="1022400" cy="483120"/>
            </a:xfrm>
            <a:prstGeom prst="rect">
              <a:avLst/>
            </a:prstGeom>
            <a:solidFill>
              <a:srgbClr val="C6B6BC"/>
            </a:solidFill>
            <a:ln>
              <a:solidFill>
                <a:srgbClr val="8D6374"/>
              </a:solidFill>
              <a:rou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00" b="1" strike="noStrike" spc="-1">
                  <a:solidFill>
                    <a:srgbClr val="000000"/>
                  </a:solidFill>
                  <a:latin typeface="Century Schoolbook"/>
                </a:rPr>
                <a:t>Decrypt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33" name="Down Arrow 44"/>
            <p:cNvSpPr/>
            <p:nvPr/>
          </p:nvSpPr>
          <p:spPr>
            <a:xfrm rot="16200000">
              <a:off x="6145560" y="3089520"/>
              <a:ext cx="383400" cy="941400"/>
            </a:xfrm>
            <a:custGeom>
              <a:avLst/>
              <a:gdLst/>
              <a:ahLst/>
              <a:cxnLst/>
              <a:rect l="l" t="t" r="r" b="b"/>
              <a:pathLst>
                <a:path w="1216677" h="3314644">
                  <a:moveTo>
                    <a:pt x="0" y="2706306"/>
                  </a:moveTo>
                  <a:lnTo>
                    <a:pt x="304169" y="2706306"/>
                  </a:lnTo>
                  <a:lnTo>
                    <a:pt x="523244" y="0"/>
                  </a:lnTo>
                  <a:lnTo>
                    <a:pt x="655333" y="0"/>
                  </a:lnTo>
                  <a:lnTo>
                    <a:pt x="912508" y="2706306"/>
                  </a:lnTo>
                  <a:lnTo>
                    <a:pt x="1216677" y="2706306"/>
                  </a:lnTo>
                  <a:lnTo>
                    <a:pt x="608339" y="3314644"/>
                  </a:lnTo>
                  <a:lnTo>
                    <a:pt x="0" y="2706306"/>
                  </a:lnTo>
                  <a:close/>
                </a:path>
              </a:pathLst>
            </a:custGeom>
            <a:solidFill>
              <a:srgbClr val="CCBBB5"/>
            </a:solidFill>
            <a:ln>
              <a:solidFill>
                <a:srgbClr val="9B7362"/>
              </a:solidFill>
              <a:rou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pic>
          <p:nvPicPr>
            <p:cNvPr id="134" name="Picture 13"/>
            <p:cNvPicPr/>
            <p:nvPr/>
          </p:nvPicPr>
          <p:blipFill>
            <a:blip r:embed="rId2"/>
            <a:stretch/>
          </p:blipFill>
          <p:spPr>
            <a:xfrm>
              <a:off x="6048720" y="2093040"/>
              <a:ext cx="960480" cy="983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5" name="Picture 14"/>
            <p:cNvPicPr/>
            <p:nvPr/>
          </p:nvPicPr>
          <p:blipFill>
            <a:blip r:embed="rId5"/>
            <a:stretch/>
          </p:blipFill>
          <p:spPr>
            <a:xfrm>
              <a:off x="2623320" y="3985560"/>
              <a:ext cx="927720" cy="950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6" name="Picture 15"/>
            <p:cNvPicPr/>
            <p:nvPr/>
          </p:nvPicPr>
          <p:blipFill>
            <a:blip r:embed="rId5"/>
            <a:stretch/>
          </p:blipFill>
          <p:spPr>
            <a:xfrm>
              <a:off x="4861440" y="3985560"/>
              <a:ext cx="927720" cy="95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7" name="TextBox 16"/>
            <p:cNvSpPr/>
            <p:nvPr/>
          </p:nvSpPr>
          <p:spPr>
            <a:xfrm>
              <a:off x="2582640" y="4936680"/>
              <a:ext cx="9950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Century Schoolbook"/>
                </a:rPr>
                <a:t>Sh@RDk3Y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38" name="TextBox 17"/>
            <p:cNvSpPr/>
            <p:nvPr/>
          </p:nvSpPr>
          <p:spPr>
            <a:xfrm>
              <a:off x="4726080" y="4936680"/>
              <a:ext cx="9950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Century Schoolbook"/>
                </a:rPr>
                <a:t>Sh@RDk3Y</a:t>
              </a:r>
              <a:endParaRPr lang="en-US" sz="12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44061</TotalTime>
  <Words>766</Words>
  <Application>Microsoft Office PowerPoint</Application>
  <PresentationFormat>Widescreen</PresentationFormat>
  <Paragraphs>180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Office Theme</vt:lpstr>
      <vt:lpstr>Security</vt:lpstr>
      <vt:lpstr>Defense in Depth</vt:lpstr>
      <vt:lpstr>Defense in Depth</vt:lpstr>
      <vt:lpstr>Defense in Depth Layers</vt:lpstr>
      <vt:lpstr>Common Attacks</vt:lpstr>
      <vt:lpstr>Cryptographic</vt:lpstr>
      <vt:lpstr>Hash Functions</vt:lpstr>
      <vt:lpstr>Encryption</vt:lpstr>
      <vt:lpstr>Symmetric Encritpion</vt:lpstr>
      <vt:lpstr>Asymmetric Encryption</vt:lpstr>
      <vt:lpstr>Asymmetric Encryption</vt:lpstr>
      <vt:lpstr>Digital Certificates</vt:lpstr>
      <vt:lpstr>Public Key Infrastructure (PKI)</vt:lpstr>
      <vt:lpstr>DevSecOps, CI/CD and  Version Control Systems</vt:lpstr>
      <vt:lpstr>What is DevSecOps</vt:lpstr>
      <vt:lpstr>Version Control System (VCS)</vt:lpstr>
      <vt:lpstr>Git</vt:lpstr>
      <vt:lpstr>Why Distributed Version Control System?</vt:lpstr>
      <vt:lpstr>Git commit vs push</vt:lpstr>
      <vt:lpstr>Branch Protections Ideology</vt:lpstr>
      <vt:lpstr>Why DevSecOps and CI/CD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Borislav Varadinov</dc:creator>
  <dc:description/>
  <cp:lastModifiedBy>Borislav Varadinov</cp:lastModifiedBy>
  <cp:revision>239</cp:revision>
  <dcterms:created xsi:type="dcterms:W3CDTF">2020-09-12T08:48:01Z</dcterms:created>
  <dcterms:modified xsi:type="dcterms:W3CDTF">2022-12-05T15:50:29Z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17</vt:i4>
  </property>
  <property fmtid="{D5CDD505-2E9C-101B-9397-08002B2CF9AE}" pid="4" name="MSIP_Label_dad3be33-4108-4738-9e07-d8656a181486_Enabled">
    <vt:lpwstr>true</vt:lpwstr>
  </property>
  <property fmtid="{D5CDD505-2E9C-101B-9397-08002B2CF9AE}" pid="5" name="MSIP_Label_dad3be33-4108-4738-9e07-d8656a181486_SetDate">
    <vt:lpwstr>2022-12-05T09:25:37Z</vt:lpwstr>
  </property>
  <property fmtid="{D5CDD505-2E9C-101B-9397-08002B2CF9AE}" pid="6" name="MSIP_Label_dad3be33-4108-4738-9e07-d8656a181486_Method">
    <vt:lpwstr>Privileged</vt:lpwstr>
  </property>
  <property fmtid="{D5CDD505-2E9C-101B-9397-08002B2CF9AE}" pid="7" name="MSIP_Label_dad3be33-4108-4738-9e07-d8656a181486_Name">
    <vt:lpwstr>Public No Visual Label</vt:lpwstr>
  </property>
  <property fmtid="{D5CDD505-2E9C-101B-9397-08002B2CF9AE}" pid="8" name="MSIP_Label_dad3be33-4108-4738-9e07-d8656a181486_SiteId">
    <vt:lpwstr>945c199a-83a2-4e80-9f8c-5a91be5752dd</vt:lpwstr>
  </property>
  <property fmtid="{D5CDD505-2E9C-101B-9397-08002B2CF9AE}" pid="9" name="MSIP_Label_dad3be33-4108-4738-9e07-d8656a181486_ActionId">
    <vt:lpwstr>b380070e-5490-42bc-a73a-cc91a702d93b</vt:lpwstr>
  </property>
  <property fmtid="{D5CDD505-2E9C-101B-9397-08002B2CF9AE}" pid="10" name="MSIP_Label_dad3be33-4108-4738-9e07-d8656a181486_ContentBits">
    <vt:lpwstr>0</vt:lpwstr>
  </property>
</Properties>
</file>