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8"/>
  </p:notesMasterIdLst>
  <p:sldIdLst>
    <p:sldId id="256" r:id="rId2"/>
    <p:sldId id="320" r:id="rId3"/>
    <p:sldId id="321" r:id="rId4"/>
    <p:sldId id="323" r:id="rId5"/>
    <p:sldId id="322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islav Varadinov" initials="BV" lastIdx="1" clrIdx="0">
    <p:extLst>
      <p:ext uri="{19B8F6BF-5375-455C-9EA6-DF929625EA0E}">
        <p15:presenceInfo xmlns:p15="http://schemas.microsoft.com/office/powerpoint/2012/main" userId="aeafa21bd817e6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B11FB-9B80-4C19-B4A9-63E0706041E8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672C2-AF53-453E-A871-DF4BFE2F0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4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5077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7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51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1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16000"/>
            <a:lum/>
          </a:blip>
          <a:srcRect/>
          <a:stretch>
            <a:fillRect l="30000" t="41000" r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94" y="205581"/>
            <a:ext cx="10560618" cy="802640"/>
          </a:xfrm>
        </p:spPr>
        <p:txBody>
          <a:bodyPr/>
          <a:lstStyle>
            <a:lvl1pPr>
              <a:defRPr>
                <a:latin typeface="Verdana Pro Cond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94" y="1208076"/>
            <a:ext cx="10560618" cy="5332424"/>
          </a:xfrm>
        </p:spPr>
        <p:txBody>
          <a:bodyPr/>
          <a:lstStyle>
            <a:lvl1pPr marL="182880" indent="-182880">
              <a:buClr>
                <a:srgbClr val="0070C0"/>
              </a:buClr>
              <a:buFont typeface="Wingdings 2" panose="05020102010507070707" pitchFamily="18" charset="2"/>
              <a:buChar char=""/>
              <a:defRPr>
                <a:latin typeface="Verdana Pro Cond" panose="020B0606030504040204" pitchFamily="34" charset="0"/>
              </a:defRPr>
            </a:lvl1pPr>
            <a:lvl2pPr marL="457200" indent="-182880">
              <a:buClr>
                <a:srgbClr val="00B050"/>
              </a:buClr>
              <a:buFont typeface="Wingdings 2" panose="05020102010507070707" pitchFamily="18" charset="2"/>
              <a:buChar char=""/>
              <a:defRPr>
                <a:latin typeface="Verdana Pro Cond Light" panose="020B0604020202020204" pitchFamily="34" charset="0"/>
              </a:defRPr>
            </a:lvl2pPr>
            <a:lvl3pPr>
              <a:defRPr>
                <a:latin typeface="Verdana Pro Cond Light" panose="020B0306030504040204" pitchFamily="34" charset="0"/>
              </a:defRPr>
            </a:lvl3pPr>
            <a:lvl4pPr>
              <a:defRPr>
                <a:latin typeface="Verdana Pro Cond Light" panose="020B0306030504040204" pitchFamily="34" charset="0"/>
              </a:defRPr>
            </a:lvl4pPr>
            <a:lvl5pPr>
              <a:defRPr>
                <a:latin typeface="Verdana Pro Cond Light" panose="020B0306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87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94" y="205581"/>
            <a:ext cx="10560618" cy="802640"/>
          </a:xfrm>
        </p:spPr>
        <p:txBody>
          <a:bodyPr/>
          <a:lstStyle>
            <a:lvl1pPr>
              <a:defRPr>
                <a:latin typeface="Verdana Pro Cond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94" y="1208076"/>
            <a:ext cx="10560618" cy="5332424"/>
          </a:xfrm>
        </p:spPr>
        <p:txBody>
          <a:bodyPr/>
          <a:lstStyle>
            <a:lvl1pPr marL="182880" indent="-182880">
              <a:buClr>
                <a:srgbClr val="0070C0"/>
              </a:buClr>
              <a:buFont typeface="Wingdings 2" panose="05020102010507070707" pitchFamily="18" charset="2"/>
              <a:buChar char=""/>
              <a:defRPr>
                <a:latin typeface="Verdana Pro Cond" panose="020B0606030504040204" pitchFamily="34" charset="0"/>
              </a:defRPr>
            </a:lvl1pPr>
            <a:lvl2pPr marL="457200" indent="-182880">
              <a:buClr>
                <a:srgbClr val="00B050"/>
              </a:buClr>
              <a:buFont typeface="Wingdings 2" panose="05020102010507070707" pitchFamily="18" charset="2"/>
              <a:buChar char=""/>
              <a:defRPr>
                <a:latin typeface="Verdana Pro Cond Light" panose="020B0604020202020204" pitchFamily="34" charset="0"/>
              </a:defRPr>
            </a:lvl2pPr>
            <a:lvl3pPr>
              <a:defRPr>
                <a:latin typeface="Verdana Pro Cond Light" panose="020B0306030504040204" pitchFamily="34" charset="0"/>
              </a:defRPr>
            </a:lvl3pPr>
            <a:lvl4pPr>
              <a:defRPr>
                <a:latin typeface="Verdana Pro Cond Light" panose="020B0306030504040204" pitchFamily="34" charset="0"/>
              </a:defRPr>
            </a:lvl4pPr>
            <a:lvl5pPr>
              <a:defRPr>
                <a:latin typeface="Verdana Pro Cond Light" panose="020B0306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41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627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9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8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0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7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2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5D40-1EFF-448F-BF37-2077EA323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Ansible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08140-004C-408A-A62B-CD4C35891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modern 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109968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8EC9-C3C7-49EC-BFBE-2ACFDC74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8E1E5-F638-42F7-9F05-64DEB78A7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in YAML</a:t>
            </a:r>
          </a:p>
          <a:p>
            <a:r>
              <a:rPr lang="en-US" dirty="0"/>
              <a:t>Contains plays (one or more)</a:t>
            </a:r>
          </a:p>
          <a:p>
            <a:r>
              <a:rPr lang="en-US" dirty="0"/>
              <a:t>Plays contain tasks or roles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8FBA9A2-31F6-44FE-9FE7-1E896C403E27}"/>
              </a:ext>
            </a:extLst>
          </p:cNvPr>
          <p:cNvSpPr txBox="1"/>
          <p:nvPr/>
        </p:nvSpPr>
        <p:spPr>
          <a:xfrm>
            <a:off x="559625" y="2620546"/>
            <a:ext cx="6310746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hosts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webservers </a:t>
            </a:r>
            <a:r>
              <a:rPr lang="en-US" sz="1600" dirty="0">
                <a:solidFill>
                  <a:schemeClr val="accent2"/>
                </a:solidFill>
                <a:sym typeface="Wingdings" panose="05000000000000000000" pitchFamily="2" charset="2"/>
              </a:rPr>
              <a:t></a:t>
            </a:r>
            <a:r>
              <a:rPr lang="en-US" sz="1600" dirty="0">
                <a:solidFill>
                  <a:schemeClr val="accent2"/>
                </a:solidFill>
              </a:rPr>
              <a:t> target group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tasks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ensure apache is at the latest version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yum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2"/>
                </a:solidFill>
                <a:sym typeface="Wingdings" panose="05000000000000000000" pitchFamily="2" charset="2"/>
              </a:rPr>
              <a:t></a:t>
            </a:r>
            <a:r>
              <a:rPr lang="en-US" sz="1600" dirty="0">
                <a:solidFill>
                  <a:schemeClr val="accent2"/>
                </a:solidFill>
              </a:rPr>
              <a:t> tasks using the yum module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httpd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latest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write the apache config file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2"/>
                </a:solidFill>
                <a:sym typeface="Wingdings" panose="05000000000000000000" pitchFamily="2" charset="2"/>
              </a:rPr>
              <a:t></a:t>
            </a:r>
            <a:r>
              <a:rPr lang="en-US" sz="1600" dirty="0">
                <a:solidFill>
                  <a:schemeClr val="accent2"/>
                </a:solidFill>
              </a:rPr>
              <a:t> tasks using the template module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srv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/httpd.j2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etc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httpd.conf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notify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-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restart apache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ensure apache is running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service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2"/>
                </a:solidFill>
                <a:sym typeface="Wingdings" panose="05000000000000000000" pitchFamily="2" charset="2"/>
              </a:rPr>
              <a:t></a:t>
            </a:r>
            <a:r>
              <a:rPr lang="en-US" sz="1600" dirty="0">
                <a:solidFill>
                  <a:schemeClr val="accent2"/>
                </a:solidFill>
              </a:rPr>
              <a:t> tasks using the service module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httpd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started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817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1982-DD63-41D7-9F28-14D4A420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4BCC0-7134-4E18-AE67-ED6E851CD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 of tasks, handlers, variables and resource files in a logical unit</a:t>
            </a:r>
          </a:p>
          <a:p>
            <a:pPr lvl="1"/>
            <a:r>
              <a:rPr lang="en-US" dirty="0"/>
              <a:t>domain controller</a:t>
            </a:r>
          </a:p>
          <a:p>
            <a:pPr lvl="1"/>
            <a:r>
              <a:rPr lang="en-US" dirty="0"/>
              <a:t>web server </a:t>
            </a:r>
          </a:p>
          <a:p>
            <a:pPr lvl="1"/>
            <a:r>
              <a:rPr lang="en-US" dirty="0" err="1"/>
              <a:t>mssql</a:t>
            </a:r>
            <a:r>
              <a:rPr lang="en-US" dirty="0"/>
              <a:t> database server</a:t>
            </a:r>
          </a:p>
          <a:p>
            <a:r>
              <a:rPr lang="en-US" dirty="0"/>
              <a:t>Roles expect files to be in certain directory names </a:t>
            </a:r>
          </a:p>
          <a:p>
            <a:r>
              <a:rPr lang="en-US" dirty="0"/>
              <a:t>Example role structure:</a:t>
            </a:r>
          </a:p>
          <a:p>
            <a:endParaRPr lang="en-US" dirty="0"/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3B5C0B4A-8832-415C-B8A5-C6235A1FB178}"/>
              </a:ext>
            </a:extLst>
          </p:cNvPr>
          <p:cNvSpPr txBox="1"/>
          <p:nvPr/>
        </p:nvSpPr>
        <p:spPr>
          <a:xfrm>
            <a:off x="559624" y="3498380"/>
            <a:ext cx="6310746" cy="3293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chemeClr val="tx1"/>
                </a:solidFill>
              </a:rPr>
              <a:t>website.yml</a:t>
            </a:r>
            <a:r>
              <a:rPr lang="en-US" sz="1600" dirty="0">
                <a:solidFill>
                  <a:schemeClr val="tx1"/>
                </a:solidFill>
              </a:rPr>
              <a:t>  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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playbook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active_directory.yml</a:t>
            </a:r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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playbook</a:t>
            </a:r>
          </a:p>
          <a:p>
            <a:r>
              <a:rPr lang="en-US" sz="1600" dirty="0">
                <a:solidFill>
                  <a:schemeClr val="tx1"/>
                </a:solidFill>
              </a:rPr>
              <a:t>roles/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dirty="0" err="1">
                <a:solidFill>
                  <a:schemeClr val="tx1"/>
                </a:solidFill>
              </a:rPr>
              <a:t>domain_controller</a:t>
            </a:r>
            <a:r>
              <a:rPr lang="en-US" sz="1600" dirty="0">
                <a:solidFill>
                  <a:schemeClr val="tx1"/>
                </a:solidFill>
              </a:rPr>
              <a:t>/ 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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role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tasks/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handlers/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files/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templates/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defaults/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webserver/ 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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role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tasks/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defaults/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meta/</a:t>
            </a:r>
          </a:p>
        </p:txBody>
      </p:sp>
    </p:spTree>
    <p:extLst>
      <p:ext uri="{BB962C8B-B14F-4D97-AF65-F5344CB8AC3E}">
        <p14:creationId xmlns:p14="http://schemas.microsoft.com/office/powerpoint/2010/main" val="260092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D730-65FB-4F3D-82B9-E40BFDAC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71C81-1294-45E0-B34D-307CE1C78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Describes your managed nodes</a:t>
            </a:r>
          </a:p>
          <a:p>
            <a:r>
              <a:rPr lang="en-US" dirty="0"/>
              <a:t>Static Inventory</a:t>
            </a:r>
          </a:p>
          <a:p>
            <a:pPr lvl="1"/>
            <a:r>
              <a:rPr lang="en-US" dirty="0" err="1"/>
              <a:t>Ini</a:t>
            </a:r>
            <a:r>
              <a:rPr lang="en-US" dirty="0"/>
              <a:t>/</a:t>
            </a:r>
            <a:r>
              <a:rPr lang="en-US" dirty="0" err="1"/>
              <a:t>Yaml</a:t>
            </a:r>
            <a:r>
              <a:rPr lang="en-US" dirty="0"/>
              <a:t>/Json file which describes your groups of managed nodes</a:t>
            </a:r>
          </a:p>
          <a:p>
            <a:endParaRPr lang="en-US" dirty="0"/>
          </a:p>
          <a:p>
            <a:r>
              <a:rPr lang="en-US" dirty="0"/>
              <a:t>Dynamic Inventory</a:t>
            </a:r>
          </a:p>
          <a:p>
            <a:pPr lvl="1"/>
            <a:r>
              <a:rPr lang="en-US" dirty="0"/>
              <a:t>Script file which dynamically generates your inventory</a:t>
            </a:r>
          </a:p>
          <a:p>
            <a:pPr lvl="2"/>
            <a:r>
              <a:rPr lang="en-US" dirty="0"/>
              <a:t>Cloud Providers (AWS/Azure/Google)</a:t>
            </a:r>
          </a:p>
          <a:p>
            <a:pPr lvl="2"/>
            <a:r>
              <a:rPr lang="en-US" dirty="0"/>
              <a:t>LDAP/AD</a:t>
            </a:r>
          </a:p>
          <a:p>
            <a:pPr lvl="2"/>
            <a:r>
              <a:rPr lang="en-US" dirty="0"/>
              <a:t>CMDB</a:t>
            </a:r>
          </a:p>
          <a:p>
            <a:pPr lvl="2"/>
            <a:r>
              <a:rPr lang="en-US" dirty="0"/>
              <a:t>Etc.</a:t>
            </a:r>
          </a:p>
          <a:p>
            <a:pPr lvl="2"/>
            <a:endParaRPr lang="en-US" dirty="0"/>
          </a:p>
          <a:p>
            <a:r>
              <a:rPr lang="en-US" dirty="0"/>
              <a:t>Why not a mix?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48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844F-DA8C-4E59-B01A-CBA73B42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FB6EE-ABB1-4B04-BD2D-29BEA2708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Allow Ansible to connect to the managed nodes </a:t>
            </a:r>
          </a:p>
          <a:p>
            <a:endParaRPr lang="en-US" dirty="0"/>
          </a:p>
          <a:p>
            <a:r>
              <a:rPr lang="en-US" dirty="0"/>
              <a:t>Two main plugins</a:t>
            </a:r>
          </a:p>
          <a:p>
            <a:pPr lvl="1"/>
            <a:r>
              <a:rPr lang="en-US" dirty="0" err="1"/>
              <a:t>ssh</a:t>
            </a:r>
            <a:endParaRPr lang="en-US" dirty="0"/>
          </a:p>
          <a:p>
            <a:pPr lvl="1"/>
            <a:r>
              <a:rPr lang="en-US" dirty="0" err="1"/>
              <a:t>winrm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There is more…</a:t>
            </a:r>
          </a:p>
          <a:p>
            <a:pPr lvl="1"/>
            <a:r>
              <a:rPr lang="en-US" dirty="0"/>
              <a:t>26 connection plugins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80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02F0-F1E7-4ACC-9FDC-DC421A21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Galaxy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38C8-803F-4BF1-BAE1-BCBC33695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Ansible Galaxy?</a:t>
            </a:r>
          </a:p>
          <a:p>
            <a:pPr lvl="1"/>
            <a:r>
              <a:rPr lang="en-US" dirty="0"/>
              <a:t>Web site</a:t>
            </a:r>
          </a:p>
          <a:p>
            <a:pPr lvl="1"/>
            <a:r>
              <a:rPr lang="en-US" dirty="0"/>
              <a:t>Free repository for Ansible resources</a:t>
            </a:r>
          </a:p>
          <a:p>
            <a:pPr lvl="1"/>
            <a:r>
              <a:rPr lang="en-US" dirty="0"/>
              <a:t>Community developed roles</a:t>
            </a:r>
          </a:p>
          <a:p>
            <a:pPr lvl="1"/>
            <a:r>
              <a:rPr lang="en-US" dirty="0"/>
              <a:t>Community developed collections</a:t>
            </a:r>
          </a:p>
          <a:p>
            <a:pPr lvl="1"/>
            <a:r>
              <a:rPr lang="en-US" dirty="0"/>
              <a:t>Well organized catalog</a:t>
            </a:r>
          </a:p>
          <a:p>
            <a:pPr lvl="1"/>
            <a:r>
              <a:rPr lang="en-US" dirty="0"/>
              <a:t>Rating system</a:t>
            </a:r>
          </a:p>
          <a:p>
            <a:r>
              <a:rPr lang="en-US" dirty="0"/>
              <a:t>How to use it?</a:t>
            </a:r>
          </a:p>
          <a:p>
            <a:pPr lvl="1"/>
            <a:r>
              <a:rPr lang="en-US" dirty="0"/>
              <a:t>ansible-galaxy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Trust Quote: Don't trust anyone blindly!</a:t>
            </a:r>
          </a:p>
          <a:p>
            <a:pPr lvl="1"/>
            <a:r>
              <a:rPr lang="en-US" dirty="0"/>
              <a:t>Software companies - </a:t>
            </a:r>
            <a:r>
              <a:rPr lang="en-US" dirty="0" err="1"/>
              <a:t>paloaltonetworks.panos</a:t>
            </a:r>
            <a:endParaRPr lang="en-US" dirty="0"/>
          </a:p>
          <a:p>
            <a:pPr lvl="1"/>
            <a:r>
              <a:rPr lang="en-US" dirty="0"/>
              <a:t>Freelancers/Enthusiasts  - </a:t>
            </a:r>
            <a:r>
              <a:rPr lang="en-US" dirty="0" err="1"/>
              <a:t>geerlingguy.jenkins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11854D-D161-408A-BB6F-37EF4B737C26}"/>
              </a:ext>
            </a:extLst>
          </p:cNvPr>
          <p:cNvGrpSpPr/>
          <p:nvPr/>
        </p:nvGrpSpPr>
        <p:grpSpPr>
          <a:xfrm>
            <a:off x="393894" y="3874288"/>
            <a:ext cx="10054143" cy="1048926"/>
            <a:chOff x="1217861" y="2062278"/>
            <a:chExt cx="10054143" cy="104892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30EE68-388B-4471-A98F-059C594FF8C9}"/>
                </a:ext>
              </a:extLst>
            </p:cNvPr>
            <p:cNvGrpSpPr/>
            <p:nvPr/>
          </p:nvGrpSpPr>
          <p:grpSpPr>
            <a:xfrm>
              <a:off x="1217861" y="2334141"/>
              <a:ext cx="10054143" cy="777063"/>
              <a:chOff x="945573" y="1955746"/>
              <a:chExt cx="10054143" cy="77706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41F7A5-F68B-402E-BF33-9E1B64C3390E}"/>
                  </a:ext>
                </a:extLst>
              </p:cNvPr>
              <p:cNvSpPr/>
              <p:nvPr/>
            </p:nvSpPr>
            <p:spPr>
              <a:xfrm>
                <a:off x="945573" y="2244436"/>
                <a:ext cx="9867659" cy="48837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[</a:t>
                </a:r>
                <a:r>
                  <a:rPr lang="en-US" dirty="0" err="1"/>
                  <a:t>bobi@ansible</a:t>
                </a:r>
                <a:r>
                  <a:rPr lang="en-US" dirty="0"/>
                  <a:t>]$  ansible-galaxy install geerlingguy.jenkins,v1.0.0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012080D-6D13-4FEE-8605-466BC7C4335A}"/>
                  </a:ext>
                </a:extLst>
              </p:cNvPr>
              <p:cNvSpPr/>
              <p:nvPr/>
            </p:nvSpPr>
            <p:spPr>
              <a:xfrm>
                <a:off x="945573" y="1984664"/>
                <a:ext cx="9867658" cy="25977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D25F4A9C-E12D-4618-9117-EAF41BD323E5}"/>
                  </a:ext>
                </a:extLst>
              </p:cNvPr>
              <p:cNvSpPr txBox="1"/>
              <p:nvPr/>
            </p:nvSpPr>
            <p:spPr>
              <a:xfrm>
                <a:off x="10168990" y="1955746"/>
                <a:ext cx="4832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bg1">
                        <a:lumMod val="10000"/>
                      </a:schemeClr>
                    </a:solidFill>
                  </a:rPr>
                  <a:t>⬜</a:t>
                </a:r>
              </a:p>
            </p:txBody>
          </p:sp>
          <p:sp>
            <p:nvSpPr>
              <p:cNvPr id="10" name="TextBox 10">
                <a:extLst>
                  <a:ext uri="{FF2B5EF4-FFF2-40B4-BE49-F238E27FC236}">
                    <a16:creationId xmlns:a16="http://schemas.microsoft.com/office/drawing/2014/main" id="{8762E12F-2A6B-4799-BD8C-AB8CE955021B}"/>
                  </a:ext>
                </a:extLst>
              </p:cNvPr>
              <p:cNvSpPr txBox="1"/>
              <p:nvPr/>
            </p:nvSpPr>
            <p:spPr>
              <a:xfrm>
                <a:off x="10516489" y="1955746"/>
                <a:ext cx="4832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bg1">
                        <a:lumMod val="1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41A818A5-156A-4879-93BA-A71D019A5012}"/>
                  </a:ext>
                </a:extLst>
              </p:cNvPr>
              <p:cNvSpPr txBox="1"/>
              <p:nvPr/>
            </p:nvSpPr>
            <p:spPr>
              <a:xfrm>
                <a:off x="1008035" y="1955746"/>
                <a:ext cx="7414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bg1">
                        <a:lumMod val="10000"/>
                      </a:schemeClr>
                    </a:solidFill>
                  </a:rPr>
                  <a:t>Bash</a:t>
                </a:r>
              </a:p>
            </p:txBody>
          </p:sp>
        </p:grp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064F6B4B-7171-4B63-B5F6-7CC0F1D3C68A}"/>
                </a:ext>
              </a:extLst>
            </p:cNvPr>
            <p:cNvSpPr txBox="1"/>
            <p:nvPr/>
          </p:nvSpPr>
          <p:spPr>
            <a:xfrm>
              <a:off x="10180804" y="2062278"/>
              <a:ext cx="23899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b="1" dirty="0">
                  <a:solidFill>
                    <a:schemeClr val="bg1">
                      <a:lumMod val="10000"/>
                    </a:schemeClr>
                  </a:solidFill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0544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AFE7-15ED-4D46-B88B-BC729BAB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and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FA708-A727-4B6A-9E6D-6D51FFA4A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Modules ~105</a:t>
            </a:r>
          </a:p>
          <a:p>
            <a:r>
              <a:rPr lang="en-US" dirty="0"/>
              <a:t>PowerShell Desired State Configuration (DSC)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0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836A-A9B5-4843-93FE-61195145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Tower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CF4D-93F8-4EE6-8A59-216803B7F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dashboards</a:t>
            </a:r>
          </a:p>
          <a:p>
            <a:r>
              <a:rPr lang="en-US" dirty="0"/>
              <a:t>Role-based access control</a:t>
            </a:r>
          </a:p>
          <a:p>
            <a:r>
              <a:rPr lang="en-US" dirty="0"/>
              <a:t>Job scheduling</a:t>
            </a:r>
          </a:p>
          <a:p>
            <a:r>
              <a:rPr lang="en-US" dirty="0"/>
              <a:t>Integrated notifications </a:t>
            </a:r>
          </a:p>
          <a:p>
            <a:r>
              <a:rPr lang="en-US" dirty="0"/>
              <a:t>Graphical inventory </a:t>
            </a:r>
          </a:p>
          <a:p>
            <a:r>
              <a:rPr lang="en-US" dirty="0"/>
              <a:t>REST API and CLI</a:t>
            </a:r>
          </a:p>
          <a:p>
            <a:r>
              <a:rPr lang="en-US" dirty="0"/>
              <a:t>Enterprise Product  (Very Expensive </a:t>
            </a:r>
            <a:r>
              <a:rPr lang="en-US" dirty="0">
                <a:sym typeface="Wingdings" panose="05000000000000000000" pitchFamily="2" charset="2"/>
              </a:rPr>
              <a:t>)</a:t>
            </a:r>
            <a:endParaRPr lang="en-US" dirty="0"/>
          </a:p>
          <a:p>
            <a:endParaRPr lang="en-US" dirty="0"/>
          </a:p>
          <a:p>
            <a:r>
              <a:rPr lang="en-US" dirty="0"/>
              <a:t>Alternatives</a:t>
            </a:r>
          </a:p>
          <a:p>
            <a:pPr lvl="1"/>
            <a:r>
              <a:rPr lang="en-US" dirty="0"/>
              <a:t>AWX – Upstream project – Open Source</a:t>
            </a:r>
          </a:p>
          <a:p>
            <a:pPr lvl="1"/>
            <a:r>
              <a:rPr lang="en-US" dirty="0"/>
              <a:t>The old good friend Jenkins</a:t>
            </a:r>
          </a:p>
          <a:p>
            <a:pPr lvl="1"/>
            <a:r>
              <a:rPr lang="en-US" dirty="0" err="1"/>
              <a:t>Rundeck</a:t>
            </a:r>
            <a:endParaRPr lang="en-US" dirty="0"/>
          </a:p>
          <a:p>
            <a:pPr lvl="1"/>
            <a:r>
              <a:rPr lang="en-US" dirty="0"/>
              <a:t>More.</a:t>
            </a:r>
          </a:p>
        </p:txBody>
      </p:sp>
    </p:spTree>
    <p:extLst>
      <p:ext uri="{BB962C8B-B14F-4D97-AF65-F5344CB8AC3E}">
        <p14:creationId xmlns:p14="http://schemas.microsoft.com/office/powerpoint/2010/main" val="41789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1676-5A63-4FC4-A9B3-D4079C1F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words about Ansible…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EA0B9-2DFF-45BF-8A80-0473F1F8E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Ansible?</a:t>
            </a:r>
          </a:p>
          <a:p>
            <a:pPr lvl="1"/>
            <a:r>
              <a:rPr lang="en-US" dirty="0"/>
              <a:t>IT Automation Engine</a:t>
            </a:r>
          </a:p>
          <a:p>
            <a:pPr lvl="1"/>
            <a:r>
              <a:rPr lang="en-US" dirty="0"/>
              <a:t>Open Source Software </a:t>
            </a:r>
          </a:p>
          <a:p>
            <a:pPr lvl="1"/>
            <a:r>
              <a:rPr lang="en-US" dirty="0"/>
              <a:t>First version in 2012 </a:t>
            </a:r>
          </a:p>
          <a:p>
            <a:pPr lvl="1"/>
            <a:r>
              <a:rPr lang="en-US" dirty="0"/>
              <a:t>Acquired by RedHat in 2015</a:t>
            </a:r>
          </a:p>
          <a:p>
            <a:pPr lvl="1"/>
            <a:endParaRPr lang="en-US" dirty="0"/>
          </a:p>
          <a:p>
            <a:r>
              <a:rPr lang="en-US" dirty="0"/>
              <a:t>Ansible focus</a:t>
            </a:r>
          </a:p>
          <a:p>
            <a:pPr lvl="1"/>
            <a:r>
              <a:rPr lang="en-US" dirty="0"/>
              <a:t>Configuration Management</a:t>
            </a:r>
          </a:p>
          <a:p>
            <a:pPr lvl="1"/>
            <a:r>
              <a:rPr lang="en-US" dirty="0"/>
              <a:t>Orchestration</a:t>
            </a:r>
          </a:p>
          <a:p>
            <a:pPr lvl="1"/>
            <a:r>
              <a:rPr lang="en-US" dirty="0"/>
              <a:t>Continues Delivery</a:t>
            </a:r>
          </a:p>
          <a:p>
            <a:pPr lvl="1"/>
            <a:r>
              <a:rPr lang="en-US" dirty="0"/>
              <a:t>Cloud Provisioning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4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4885-4D71-4DC1-BC35-43E99D82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Ansible?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308A-6D9B-401A-8C4C-0386C6342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popular tools in the DevOps world</a:t>
            </a:r>
          </a:p>
          <a:p>
            <a:r>
              <a:rPr lang="en-US" dirty="0"/>
              <a:t>Simple to learn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Extensible</a:t>
            </a:r>
          </a:p>
          <a:p>
            <a:r>
              <a:rPr lang="en-US" dirty="0"/>
              <a:t>“Treat your servers as cattle, not pets” Randy Bias ~2011</a:t>
            </a:r>
          </a:p>
          <a:p>
            <a:r>
              <a:rPr lang="en-US" dirty="0"/>
              <a:t>My favorite automation platform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96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D114-F5BA-4B7F-ABB3-BC9AFF9D53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Ansible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B5B0B-571E-4C66-84E5-86887AD46D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13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F5FF-AAB7-4377-8193-01BF4BB4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Again - What is Ansible?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795A3-F058-4D3F-9AFA-D304B67D4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</a:t>
            </a:r>
          </a:p>
          <a:p>
            <a:r>
              <a:rPr lang="en-US" dirty="0"/>
              <a:t>Declarative Language</a:t>
            </a:r>
            <a:r>
              <a:rPr lang="bg-BG" dirty="0"/>
              <a:t> (</a:t>
            </a:r>
            <a:r>
              <a:rPr lang="en-US" dirty="0"/>
              <a:t>YAML Dialect)</a:t>
            </a:r>
          </a:p>
          <a:p>
            <a:r>
              <a:rPr lang="en-US" dirty="0"/>
              <a:t>Web-based GUI (Tower)</a:t>
            </a:r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83A26C-9D73-4A54-9EF6-3380C64ADD60}"/>
              </a:ext>
            </a:extLst>
          </p:cNvPr>
          <p:cNvGrpSpPr/>
          <p:nvPr/>
        </p:nvGrpSpPr>
        <p:grpSpPr>
          <a:xfrm>
            <a:off x="846898" y="3001673"/>
            <a:ext cx="3549976" cy="1745230"/>
            <a:chOff x="3196743" y="3050438"/>
            <a:chExt cx="2011680" cy="1880007"/>
          </a:xfrm>
          <a:solidFill>
            <a:schemeClr val="bg2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5A401F-14F6-4D5A-B8D7-2A3F5E6A6A9D}"/>
                </a:ext>
              </a:extLst>
            </p:cNvPr>
            <p:cNvSpPr/>
            <p:nvPr/>
          </p:nvSpPr>
          <p:spPr>
            <a:xfrm>
              <a:off x="3196743" y="3533242"/>
              <a:ext cx="2011680" cy="139720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tx1"/>
                  </a:solidFill>
                </a:rPr>
                <a:t>copy: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content: “Hello World”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</a:t>
              </a:r>
              <a:r>
                <a:rPr lang="en-US" sz="1600" dirty="0" err="1">
                  <a:solidFill>
                    <a:schemeClr val="tx1"/>
                  </a:solidFill>
                </a:rPr>
                <a:t>dest</a:t>
              </a:r>
              <a:r>
                <a:rPr lang="en-US" sz="1600" dirty="0">
                  <a:solidFill>
                    <a:schemeClr val="tx1"/>
                  </a:solidFill>
                </a:rPr>
                <a:t>: /</a:t>
              </a:r>
              <a:r>
                <a:rPr lang="en-US" sz="1600" dirty="0" err="1">
                  <a:solidFill>
                    <a:schemeClr val="tx1"/>
                  </a:solidFill>
                </a:rPr>
                <a:t>tmp</a:t>
              </a:r>
              <a:r>
                <a:rPr lang="en-US" sz="1600" dirty="0">
                  <a:solidFill>
                    <a:schemeClr val="tx1"/>
                  </a:solidFill>
                </a:rPr>
                <a:t>/helloworld.txt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89A271-1B3D-4D47-99DC-68A615DB490B}"/>
                </a:ext>
              </a:extLst>
            </p:cNvPr>
            <p:cNvSpPr/>
            <p:nvPr/>
          </p:nvSpPr>
          <p:spPr>
            <a:xfrm>
              <a:off x="3196743" y="3050438"/>
              <a:ext cx="2011680" cy="48280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Declarative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DEA3FE-E139-40AB-B746-0A57F457A7F3}"/>
              </a:ext>
            </a:extLst>
          </p:cNvPr>
          <p:cNvGrpSpPr/>
          <p:nvPr/>
        </p:nvGrpSpPr>
        <p:grpSpPr>
          <a:xfrm>
            <a:off x="5938278" y="3001675"/>
            <a:ext cx="4017410" cy="1745231"/>
            <a:chOff x="6795822" y="3126695"/>
            <a:chExt cx="2011680" cy="1309270"/>
          </a:xfrm>
          <a:solidFill>
            <a:schemeClr val="bg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1CBBA0E-037B-4D6D-B336-6779B647D67D}"/>
                </a:ext>
              </a:extLst>
            </p:cNvPr>
            <p:cNvSpPr/>
            <p:nvPr/>
          </p:nvSpPr>
          <p:spPr>
            <a:xfrm>
              <a:off x="6795822" y="3609498"/>
              <a:ext cx="2011680" cy="82646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tx1"/>
                  </a:solidFill>
                </a:rPr>
                <a:t>with open("/</a:t>
              </a:r>
              <a:r>
                <a:rPr lang="en-US" sz="1600" dirty="0" err="1">
                  <a:solidFill>
                    <a:schemeClr val="tx1"/>
                  </a:solidFill>
                </a:rPr>
                <a:t>tmp</a:t>
              </a:r>
              <a:r>
                <a:rPr lang="en-US" sz="1600" dirty="0">
                  <a:solidFill>
                    <a:schemeClr val="tx1"/>
                  </a:solidFill>
                </a:rPr>
                <a:t>/helloworld.txt", 'w') as file: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    </a:t>
              </a:r>
              <a:r>
                <a:rPr lang="en-US" sz="1600" dirty="0" err="1">
                  <a:solidFill>
                    <a:schemeClr val="tx1"/>
                  </a:solidFill>
                </a:rPr>
                <a:t>file.write</a:t>
              </a:r>
              <a:r>
                <a:rPr lang="en-US" sz="1600" dirty="0">
                  <a:solidFill>
                    <a:schemeClr val="tx1"/>
                  </a:solidFill>
                </a:rPr>
                <a:t>("Hello World")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8789017-856B-4EFC-A8F5-038F8360D015}"/>
                </a:ext>
              </a:extLst>
            </p:cNvPr>
            <p:cNvSpPr/>
            <p:nvPr/>
          </p:nvSpPr>
          <p:spPr>
            <a:xfrm>
              <a:off x="6795822" y="3126695"/>
              <a:ext cx="2011680" cy="48280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Imperative </a:t>
              </a:r>
            </a:p>
          </p:txBody>
        </p:sp>
      </p:grpSp>
      <p:sp>
        <p:nvSpPr>
          <p:cNvPr id="13" name="TextBox 10">
            <a:extLst>
              <a:ext uri="{FF2B5EF4-FFF2-40B4-BE49-F238E27FC236}">
                <a16:creationId xmlns:a16="http://schemas.microsoft.com/office/drawing/2014/main" id="{CAB74D50-05FB-414F-85A5-C49CCAAE821B}"/>
              </a:ext>
            </a:extLst>
          </p:cNvPr>
          <p:cNvSpPr txBox="1"/>
          <p:nvPr/>
        </p:nvSpPr>
        <p:spPr>
          <a:xfrm>
            <a:off x="4692926" y="3686196"/>
            <a:ext cx="9492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latin typeface="Bradley Hand ITC" panose="03070402050302030203" pitchFamily="66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919868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5511-D30E-4316-9300-3988AE2F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Node vs Managed Nodes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2F25C-AC8A-429D-A4FA-EDDFC191B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Node</a:t>
            </a:r>
          </a:p>
          <a:p>
            <a:pPr lvl="1"/>
            <a:r>
              <a:rPr lang="en-US" dirty="0"/>
              <a:t>The host on which you use Ansible to execute tasks on the managed nodes</a:t>
            </a:r>
          </a:p>
          <a:p>
            <a:pPr lvl="1"/>
            <a:r>
              <a:rPr lang="en-US" dirty="0"/>
              <a:t>Linux only</a:t>
            </a:r>
          </a:p>
          <a:p>
            <a:endParaRPr lang="en-US" dirty="0"/>
          </a:p>
          <a:p>
            <a:r>
              <a:rPr lang="en-US" dirty="0"/>
              <a:t>Managed Nodes</a:t>
            </a:r>
          </a:p>
          <a:p>
            <a:pPr lvl="1"/>
            <a:r>
              <a:rPr lang="en-US" dirty="0"/>
              <a:t>A host that is configured by the control node</a:t>
            </a:r>
          </a:p>
          <a:p>
            <a:pPr lvl="1"/>
            <a:r>
              <a:rPr lang="en-US" dirty="0"/>
              <a:t>Linux </a:t>
            </a:r>
          </a:p>
          <a:p>
            <a:pPr lvl="1"/>
            <a:r>
              <a:rPr lang="en-US" dirty="0"/>
              <a:t>Windows</a:t>
            </a:r>
          </a:p>
          <a:p>
            <a:pPr lvl="1"/>
            <a:r>
              <a:rPr lang="en-US" dirty="0"/>
              <a:t>Network Devices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Local Mode</a:t>
            </a:r>
          </a:p>
          <a:p>
            <a:pPr lvl="1"/>
            <a:r>
              <a:rPr lang="en-US" dirty="0"/>
              <a:t>Control Node is also the Managed Node </a:t>
            </a:r>
          </a:p>
          <a:p>
            <a:pPr lvl="1"/>
            <a:r>
              <a:rPr lang="en-US" dirty="0"/>
              <a:t>Linux only…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36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AF92-ABBA-4AF2-8664-AE05851D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Ad-hoc vs Playbook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ACB1-5931-4130-9F2D-66B87CE10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Ansible</a:t>
            </a:r>
          </a:p>
          <a:p>
            <a:pPr lvl="1"/>
            <a:r>
              <a:rPr lang="en-US" dirty="0"/>
              <a:t>Execute Ad-hoc tasks</a:t>
            </a:r>
          </a:p>
          <a:p>
            <a:pPr lvl="1"/>
            <a:r>
              <a:rPr lang="en-US" dirty="0"/>
              <a:t>Example: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Ansible-Playbook</a:t>
            </a:r>
          </a:p>
          <a:p>
            <a:pPr lvl="1"/>
            <a:r>
              <a:rPr lang="en-US" dirty="0"/>
              <a:t>Execute YAML declarative documents</a:t>
            </a:r>
          </a:p>
          <a:p>
            <a:pPr lvl="1"/>
            <a:r>
              <a:rPr lang="en-US" dirty="0"/>
              <a:t>Example</a:t>
            </a:r>
          </a:p>
          <a:p>
            <a:pPr lvl="1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4C17447-0500-488F-A3FB-9E0F8C3C14A3}"/>
              </a:ext>
            </a:extLst>
          </p:cNvPr>
          <p:cNvGrpSpPr/>
          <p:nvPr/>
        </p:nvGrpSpPr>
        <p:grpSpPr>
          <a:xfrm>
            <a:off x="599853" y="1948574"/>
            <a:ext cx="10054143" cy="1048926"/>
            <a:chOff x="1217861" y="2062278"/>
            <a:chExt cx="10054143" cy="10489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C153B2A-C303-4AC8-A31F-DB7E9F56BE5D}"/>
                </a:ext>
              </a:extLst>
            </p:cNvPr>
            <p:cNvGrpSpPr/>
            <p:nvPr/>
          </p:nvGrpSpPr>
          <p:grpSpPr>
            <a:xfrm>
              <a:off x="1217861" y="2334141"/>
              <a:ext cx="10054143" cy="777063"/>
              <a:chOff x="945573" y="1955746"/>
              <a:chExt cx="10054143" cy="77706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2821F23-AE11-42C5-9030-23AEDEEBA3A1}"/>
                  </a:ext>
                </a:extLst>
              </p:cNvPr>
              <p:cNvSpPr/>
              <p:nvPr/>
            </p:nvSpPr>
            <p:spPr>
              <a:xfrm>
                <a:off x="945573" y="2244436"/>
                <a:ext cx="9867659" cy="48837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[</a:t>
                </a:r>
                <a:r>
                  <a:rPr lang="en-US" dirty="0" err="1"/>
                  <a:t>bobi@ansible</a:t>
                </a:r>
                <a:r>
                  <a:rPr lang="en-US" dirty="0"/>
                  <a:t>]$ ansible all -m command -a ‘date’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DC4804E-3E13-4AA6-B68F-F244DD61C1C4}"/>
                  </a:ext>
                </a:extLst>
              </p:cNvPr>
              <p:cNvSpPr/>
              <p:nvPr/>
            </p:nvSpPr>
            <p:spPr>
              <a:xfrm>
                <a:off x="945573" y="1984664"/>
                <a:ext cx="9867658" cy="25977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" name="TextBox 10">
                <a:extLst>
                  <a:ext uri="{FF2B5EF4-FFF2-40B4-BE49-F238E27FC236}">
                    <a16:creationId xmlns:a16="http://schemas.microsoft.com/office/drawing/2014/main" id="{AAAAE8A9-B7EB-4B31-9F8D-FCEAFA5B57FC}"/>
                  </a:ext>
                </a:extLst>
              </p:cNvPr>
              <p:cNvSpPr txBox="1"/>
              <p:nvPr/>
            </p:nvSpPr>
            <p:spPr>
              <a:xfrm>
                <a:off x="10168990" y="1955746"/>
                <a:ext cx="4832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bg1">
                        <a:lumMod val="10000"/>
                      </a:schemeClr>
                    </a:solidFill>
                  </a:rPr>
                  <a:t>⬜</a:t>
                </a:r>
              </a:p>
            </p:txBody>
          </p:sp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4809C1B5-4C8C-49E1-92D3-EC4863EF48F1}"/>
                  </a:ext>
                </a:extLst>
              </p:cNvPr>
              <p:cNvSpPr txBox="1"/>
              <p:nvPr/>
            </p:nvSpPr>
            <p:spPr>
              <a:xfrm>
                <a:off x="10516489" y="1955746"/>
                <a:ext cx="4832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bg1">
                        <a:lumMod val="1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12" name="TextBox 12">
                <a:extLst>
                  <a:ext uri="{FF2B5EF4-FFF2-40B4-BE49-F238E27FC236}">
                    <a16:creationId xmlns:a16="http://schemas.microsoft.com/office/drawing/2014/main" id="{70BBCAEB-9AB8-4435-8816-285C0E5A4959}"/>
                  </a:ext>
                </a:extLst>
              </p:cNvPr>
              <p:cNvSpPr txBox="1"/>
              <p:nvPr/>
            </p:nvSpPr>
            <p:spPr>
              <a:xfrm>
                <a:off x="1008035" y="1955746"/>
                <a:ext cx="7414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bg1">
                        <a:lumMod val="10000"/>
                      </a:schemeClr>
                    </a:solidFill>
                  </a:rPr>
                  <a:t>Bash</a:t>
                </a:r>
              </a:p>
            </p:txBody>
          </p:sp>
        </p:grp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EA676083-368C-4CC6-870B-28FA22438783}"/>
                </a:ext>
              </a:extLst>
            </p:cNvPr>
            <p:cNvSpPr txBox="1"/>
            <p:nvPr/>
          </p:nvSpPr>
          <p:spPr>
            <a:xfrm>
              <a:off x="10180804" y="2062278"/>
              <a:ext cx="23899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b="1" dirty="0">
                  <a:solidFill>
                    <a:schemeClr val="bg1">
                      <a:lumMod val="10000"/>
                    </a:schemeClr>
                  </a:solidFill>
                </a:rPr>
                <a:t>-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E7C9D4-100B-4BA0-9910-51F781C6EAF3}"/>
              </a:ext>
            </a:extLst>
          </p:cNvPr>
          <p:cNvGrpSpPr/>
          <p:nvPr/>
        </p:nvGrpSpPr>
        <p:grpSpPr>
          <a:xfrm>
            <a:off x="599853" y="4621518"/>
            <a:ext cx="10054143" cy="1037777"/>
            <a:chOff x="945573" y="3835434"/>
            <a:chExt cx="10054143" cy="103777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FEBEE97-3CEF-49C0-9F29-2D2FF4780513}"/>
                </a:ext>
              </a:extLst>
            </p:cNvPr>
            <p:cNvGrpSpPr/>
            <p:nvPr/>
          </p:nvGrpSpPr>
          <p:grpSpPr>
            <a:xfrm>
              <a:off x="945573" y="4096148"/>
              <a:ext cx="10054143" cy="777063"/>
              <a:chOff x="945573" y="1955746"/>
              <a:chExt cx="10054143" cy="77706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4C98592-63BA-458C-A2CA-111A15507270}"/>
                  </a:ext>
                </a:extLst>
              </p:cNvPr>
              <p:cNvSpPr/>
              <p:nvPr/>
            </p:nvSpPr>
            <p:spPr>
              <a:xfrm>
                <a:off x="945573" y="2244436"/>
                <a:ext cx="9867659" cy="48837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[</a:t>
                </a:r>
                <a:r>
                  <a:rPr lang="en-US" dirty="0" err="1"/>
                  <a:t>bobi@ansible</a:t>
                </a:r>
                <a:r>
                  <a:rPr lang="en-US" dirty="0"/>
                  <a:t>]$ ansible-playbook webservers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BCE081-7E6D-4818-B614-F8740000A0E8}"/>
                  </a:ext>
                </a:extLst>
              </p:cNvPr>
              <p:cNvSpPr/>
              <p:nvPr/>
            </p:nvSpPr>
            <p:spPr>
              <a:xfrm>
                <a:off x="945573" y="1984664"/>
                <a:ext cx="9867658" cy="25977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3DAAE0-CC81-4692-8A7D-A844E91DA4E0}"/>
                  </a:ext>
                </a:extLst>
              </p:cNvPr>
              <p:cNvSpPr txBox="1"/>
              <p:nvPr/>
            </p:nvSpPr>
            <p:spPr>
              <a:xfrm>
                <a:off x="10168990" y="1955746"/>
                <a:ext cx="4832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bg1">
                        <a:lumMod val="10000"/>
                      </a:schemeClr>
                    </a:solidFill>
                  </a:rPr>
                  <a:t>⬜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3988D5-C68F-4E3A-BCAF-14178DC5106B}"/>
                  </a:ext>
                </a:extLst>
              </p:cNvPr>
              <p:cNvSpPr txBox="1"/>
              <p:nvPr/>
            </p:nvSpPr>
            <p:spPr>
              <a:xfrm>
                <a:off x="10516489" y="1955746"/>
                <a:ext cx="4832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bg1">
                        <a:lumMod val="1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477AED-563F-4CCA-8F1B-F974C9499F10}"/>
                  </a:ext>
                </a:extLst>
              </p:cNvPr>
              <p:cNvSpPr txBox="1"/>
              <p:nvPr/>
            </p:nvSpPr>
            <p:spPr>
              <a:xfrm>
                <a:off x="1008035" y="1955746"/>
                <a:ext cx="7414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bg1">
                        <a:lumMod val="10000"/>
                      </a:schemeClr>
                    </a:solidFill>
                  </a:rPr>
                  <a:t>Bash</a:t>
                </a:r>
              </a:p>
            </p:txBody>
          </p:sp>
        </p:grpSp>
        <p:sp>
          <p:nvSpPr>
            <p:cNvPr id="15" name="TextBox 21">
              <a:extLst>
                <a:ext uri="{FF2B5EF4-FFF2-40B4-BE49-F238E27FC236}">
                  <a16:creationId xmlns:a16="http://schemas.microsoft.com/office/drawing/2014/main" id="{229795FD-71D4-4C7D-A279-7E9BF9BF7B15}"/>
                </a:ext>
              </a:extLst>
            </p:cNvPr>
            <p:cNvSpPr txBox="1"/>
            <p:nvPr/>
          </p:nvSpPr>
          <p:spPr>
            <a:xfrm>
              <a:off x="9912092" y="3835434"/>
              <a:ext cx="23899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b="1" dirty="0">
                  <a:solidFill>
                    <a:schemeClr val="bg1">
                      <a:lumMod val="10000"/>
                    </a:schemeClr>
                  </a:solidFill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318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C6EE-54CA-412F-BBEB-44BAC81F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5C0BA-629A-4681-A11E-953D1D25F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that performs a particular common action (Functions)</a:t>
            </a:r>
          </a:p>
          <a:p>
            <a:pPr lvl="1"/>
            <a:r>
              <a:rPr lang="en-US" dirty="0"/>
              <a:t>Idempotent</a:t>
            </a:r>
          </a:p>
          <a:p>
            <a:pPr lvl="1"/>
            <a:r>
              <a:rPr lang="en-US" dirty="0"/>
              <a:t>Self explainable</a:t>
            </a:r>
          </a:p>
          <a:p>
            <a:pPr lvl="1"/>
            <a:endParaRPr lang="en-US" dirty="0"/>
          </a:p>
          <a:p>
            <a:r>
              <a:rPr lang="en-US" dirty="0"/>
              <a:t>Modules example</a:t>
            </a:r>
          </a:p>
          <a:p>
            <a:pPr lvl="1"/>
            <a:r>
              <a:rPr lang="en-US" dirty="0"/>
              <a:t>Adding user to group</a:t>
            </a:r>
          </a:p>
          <a:p>
            <a:pPr lvl="1"/>
            <a:r>
              <a:rPr lang="en-US" dirty="0"/>
              <a:t>Installing apache</a:t>
            </a:r>
          </a:p>
          <a:p>
            <a:pPr lvl="1"/>
            <a:r>
              <a:rPr lang="en-US" dirty="0"/>
              <a:t>Promoting server to a domain controller</a:t>
            </a:r>
          </a:p>
          <a:p>
            <a:pPr lvl="1"/>
            <a:r>
              <a:rPr lang="en-US" dirty="0"/>
              <a:t>Set real server in load balancer configuration</a:t>
            </a:r>
          </a:p>
          <a:p>
            <a:pPr lvl="1"/>
            <a:r>
              <a:rPr lang="en-US" dirty="0"/>
              <a:t>Creating EC2 instance</a:t>
            </a:r>
          </a:p>
          <a:p>
            <a:pPr lvl="1"/>
            <a:r>
              <a:rPr lang="en-US" dirty="0"/>
              <a:t>Backup Cisco Switch configuration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Modules distribution</a:t>
            </a:r>
          </a:p>
          <a:p>
            <a:pPr lvl="1"/>
            <a:r>
              <a:rPr lang="en-US" dirty="0"/>
              <a:t>Ansible Maintained (Built-in)</a:t>
            </a:r>
          </a:p>
          <a:p>
            <a:pPr lvl="1"/>
            <a:r>
              <a:rPr lang="en-US" dirty="0"/>
              <a:t>Community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3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904A-9CB1-467B-B431-5D96899A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and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7DAA5-1AD7-4C7C-9624-4EAEFD94C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  <a:p>
            <a:pPr lvl="1"/>
            <a:r>
              <a:rPr lang="en-US" dirty="0"/>
              <a:t>The units of action in Ansible</a:t>
            </a:r>
            <a:endParaRPr lang="bg-BG" dirty="0"/>
          </a:p>
          <a:p>
            <a:pPr lvl="1"/>
            <a:r>
              <a:rPr lang="en-US" dirty="0"/>
              <a:t>Execute modules with parameters</a:t>
            </a:r>
          </a:p>
          <a:p>
            <a:pPr lvl="1"/>
            <a:r>
              <a:rPr lang="en-US" dirty="0"/>
              <a:t>Can be conditional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Create user john </a:t>
            </a:r>
          </a:p>
          <a:p>
            <a:pPr lvl="2"/>
            <a:r>
              <a:rPr lang="en-US" dirty="0"/>
              <a:t>Install windows backup feature </a:t>
            </a:r>
          </a:p>
          <a:p>
            <a:pPr lvl="2"/>
            <a:r>
              <a:rPr lang="en-US" dirty="0"/>
              <a:t>Add firewall rule for port 443</a:t>
            </a:r>
          </a:p>
          <a:p>
            <a:pPr lvl="1"/>
            <a:endParaRPr lang="en-US" dirty="0"/>
          </a:p>
          <a:p>
            <a:r>
              <a:rPr lang="en-US" dirty="0"/>
              <a:t>Handlers</a:t>
            </a:r>
          </a:p>
          <a:p>
            <a:pPr lvl="1"/>
            <a:r>
              <a:rPr lang="en-US" dirty="0"/>
              <a:t>Kind of tasks triggered by other tasks</a:t>
            </a:r>
            <a:endParaRPr lang="bg-BG" dirty="0"/>
          </a:p>
          <a:p>
            <a:pPr lvl="1"/>
            <a:r>
              <a:rPr lang="en-US" dirty="0"/>
              <a:t>If nothing notifies a handler, it will not run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Restart httpd service </a:t>
            </a:r>
          </a:p>
          <a:p>
            <a:pPr lvl="2"/>
            <a:r>
              <a:rPr lang="en-US" dirty="0"/>
              <a:t>Update filesystem cache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71860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12813</TotalTime>
  <Words>792</Words>
  <Application>Microsoft Office PowerPoint</Application>
  <PresentationFormat>Widescreen</PresentationFormat>
  <Paragraphs>204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Bradley Hand ITC</vt:lpstr>
      <vt:lpstr>Calibri</vt:lpstr>
      <vt:lpstr>Century Schoolbook</vt:lpstr>
      <vt:lpstr>Consolas</vt:lpstr>
      <vt:lpstr>Verdana Pro Cond</vt:lpstr>
      <vt:lpstr>Verdana Pro Cond Light</vt:lpstr>
      <vt:lpstr>Wingdings 2</vt:lpstr>
      <vt:lpstr>View</vt:lpstr>
      <vt:lpstr>Ansible</vt:lpstr>
      <vt:lpstr>Some words about Ansible…</vt:lpstr>
      <vt:lpstr>Why Ansible?</vt:lpstr>
      <vt:lpstr>Ansible Basics</vt:lpstr>
      <vt:lpstr>Again - What is Ansible?</vt:lpstr>
      <vt:lpstr>Control Node vs Managed Nodes </vt:lpstr>
      <vt:lpstr>Ad-hoc vs Playbook</vt:lpstr>
      <vt:lpstr>Modules</vt:lpstr>
      <vt:lpstr>Tasks and Handlers</vt:lpstr>
      <vt:lpstr>Playbooks</vt:lpstr>
      <vt:lpstr>Roles</vt:lpstr>
      <vt:lpstr>Inventory</vt:lpstr>
      <vt:lpstr>Connection Plugins</vt:lpstr>
      <vt:lpstr>Ansible Galaxy</vt:lpstr>
      <vt:lpstr>Ansible and Windows</vt:lpstr>
      <vt:lpstr>Ansible Tower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Borislav Varadinov</dc:creator>
  <cp:lastModifiedBy>Borislav Varadinov</cp:lastModifiedBy>
  <cp:revision>183</cp:revision>
  <dcterms:created xsi:type="dcterms:W3CDTF">2020-09-12T08:48:01Z</dcterms:created>
  <dcterms:modified xsi:type="dcterms:W3CDTF">2020-10-10T13:06:39Z</dcterms:modified>
</cp:coreProperties>
</file>