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1"/>
  </p:notesMasterIdLst>
  <p:sldIdLst>
    <p:sldId id="256" r:id="rId2"/>
    <p:sldId id="376" r:id="rId3"/>
    <p:sldId id="348" r:id="rId4"/>
    <p:sldId id="349" r:id="rId5"/>
    <p:sldId id="350" r:id="rId6"/>
    <p:sldId id="353" r:id="rId7"/>
    <p:sldId id="367" r:id="rId8"/>
    <p:sldId id="362" r:id="rId9"/>
    <p:sldId id="359" r:id="rId10"/>
    <p:sldId id="352" r:id="rId11"/>
    <p:sldId id="363" r:id="rId12"/>
    <p:sldId id="361" r:id="rId13"/>
    <p:sldId id="368" r:id="rId14"/>
    <p:sldId id="371" r:id="rId15"/>
    <p:sldId id="355" r:id="rId16"/>
    <p:sldId id="375" r:id="rId17"/>
    <p:sldId id="356" r:id="rId18"/>
    <p:sldId id="347" r:id="rId19"/>
    <p:sldId id="374" r:id="rId20"/>
    <p:sldId id="357" r:id="rId21"/>
    <p:sldId id="372" r:id="rId22"/>
    <p:sldId id="373" r:id="rId23"/>
    <p:sldId id="358" r:id="rId24"/>
    <p:sldId id="369" r:id="rId25"/>
    <p:sldId id="370" r:id="rId26"/>
    <p:sldId id="364" r:id="rId27"/>
    <p:sldId id="365" r:id="rId28"/>
    <p:sldId id="366" r:id="rId29"/>
    <p:sldId id="35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6600"/>
    <a:srgbClr val="FFFF99"/>
    <a:srgbClr val="85A804"/>
    <a:srgbClr val="BC8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2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 Directory Domain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ADDS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Active Directory and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DNS Service is an essential part of Active Directory</a:t>
            </a:r>
          </a:p>
          <a:p>
            <a:pPr lvl="1"/>
            <a:r>
              <a:rPr lang="en-GB" dirty="0"/>
              <a:t>Active Directory cannot work without DNS Service (Even on a single server)</a:t>
            </a:r>
          </a:p>
          <a:p>
            <a:pPr lvl="1"/>
            <a:r>
              <a:rPr lang="en-US" dirty="0"/>
              <a:t>Active Directory and DNS share identical domain name</a:t>
            </a:r>
            <a:endParaRPr lang="en-GB" dirty="0"/>
          </a:p>
          <a:p>
            <a:pPr lvl="1"/>
            <a:r>
              <a:rPr lang="en-US" dirty="0"/>
              <a:t>Domain Controller locator process rely on DNS</a:t>
            </a:r>
            <a:endParaRPr lang="en-GB" dirty="0"/>
          </a:p>
          <a:p>
            <a:pPr lvl="1"/>
            <a:r>
              <a:rPr lang="en-US" dirty="0"/>
              <a:t>DNS Service can store its data in Active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Active Directory Integrated DNS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/>
            <a:r>
              <a:rPr lang="en-US" dirty="0"/>
              <a:t>SRV Records to locate services </a:t>
            </a:r>
          </a:p>
          <a:p>
            <a:pPr marL="817245" lvl="1" indent="-542925"/>
            <a:r>
              <a:rPr lang="en-US" dirty="0"/>
              <a:t>LDAP</a:t>
            </a:r>
          </a:p>
          <a:p>
            <a:pPr marL="817245" lvl="1" indent="-542925"/>
            <a:r>
              <a:rPr lang="en-US" dirty="0"/>
              <a:t>Kerberos</a:t>
            </a:r>
          </a:p>
          <a:p>
            <a:pPr marL="817245" lvl="1" indent="-542925"/>
            <a:r>
              <a:rPr lang="en-US" dirty="0"/>
              <a:t>Other</a:t>
            </a:r>
          </a:p>
          <a:p>
            <a:pPr marL="542925" indent="-542925"/>
            <a:r>
              <a:rPr lang="en-US" dirty="0"/>
              <a:t>Active Directory-integrated DNS</a:t>
            </a:r>
          </a:p>
          <a:p>
            <a:pPr marL="817245" lvl="1" indent="-542925"/>
            <a:r>
              <a:rPr lang="en-US" dirty="0"/>
              <a:t>DDNS for Dynamic Update</a:t>
            </a:r>
          </a:p>
          <a:p>
            <a:pPr marL="817245" lvl="1" indent="-542925"/>
            <a:r>
              <a:rPr lang="en-US" dirty="0"/>
              <a:t>Single replication topology</a:t>
            </a:r>
          </a:p>
          <a:p>
            <a:pPr marL="817245" lvl="1" indent="-542925"/>
            <a:r>
              <a:rPr lang="en-US" dirty="0"/>
              <a:t>Multi-master replication</a:t>
            </a:r>
          </a:p>
          <a:p>
            <a:pPr marL="817245" lvl="1" indent="-542925"/>
            <a:r>
              <a:rPr lang="en-US" dirty="0"/>
              <a:t>Secure Dynamic update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7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LDAP</a:t>
            </a:r>
          </a:p>
          <a:p>
            <a:r>
              <a:rPr lang="en-US" dirty="0"/>
              <a:t>Kerberos</a:t>
            </a:r>
          </a:p>
          <a:p>
            <a:r>
              <a:rPr lang="en-US" dirty="0"/>
              <a:t>NTLM</a:t>
            </a:r>
          </a:p>
          <a:p>
            <a:r>
              <a:rPr lang="en-US" dirty="0"/>
              <a:t>RPC</a:t>
            </a:r>
          </a:p>
          <a:p>
            <a:r>
              <a:rPr lang="en-US" dirty="0"/>
              <a:t>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9832" y="3363018"/>
            <a:ext cx="4547516" cy="6463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directory system agent (DSA)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833" y="2437731"/>
            <a:ext cx="2751364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LDAP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9455" y="1535578"/>
            <a:ext cx="828676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NTLM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14396" y="1535578"/>
            <a:ext cx="1066800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Kerberos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29833" y="1535578"/>
            <a:ext cx="763359" cy="84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57396" y="2437731"/>
            <a:ext cx="1730836" cy="849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RPC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57396" y="1535578"/>
            <a:ext cx="1730836" cy="849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29834" y="4795125"/>
            <a:ext cx="4547514" cy="1181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Windows Server 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29834" y="4072585"/>
            <a:ext cx="4558401" cy="646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Extensible Storage Engine</a:t>
            </a:r>
          </a:p>
        </p:txBody>
      </p:sp>
    </p:spTree>
    <p:extLst>
      <p:ext uri="{BB962C8B-B14F-4D97-AF65-F5344CB8AC3E}">
        <p14:creationId xmlns:p14="http://schemas.microsoft.com/office/powerpoint/2010/main" val="250177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1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Directory </a:t>
            </a:r>
          </a:p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72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39282"/>
            <a:ext cx="4315580" cy="5420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1752601"/>
            <a:ext cx="811125" cy="826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58792" y="2600250"/>
            <a:ext cx="8745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77910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Domain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 </a:t>
            </a:r>
          </a:p>
          <a:p>
            <a:pPr lvl="1"/>
            <a:r>
              <a:rPr lang="en-US" dirty="0">
                <a:effectLst/>
              </a:rPr>
              <a:t>Security</a:t>
            </a:r>
          </a:p>
          <a:p>
            <a:pPr lvl="1"/>
            <a:r>
              <a:rPr lang="en-US" dirty="0">
                <a:effectLst/>
              </a:rPr>
              <a:t>Distribution</a:t>
            </a:r>
          </a:p>
          <a:p>
            <a:r>
              <a:rPr lang="en-US" dirty="0">
                <a:effectLst/>
              </a:rPr>
              <a:t>Scope</a:t>
            </a:r>
          </a:p>
          <a:p>
            <a:pPr lvl="1"/>
            <a:r>
              <a:rPr lang="en-US" dirty="0">
                <a:effectLst/>
              </a:rPr>
              <a:t>Domain Local</a:t>
            </a:r>
          </a:p>
          <a:p>
            <a:pPr lvl="1"/>
            <a:r>
              <a:rPr lang="en-US" dirty="0">
                <a:effectLst/>
              </a:rPr>
              <a:t>Global</a:t>
            </a:r>
          </a:p>
          <a:p>
            <a:pPr lvl="1"/>
            <a:r>
              <a:rPr lang="en-US" dirty="0">
                <a:effectLst/>
              </a:rPr>
              <a:t>Universal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07" y="4631608"/>
            <a:ext cx="755591" cy="769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50" y="1780843"/>
            <a:ext cx="832178" cy="768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1" y="1800013"/>
            <a:ext cx="832178" cy="768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39" y="1811332"/>
            <a:ext cx="832178" cy="76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92" y="4518032"/>
            <a:ext cx="867059" cy="883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51" y="4578149"/>
            <a:ext cx="755591" cy="769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408397" y="2672271"/>
            <a:ext cx="190789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HR Department</a:t>
            </a:r>
          </a:p>
        </p:txBody>
      </p:sp>
      <p:sp>
        <p:nvSpPr>
          <p:cNvPr id="13" name="Down Arrow 44"/>
          <p:cNvSpPr/>
          <p:nvPr/>
        </p:nvSpPr>
        <p:spPr>
          <a:xfrm rot="12901733">
            <a:off x="4680407" y="3344295"/>
            <a:ext cx="324958" cy="1228899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44"/>
          <p:cNvSpPr/>
          <p:nvPr/>
        </p:nvSpPr>
        <p:spPr>
          <a:xfrm rot="10800000">
            <a:off x="6078670" y="3344669"/>
            <a:ext cx="324958" cy="1101731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44"/>
          <p:cNvSpPr/>
          <p:nvPr/>
        </p:nvSpPr>
        <p:spPr>
          <a:xfrm rot="9048196">
            <a:off x="7506011" y="3353939"/>
            <a:ext cx="324958" cy="1101731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80980" y="5479257"/>
            <a:ext cx="7104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John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2829" y="5479778"/>
            <a:ext cx="5677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69113" y="5459228"/>
            <a:ext cx="7473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Kelly</a:t>
            </a:r>
          </a:p>
        </p:txBody>
      </p:sp>
    </p:spTree>
    <p:extLst>
      <p:ext uri="{BB962C8B-B14F-4D97-AF65-F5344CB8AC3E}">
        <p14:creationId xmlns:p14="http://schemas.microsoft.com/office/powerpoint/2010/main" val="249970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Computers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390193"/>
            <a:ext cx="4420217" cy="47822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76301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Organizational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18" y="1339595"/>
            <a:ext cx="4865471" cy="5791200"/>
          </a:xfrm>
        </p:spPr>
        <p:txBody>
          <a:bodyPr>
            <a:normAutofit/>
          </a:bodyPr>
          <a:lstStyle/>
          <a:p>
            <a:r>
              <a:rPr lang="en-US" dirty="0"/>
              <a:t>Containers within Domains</a:t>
            </a:r>
          </a:p>
          <a:p>
            <a:pPr lvl="1"/>
            <a:r>
              <a:rPr lang="en-US" sz="1800" dirty="0"/>
              <a:t>Organizes users, groups and other objects</a:t>
            </a:r>
          </a:p>
          <a:p>
            <a:pPr lvl="1"/>
            <a:r>
              <a:rPr lang="en-GB" sz="1800" dirty="0"/>
              <a:t>Represents departments or geographic regions</a:t>
            </a:r>
            <a:endParaRPr lang="en-US" sz="1800" dirty="0"/>
          </a:p>
          <a:p>
            <a:r>
              <a:rPr lang="en-US" dirty="0"/>
              <a:t>Main uses:</a:t>
            </a:r>
          </a:p>
          <a:p>
            <a:pPr lvl="1"/>
            <a:r>
              <a:rPr lang="en-US" sz="1800" dirty="0"/>
              <a:t>Organization</a:t>
            </a:r>
          </a:p>
          <a:p>
            <a:pPr lvl="1"/>
            <a:r>
              <a:rPr lang="en-US" sz="1800" dirty="0"/>
              <a:t>Delegation</a:t>
            </a:r>
          </a:p>
          <a:p>
            <a:pPr lvl="1"/>
            <a:r>
              <a:rPr lang="en-US" sz="1800" dirty="0"/>
              <a:t>Policies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3441865" y="1472357"/>
            <a:ext cx="6079758" cy="5180062"/>
            <a:chOff x="2875961" y="1204889"/>
            <a:chExt cx="6079758" cy="5180062"/>
          </a:xfrm>
        </p:grpSpPr>
        <p:grpSp>
          <p:nvGrpSpPr>
            <p:cNvPr id="74" name="Group 73"/>
            <p:cNvGrpSpPr/>
            <p:nvPr/>
          </p:nvGrpSpPr>
          <p:grpSpPr>
            <a:xfrm>
              <a:off x="2875961" y="1204889"/>
              <a:ext cx="6079758" cy="5180062"/>
              <a:chOff x="2875961" y="1204889"/>
              <a:chExt cx="6079758" cy="518006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875961" y="1204889"/>
                <a:ext cx="5388701" cy="5180062"/>
                <a:chOff x="-408755" y="1218010"/>
                <a:chExt cx="5742755" cy="5417944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304800" y="1218010"/>
                  <a:ext cx="5029200" cy="3886200"/>
                </a:xfrm>
                <a:prstGeom prst="triangl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08755" y="5117417"/>
                  <a:ext cx="805236" cy="805236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grpSp>
              <p:nvGrpSpPr>
                <p:cNvPr id="22" name="Group 21"/>
                <p:cNvGrpSpPr/>
                <p:nvPr/>
              </p:nvGrpSpPr>
              <p:grpSpPr>
                <a:xfrm>
                  <a:off x="489728" y="5800135"/>
                  <a:ext cx="1330282" cy="835819"/>
                  <a:chOff x="1013526" y="4489236"/>
                  <a:chExt cx="1485900" cy="1029891"/>
                </a:xfrm>
              </p:grpSpPr>
              <p:pic>
                <p:nvPicPr>
                  <p:cNvPr id="52" name="Picture 5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3526" y="4489236"/>
                    <a:ext cx="990600" cy="99060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53" name="Picture 5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2126" y="4513942"/>
                    <a:ext cx="990600" cy="99060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pic>
                <p:nvPicPr>
                  <p:cNvPr id="54" name="Picture 5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8826" y="4528529"/>
                    <a:ext cx="990600" cy="990598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4916" y="4975434"/>
                  <a:ext cx="924027" cy="924027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082" y="3800022"/>
                  <a:ext cx="821913" cy="821912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4404" y="2348339"/>
                  <a:ext cx="838809" cy="838810"/>
                </a:xfrm>
                <a:prstGeom prst="rect">
                  <a:avLst/>
                </a:prstGeom>
              </p:spPr>
            </p:pic>
            <p:sp>
              <p:nvSpPr>
                <p:cNvPr id="33" name="Down Arrow 44"/>
                <p:cNvSpPr/>
                <p:nvPr/>
              </p:nvSpPr>
              <p:spPr>
                <a:xfrm rot="2129705">
                  <a:off x="488382" y="4562080"/>
                  <a:ext cx="346309" cy="733380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own Arrow 44"/>
                <p:cNvSpPr/>
                <p:nvPr/>
              </p:nvSpPr>
              <p:spPr>
                <a:xfrm>
                  <a:off x="965178" y="4807638"/>
                  <a:ext cx="346309" cy="922206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own Arrow 44"/>
                <p:cNvSpPr/>
                <p:nvPr/>
              </p:nvSpPr>
              <p:spPr>
                <a:xfrm rot="19619744">
                  <a:off x="1433210" y="4582969"/>
                  <a:ext cx="346309" cy="733380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124070" y="3604193"/>
                <a:ext cx="2831649" cy="2720380"/>
                <a:chOff x="6124070" y="3604193"/>
                <a:chExt cx="2831649" cy="2720380"/>
              </a:xfrm>
            </p:grpSpPr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4629" y="3604193"/>
                  <a:ext cx="771240" cy="785825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4070" y="4872710"/>
                  <a:ext cx="755591" cy="769881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67159" y="5525451"/>
                  <a:ext cx="832178" cy="76863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200" y="5544621"/>
                  <a:ext cx="832178" cy="76863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3248" y="5555940"/>
                  <a:ext cx="832178" cy="76863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8660" y="4736961"/>
                  <a:ext cx="867059" cy="883456"/>
                </a:xfrm>
                <a:prstGeom prst="rect">
                  <a:avLst/>
                </a:prstGeom>
              </p:spPr>
            </p:pic>
            <p:sp>
              <p:nvSpPr>
                <p:cNvPr id="61" name="Down Arrow 44"/>
                <p:cNvSpPr/>
                <p:nvPr/>
              </p:nvSpPr>
              <p:spPr>
                <a:xfrm rot="2129705">
                  <a:off x="6965894" y="4341758"/>
                  <a:ext cx="324958" cy="701180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Down Arrow 44"/>
                <p:cNvSpPr/>
                <p:nvPr/>
              </p:nvSpPr>
              <p:spPr>
                <a:xfrm>
                  <a:off x="7413297" y="4576534"/>
                  <a:ext cx="324958" cy="881715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own Arrow 44"/>
                <p:cNvSpPr/>
                <p:nvPr/>
              </p:nvSpPr>
              <p:spPr>
                <a:xfrm rot="19619744">
                  <a:off x="7852473" y="4361730"/>
                  <a:ext cx="324958" cy="701180"/>
                </a:xfrm>
                <a:custGeom>
                  <a:avLst/>
                  <a:gdLst>
                    <a:gd name="connsiteX0" fmla="*/ 0 w 1216677"/>
                    <a:gd name="connsiteY0" fmla="*/ 2687256 h 3295594"/>
                    <a:gd name="connsiteX1" fmla="*/ 304169 w 1216677"/>
                    <a:gd name="connsiteY1" fmla="*/ 2687256 h 3295594"/>
                    <a:gd name="connsiteX2" fmla="*/ 304169 w 1216677"/>
                    <a:gd name="connsiteY2" fmla="*/ 0 h 3295594"/>
                    <a:gd name="connsiteX3" fmla="*/ 912508 w 1216677"/>
                    <a:gd name="connsiteY3" fmla="*/ 0 h 3295594"/>
                    <a:gd name="connsiteX4" fmla="*/ 912508 w 1216677"/>
                    <a:gd name="connsiteY4" fmla="*/ 2687256 h 3295594"/>
                    <a:gd name="connsiteX5" fmla="*/ 1216677 w 1216677"/>
                    <a:gd name="connsiteY5" fmla="*/ 2687256 h 3295594"/>
                    <a:gd name="connsiteX6" fmla="*/ 608339 w 1216677"/>
                    <a:gd name="connsiteY6" fmla="*/ 3295594 h 3295594"/>
                    <a:gd name="connsiteX7" fmla="*/ 0 w 1216677"/>
                    <a:gd name="connsiteY7" fmla="*/ 2687256 h 329559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912508 w 1216677"/>
                    <a:gd name="connsiteY3" fmla="*/ 1905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0419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  <a:gd name="connsiteX0" fmla="*/ 0 w 1216677"/>
                    <a:gd name="connsiteY0" fmla="*/ 2706306 h 3314644"/>
                    <a:gd name="connsiteX1" fmla="*/ 304169 w 1216677"/>
                    <a:gd name="connsiteY1" fmla="*/ 2706306 h 3314644"/>
                    <a:gd name="connsiteX2" fmla="*/ 523244 w 1216677"/>
                    <a:gd name="connsiteY2" fmla="*/ 0 h 3314644"/>
                    <a:gd name="connsiteX3" fmla="*/ 655333 w 1216677"/>
                    <a:gd name="connsiteY3" fmla="*/ 0 h 3314644"/>
                    <a:gd name="connsiteX4" fmla="*/ 912508 w 1216677"/>
                    <a:gd name="connsiteY4" fmla="*/ 2706306 h 3314644"/>
                    <a:gd name="connsiteX5" fmla="*/ 1216677 w 1216677"/>
                    <a:gd name="connsiteY5" fmla="*/ 2706306 h 3314644"/>
                    <a:gd name="connsiteX6" fmla="*/ 608339 w 1216677"/>
                    <a:gd name="connsiteY6" fmla="*/ 3314644 h 3314644"/>
                    <a:gd name="connsiteX7" fmla="*/ 0 w 1216677"/>
                    <a:gd name="connsiteY7" fmla="*/ 2706306 h 33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6677" h="3314644">
                      <a:moveTo>
                        <a:pt x="0" y="2706306"/>
                      </a:moveTo>
                      <a:lnTo>
                        <a:pt x="304169" y="2706306"/>
                      </a:lnTo>
                      <a:lnTo>
                        <a:pt x="523244" y="0"/>
                      </a:lnTo>
                      <a:lnTo>
                        <a:pt x="655333" y="0"/>
                      </a:lnTo>
                      <a:lnTo>
                        <a:pt x="912508" y="2706306"/>
                      </a:lnTo>
                      <a:lnTo>
                        <a:pt x="1216677" y="2706306"/>
                      </a:lnTo>
                      <a:lnTo>
                        <a:pt x="608339" y="3314644"/>
                      </a:lnTo>
                      <a:lnTo>
                        <a:pt x="0" y="2706306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Down Arrow 44"/>
            <p:cNvSpPr/>
            <p:nvPr/>
          </p:nvSpPr>
          <p:spPr>
            <a:xfrm rot="2804110">
              <a:off x="5016414" y="2848342"/>
              <a:ext cx="324958" cy="1101731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own Arrow 44"/>
            <p:cNvSpPr/>
            <p:nvPr/>
          </p:nvSpPr>
          <p:spPr>
            <a:xfrm rot="18918594">
              <a:off x="6559299" y="2867882"/>
              <a:ext cx="324958" cy="1078756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007569" y="2203084"/>
            <a:ext cx="8050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673630" y="3485585"/>
            <a:ext cx="7537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46767" y="3545611"/>
            <a:ext cx="4331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1895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Domain Security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16" y="1108363"/>
            <a:ext cx="8686800" cy="6096000"/>
          </a:xfrm>
        </p:spPr>
        <p:txBody>
          <a:bodyPr/>
          <a:lstStyle/>
          <a:p>
            <a:pPr fontAlgn="ctr"/>
            <a:r>
              <a:rPr lang="en-US" dirty="0">
                <a:effectLst/>
              </a:rPr>
              <a:t>Users</a:t>
            </a:r>
          </a:p>
          <a:p>
            <a:pPr fontAlgn="ctr"/>
            <a:r>
              <a:rPr lang="en-US" dirty="0">
                <a:effectLst/>
              </a:rPr>
              <a:t>Groups</a:t>
            </a:r>
          </a:p>
          <a:p>
            <a:pPr fontAlgn="ctr"/>
            <a:r>
              <a:rPr lang="en-US" dirty="0">
                <a:effectLst/>
              </a:rPr>
              <a:t>Computers</a:t>
            </a:r>
          </a:p>
          <a:p>
            <a:pPr fontAlgn="ctr"/>
            <a:r>
              <a:rPr lang="en-US" dirty="0">
                <a:effectLst/>
              </a:rPr>
              <a:t>Built-in Security Groups </a:t>
            </a:r>
          </a:p>
          <a:p>
            <a:pPr lvl="1" fontAlgn="ctr"/>
            <a:r>
              <a:rPr lang="en-US" sz="2000" dirty="0"/>
              <a:t>Administrators</a:t>
            </a:r>
          </a:p>
          <a:p>
            <a:pPr lvl="1" fontAlgn="ctr"/>
            <a:r>
              <a:rPr lang="en-US" sz="2000" dirty="0"/>
              <a:t>Backup Operators</a:t>
            </a:r>
          </a:p>
          <a:p>
            <a:pPr lvl="1" fontAlgn="ctr"/>
            <a:r>
              <a:rPr lang="en-US" sz="2000" dirty="0"/>
              <a:t>Users</a:t>
            </a:r>
          </a:p>
          <a:p>
            <a:pPr lvl="1" fontAlgn="ctr"/>
            <a:r>
              <a:rPr lang="en-US" sz="2000" dirty="0"/>
              <a:t>Power Users</a:t>
            </a:r>
          </a:p>
          <a:p>
            <a:pPr lvl="1" fontAlgn="ctr"/>
            <a:r>
              <a:rPr lang="en-US" sz="2000" dirty="0"/>
              <a:t>Print Operators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56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1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Directory </a:t>
            </a:r>
          </a:p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Sites and Replication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2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1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Directory </a:t>
            </a:r>
          </a:p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Domains and Forests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85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Active Directory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Site?</a:t>
            </a:r>
          </a:p>
          <a:p>
            <a:pPr lvl="1"/>
            <a:r>
              <a:rPr lang="en-US" dirty="0"/>
              <a:t>A set of </a:t>
            </a:r>
            <a:r>
              <a:rPr lang="en-US" u="sng" dirty="0"/>
              <a:t>well-connected</a:t>
            </a:r>
            <a:r>
              <a:rPr lang="en-US" dirty="0"/>
              <a:t> IP subnets</a:t>
            </a:r>
          </a:p>
          <a:p>
            <a:r>
              <a:rPr lang="en-US" dirty="0"/>
              <a:t>Site Usage</a:t>
            </a:r>
          </a:p>
          <a:p>
            <a:pPr lvl="1"/>
            <a:r>
              <a:rPr lang="en-US" dirty="0"/>
              <a:t>Locating Services 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Group Policy Application</a:t>
            </a:r>
          </a:p>
          <a:p>
            <a:r>
              <a:rPr lang="en-US" dirty="0"/>
              <a:t>Sites are connected with Site Links</a:t>
            </a:r>
          </a:p>
          <a:p>
            <a:pPr lvl="1"/>
            <a:r>
              <a:rPr lang="en-US" dirty="0"/>
              <a:t>Connects two or more sites</a:t>
            </a:r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6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Usage (Location Services)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377" y="1811976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59977" y="1202376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4077" y="4288476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6" y="2023279"/>
            <a:ext cx="684003" cy="1113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1" y="2541892"/>
            <a:ext cx="539478" cy="579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34" y="1945599"/>
            <a:ext cx="685527" cy="685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88" y="2497777"/>
            <a:ext cx="685527" cy="685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15" y="3260187"/>
            <a:ext cx="685527" cy="685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36" y="1364232"/>
            <a:ext cx="685527" cy="685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90" y="1916410"/>
            <a:ext cx="685527" cy="68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817" y="2678820"/>
            <a:ext cx="685527" cy="6855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00" y="4431418"/>
            <a:ext cx="685527" cy="6855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49" y="4660429"/>
            <a:ext cx="685527" cy="6855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78" y="5812064"/>
            <a:ext cx="685527" cy="6855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81" y="5079393"/>
            <a:ext cx="685527" cy="6855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05" y="5308129"/>
            <a:ext cx="685527" cy="685527"/>
          </a:xfrm>
          <a:prstGeom prst="rect">
            <a:avLst/>
          </a:prstGeom>
        </p:spPr>
      </p:pic>
      <p:pic>
        <p:nvPicPr>
          <p:cNvPr id="2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01" y="4457358"/>
            <a:ext cx="684003" cy="11135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26" y="4975971"/>
            <a:ext cx="539478" cy="579582"/>
          </a:xfrm>
          <a:prstGeom prst="rect">
            <a:avLst/>
          </a:prstGeom>
        </p:spPr>
      </p:pic>
      <p:pic>
        <p:nvPicPr>
          <p:cNvPr id="30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803" y="5474665"/>
            <a:ext cx="684003" cy="11135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28" y="5993278"/>
            <a:ext cx="539478" cy="579582"/>
          </a:xfrm>
          <a:prstGeom prst="rect">
            <a:avLst/>
          </a:prstGeom>
        </p:spPr>
      </p:pic>
      <p:pic>
        <p:nvPicPr>
          <p:cNvPr id="3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76" y="1929306"/>
            <a:ext cx="684003" cy="11135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01" y="2447919"/>
            <a:ext cx="539478" cy="5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Usage (Replication)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9340" y="1492519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96224" y="1244730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1079" y="4146281"/>
            <a:ext cx="3505200" cy="2438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4" y="2091047"/>
            <a:ext cx="684003" cy="1113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9" y="2609660"/>
            <a:ext cx="539478" cy="5795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14" y="1412532"/>
            <a:ext cx="685527" cy="685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68" y="1964710"/>
            <a:ext cx="685527" cy="68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95" y="2727120"/>
            <a:ext cx="685527" cy="6855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52" y="4295171"/>
            <a:ext cx="685527" cy="6855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80" y="4541199"/>
            <a:ext cx="685527" cy="6855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009" y="5692834"/>
            <a:ext cx="685527" cy="6855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212" y="4960163"/>
            <a:ext cx="685527" cy="6855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36" y="5188899"/>
            <a:ext cx="685527" cy="685527"/>
          </a:xfrm>
          <a:prstGeom prst="rect">
            <a:avLst/>
          </a:prstGeom>
        </p:spPr>
      </p:pic>
      <p:pic>
        <p:nvPicPr>
          <p:cNvPr id="2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83" y="4532097"/>
            <a:ext cx="684003" cy="11135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08" y="5050710"/>
            <a:ext cx="539478" cy="579582"/>
          </a:xfrm>
          <a:prstGeom prst="rect">
            <a:avLst/>
          </a:prstGeom>
        </p:spPr>
      </p:pic>
      <p:pic>
        <p:nvPicPr>
          <p:cNvPr id="30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44" y="5396976"/>
            <a:ext cx="684003" cy="11135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69" y="5915589"/>
            <a:ext cx="539478" cy="579582"/>
          </a:xfrm>
          <a:prstGeom prst="rect">
            <a:avLst/>
          </a:prstGeom>
        </p:spPr>
      </p:pic>
      <p:pic>
        <p:nvPicPr>
          <p:cNvPr id="3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47" y="1921838"/>
            <a:ext cx="684003" cy="11135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72" y="2440451"/>
            <a:ext cx="539478" cy="57958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6" idx="1"/>
            <a:endCxn id="5" idx="0"/>
          </p:cNvCxnSpPr>
          <p:nvPr/>
        </p:nvCxnSpPr>
        <p:spPr>
          <a:xfrm rot="16200000" flipV="1">
            <a:off x="3816092" y="-391633"/>
            <a:ext cx="109306" cy="3877609"/>
          </a:xfrm>
          <a:prstGeom prst="curvedConnector3">
            <a:avLst>
              <a:gd name="adj1" fmla="val 5358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1"/>
          <p:cNvCxnSpPr>
            <a:stCxn id="7" idx="2"/>
            <a:endCxn id="5" idx="4"/>
          </p:cNvCxnSpPr>
          <p:nvPr/>
        </p:nvCxnSpPr>
        <p:spPr>
          <a:xfrm rot="10800000">
            <a:off x="1931941" y="3930919"/>
            <a:ext cx="1149139" cy="143456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1"/>
          <p:cNvCxnSpPr>
            <a:stCxn id="6" idx="4"/>
            <a:endCxn id="7" idx="6"/>
          </p:cNvCxnSpPr>
          <p:nvPr/>
        </p:nvCxnSpPr>
        <p:spPr>
          <a:xfrm rot="5400000">
            <a:off x="5976377" y="4293033"/>
            <a:ext cx="1682351" cy="46254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63" y="1649220"/>
            <a:ext cx="685527" cy="6855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17" y="2201398"/>
            <a:ext cx="685527" cy="6855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44" y="2963808"/>
            <a:ext cx="685527" cy="6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6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Multi-Master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  <a:p>
            <a:r>
              <a:rPr lang="en-US" dirty="0"/>
              <a:t>Operation Masters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39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1201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Master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132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Operation Master?</a:t>
            </a:r>
          </a:p>
          <a:p>
            <a:r>
              <a:rPr lang="en-US" dirty="0"/>
              <a:t>Why we need Operation Masters?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Masters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Forest-Wide</a:t>
            </a:r>
          </a:p>
          <a:p>
            <a:pPr lvl="1"/>
            <a:r>
              <a:rPr lang="en-US" dirty="0"/>
              <a:t>Schema Master</a:t>
            </a:r>
          </a:p>
          <a:p>
            <a:pPr lvl="1"/>
            <a:r>
              <a:rPr lang="en-US" dirty="0"/>
              <a:t>Domain Naming Master</a:t>
            </a:r>
          </a:p>
          <a:p>
            <a:r>
              <a:rPr lang="en-US" dirty="0"/>
              <a:t>Domain-Wide</a:t>
            </a:r>
          </a:p>
          <a:p>
            <a:pPr lvl="1"/>
            <a:r>
              <a:rPr lang="en-US" dirty="0"/>
              <a:t>Primary Domain Controller (PDC)</a:t>
            </a:r>
          </a:p>
          <a:p>
            <a:pPr lvl="1"/>
            <a:r>
              <a:rPr lang="en-US" dirty="0"/>
              <a:t>Relative Identifier (RID)</a:t>
            </a:r>
          </a:p>
          <a:p>
            <a:pPr lvl="1"/>
            <a:r>
              <a:rPr lang="en-US" dirty="0"/>
              <a:t>Infrastructure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updates to schema</a:t>
            </a:r>
          </a:p>
          <a:p>
            <a:r>
              <a:rPr lang="en-US" dirty="0"/>
              <a:t>Sends updates to all DCs</a:t>
            </a:r>
          </a:p>
          <a:p>
            <a:r>
              <a:rPr lang="en-US" dirty="0"/>
              <a:t>One per forest</a:t>
            </a:r>
          </a:p>
          <a:p>
            <a:r>
              <a:rPr lang="en-US" dirty="0"/>
              <a:t>Default is the first DC installed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3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Naming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add/remove of domains and cross-references to external DS</a:t>
            </a:r>
          </a:p>
          <a:p>
            <a:r>
              <a:rPr lang="en-US" dirty="0"/>
              <a:t>One per forest</a:t>
            </a:r>
          </a:p>
          <a:p>
            <a:r>
              <a:rPr lang="en-US" dirty="0"/>
              <a:t>Default is the first DC installed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4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Install 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Dcpromo</a:t>
            </a:r>
            <a:endParaRPr lang="en-US" dirty="0"/>
          </a:p>
          <a:p>
            <a:r>
              <a:rPr lang="en-US" dirty="0"/>
              <a:t>DNS</a:t>
            </a:r>
          </a:p>
          <a:p>
            <a:r>
              <a:rPr lang="en-US"/>
              <a:t>Management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Domain Controller?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8" y="4105619"/>
            <a:ext cx="8686800" cy="2576963"/>
          </a:xfrm>
        </p:spPr>
        <p:txBody>
          <a:bodyPr>
            <a:normAutofit/>
          </a:bodyPr>
          <a:lstStyle/>
          <a:p>
            <a:r>
              <a:rPr lang="en-US" sz="2000" dirty="0"/>
              <a:t>Manages the Active Directory Objects and Database</a:t>
            </a:r>
          </a:p>
          <a:p>
            <a:r>
              <a:rPr lang="en-US" sz="2000" dirty="0"/>
              <a:t>Responds to security authentication requests</a:t>
            </a:r>
          </a:p>
          <a:p>
            <a:r>
              <a:rPr lang="en-US" sz="2000" dirty="0"/>
              <a:t>Replicates information from other domain controllers</a:t>
            </a:r>
          </a:p>
          <a:p>
            <a:r>
              <a:rPr lang="en-US" sz="2000" dirty="0"/>
              <a:t>Provides information for various network resources</a:t>
            </a:r>
          </a:p>
          <a:p>
            <a:r>
              <a:rPr lang="en-US" sz="2000" dirty="0"/>
              <a:t>Can be Writable or Read Only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0" y="2423521"/>
            <a:ext cx="160020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09" y="2504025"/>
            <a:ext cx="1543025" cy="154302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67552"/>
              </p:ext>
            </p:extLst>
          </p:nvPr>
        </p:nvGraphicFramePr>
        <p:xfrm>
          <a:off x="5463745" y="1053616"/>
          <a:ext cx="2285999" cy="11125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P@sswOrd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Down Arrow 44"/>
          <p:cNvSpPr/>
          <p:nvPr/>
        </p:nvSpPr>
        <p:spPr>
          <a:xfrm rot="14845245">
            <a:off x="2769467" y="2118551"/>
            <a:ext cx="346309" cy="1243281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44"/>
          <p:cNvSpPr/>
          <p:nvPr/>
        </p:nvSpPr>
        <p:spPr>
          <a:xfrm rot="7413750">
            <a:off x="5689570" y="2206812"/>
            <a:ext cx="346309" cy="1223924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07" y="1101648"/>
            <a:ext cx="1206683" cy="186514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326585" y="2014293"/>
            <a:ext cx="990600" cy="990600"/>
            <a:chOff x="1126927" y="4333700"/>
            <a:chExt cx="990600" cy="9906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7" y="4333700"/>
              <a:ext cx="990600" cy="9906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65123" y="4530100"/>
              <a:ext cx="727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AD DB</a:t>
              </a:r>
            </a:p>
          </p:txBody>
        </p:sp>
      </p:grpSp>
      <p:sp>
        <p:nvSpPr>
          <p:cNvPr id="6" name="Left Arrow 5"/>
          <p:cNvSpPr/>
          <p:nvPr/>
        </p:nvSpPr>
        <p:spPr>
          <a:xfrm>
            <a:off x="7752608" y="1346835"/>
            <a:ext cx="1295400" cy="74191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9633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259396" y="1144460"/>
            <a:ext cx="8686800" cy="3886200"/>
          </a:xfrm>
          <a:prstGeom prst="triangl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Domain?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7" y="1751461"/>
            <a:ext cx="1002071" cy="1002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30" y="2064025"/>
            <a:ext cx="1199102" cy="1199102"/>
          </a:xfrm>
          <a:prstGeom prst="rect">
            <a:avLst/>
          </a:prstGeom>
        </p:spPr>
      </p:pic>
      <p:sp>
        <p:nvSpPr>
          <p:cNvPr id="8" name="Down Arrow 44"/>
          <p:cNvSpPr/>
          <p:nvPr/>
        </p:nvSpPr>
        <p:spPr>
          <a:xfrm rot="18662607">
            <a:off x="1396854" y="2586149"/>
            <a:ext cx="321836" cy="1453636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44"/>
          <p:cNvSpPr/>
          <p:nvPr/>
        </p:nvSpPr>
        <p:spPr>
          <a:xfrm rot="5400000">
            <a:off x="6130547" y="1884383"/>
            <a:ext cx="321834" cy="1644945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028061" y="2044190"/>
            <a:ext cx="1050969" cy="1340318"/>
            <a:chOff x="4172719" y="721087"/>
            <a:chExt cx="1223960" cy="1442239"/>
          </a:xfrm>
        </p:grpSpPr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719" y="721087"/>
              <a:ext cx="933078" cy="1442239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4645696" y="1397336"/>
              <a:ext cx="750983" cy="765990"/>
              <a:chOff x="1126927" y="4333700"/>
              <a:chExt cx="990600" cy="99060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6927" y="4333700"/>
                <a:ext cx="990600" cy="9906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258597" y="4539079"/>
                <a:ext cx="727258" cy="599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AD</a:t>
                </a:r>
              </a:p>
              <a:p>
                <a:pPr algn="ctr"/>
                <a:r>
                  <a:rPr lang="en-US" sz="1100" b="1" dirty="0"/>
                  <a:t>DB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650235" y="3552295"/>
            <a:ext cx="1050969" cy="1340318"/>
            <a:chOff x="4172719" y="721087"/>
            <a:chExt cx="1223960" cy="1442239"/>
          </a:xfrm>
        </p:grpSpPr>
        <p:pic>
          <p:nvPicPr>
            <p:cNvPr id="17" name="Content Placeholder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719" y="721087"/>
              <a:ext cx="933078" cy="144223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4645696" y="1397336"/>
              <a:ext cx="750983" cy="765990"/>
              <a:chOff x="1126927" y="4333700"/>
              <a:chExt cx="990600" cy="99060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6927" y="4333700"/>
                <a:ext cx="990600" cy="99060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258597" y="4496132"/>
                <a:ext cx="727258" cy="64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AD</a:t>
                </a:r>
                <a:br>
                  <a:rPr lang="en-US" sz="1200" b="1" dirty="0"/>
                </a:br>
                <a:r>
                  <a:rPr lang="en-US" sz="1200" b="1" dirty="0"/>
                  <a:t>DB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407064" y="3552295"/>
            <a:ext cx="1050969" cy="1340318"/>
            <a:chOff x="4172719" y="721087"/>
            <a:chExt cx="1223960" cy="1442239"/>
          </a:xfrm>
        </p:grpSpPr>
        <p:pic>
          <p:nvPicPr>
            <p:cNvPr id="22" name="Content Placeholder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719" y="721087"/>
              <a:ext cx="933078" cy="144223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4645696" y="1397336"/>
              <a:ext cx="750983" cy="765990"/>
              <a:chOff x="1126927" y="4333700"/>
              <a:chExt cx="990600" cy="9906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6927" y="4333700"/>
                <a:ext cx="990600" cy="99060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264220" y="4507357"/>
                <a:ext cx="727258" cy="642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AD</a:t>
                </a:r>
              </a:p>
              <a:p>
                <a:pPr algn="ctr"/>
                <a:r>
                  <a:rPr lang="en-US" sz="1200" b="1" dirty="0"/>
                  <a:t>DB</a:t>
                </a:r>
              </a:p>
            </p:txBody>
          </p:sp>
        </p:grpSp>
      </p:grpSp>
      <p:sp>
        <p:nvSpPr>
          <p:cNvPr id="27" name="Left-Right Arrow 26"/>
          <p:cNvSpPr/>
          <p:nvPr/>
        </p:nvSpPr>
        <p:spPr>
          <a:xfrm rot="19413397">
            <a:off x="3304212" y="3471172"/>
            <a:ext cx="677587" cy="24049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13240393">
            <a:off x="4933059" y="3514790"/>
            <a:ext cx="677588" cy="24049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0800000">
            <a:off x="3846174" y="4369565"/>
            <a:ext cx="1133603" cy="2493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198700" y="5154680"/>
            <a:ext cx="8686800" cy="1445869"/>
          </a:xfrm>
        </p:spPr>
        <p:txBody>
          <a:bodyPr>
            <a:normAutofit/>
          </a:bodyPr>
          <a:lstStyle/>
          <a:p>
            <a:r>
              <a:rPr lang="en-US" sz="2000" dirty="0"/>
              <a:t>Boundary of Replication</a:t>
            </a:r>
          </a:p>
          <a:p>
            <a:r>
              <a:rPr lang="en-US" sz="2000" dirty="0"/>
              <a:t>Boundary of Administration</a:t>
            </a:r>
          </a:p>
          <a:p>
            <a:r>
              <a:rPr lang="en-US" sz="2000" dirty="0"/>
              <a:t>Boundary of DNS Namespace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02474" y="3707389"/>
            <a:ext cx="143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5979" y="1494402"/>
            <a:ext cx="26052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MyCorporation.local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6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Forest?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6" y="3815228"/>
            <a:ext cx="8686800" cy="2253063"/>
          </a:xfrm>
        </p:spPr>
        <p:txBody>
          <a:bodyPr>
            <a:normAutofit/>
          </a:bodyPr>
          <a:lstStyle/>
          <a:p>
            <a:r>
              <a:rPr lang="en-US" sz="2000" dirty="0"/>
              <a:t>All Domains in a Forest share:</a:t>
            </a:r>
          </a:p>
          <a:p>
            <a:pPr lvl="1"/>
            <a:r>
              <a:rPr lang="en-US" sz="2000" dirty="0"/>
              <a:t>Schema</a:t>
            </a:r>
          </a:p>
          <a:p>
            <a:pPr lvl="1"/>
            <a:r>
              <a:rPr lang="en-US" sz="2000" dirty="0"/>
              <a:t>Configuration</a:t>
            </a:r>
          </a:p>
          <a:p>
            <a:pPr lvl="1"/>
            <a:r>
              <a:rPr lang="en-US" sz="2000" dirty="0"/>
              <a:t>Global Catalog</a:t>
            </a:r>
          </a:p>
          <a:p>
            <a:r>
              <a:rPr lang="en-US" sz="2000" dirty="0"/>
              <a:t>The forest is also considered as a security boundary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667991" y="1008222"/>
            <a:ext cx="3048000" cy="1646779"/>
            <a:chOff x="228600" y="302125"/>
            <a:chExt cx="8686800" cy="3886200"/>
          </a:xfrm>
        </p:grpSpPr>
        <p:sp>
          <p:nvSpPr>
            <p:cNvPr id="5" name="Isosceles Triangle 4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11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16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21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25" name="Left-Right Arrow 24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-Right Arrow 25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-Right Arrow 26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4595" y="1122680"/>
            <a:ext cx="3048000" cy="1646779"/>
            <a:chOff x="228600" y="302125"/>
            <a:chExt cx="8686800" cy="3886200"/>
          </a:xfrm>
        </p:grpSpPr>
        <p:sp>
          <p:nvSpPr>
            <p:cNvPr id="45" name="Isosceles Triangle 44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56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54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52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49" name="Left-Right Arrow 48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-Right Arrow 50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481352" y="3003094"/>
            <a:ext cx="3048000" cy="1646779"/>
            <a:chOff x="228600" y="302125"/>
            <a:chExt cx="8686800" cy="3886200"/>
          </a:xfrm>
        </p:grpSpPr>
        <p:sp>
          <p:nvSpPr>
            <p:cNvPr id="59" name="Isosceles Triangle 58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70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68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66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63" name="Left-Right Arrow 62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-Right Arrow 63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eft-Right Arrow 64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>
            <a:stCxn id="5" idx="0"/>
            <a:endCxn id="45" idx="0"/>
          </p:cNvCxnSpPr>
          <p:nvPr/>
        </p:nvCxnSpPr>
        <p:spPr>
          <a:xfrm flipH="1">
            <a:off x="1748595" y="1008221"/>
            <a:ext cx="3443396" cy="1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4"/>
            <a:endCxn id="59" idx="0"/>
          </p:cNvCxnSpPr>
          <p:nvPr/>
        </p:nvCxnSpPr>
        <p:spPr>
          <a:xfrm>
            <a:off x="6715992" y="2655001"/>
            <a:ext cx="289361" cy="34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11837" y="2751008"/>
            <a:ext cx="1680268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BeraXo.local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15412" y="4766611"/>
            <a:ext cx="230704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USA.BeraXo.local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1494" y="2859564"/>
            <a:ext cx="2993127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BeraXoConsultancy.org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669E7D5-B81E-4644-B001-7BBBF0A7ECF0}"/>
              </a:ext>
            </a:extLst>
          </p:cNvPr>
          <p:cNvSpPr/>
          <p:nvPr/>
        </p:nvSpPr>
        <p:spPr>
          <a:xfrm>
            <a:off x="955153" y="1619080"/>
            <a:ext cx="327397" cy="401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133B6816-B559-44DF-B962-079841C4F517}"/>
              </a:ext>
            </a:extLst>
          </p:cNvPr>
          <p:cNvSpPr/>
          <p:nvPr/>
        </p:nvSpPr>
        <p:spPr>
          <a:xfrm>
            <a:off x="2218324" y="1572489"/>
            <a:ext cx="327397" cy="401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Location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Computer</a:t>
            </a:r>
          </a:p>
          <a:p>
            <a:pPr lvl="1"/>
            <a:r>
              <a:rPr lang="en-US" dirty="0"/>
              <a:t>Contact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3434769" y="801585"/>
            <a:ext cx="4989784" cy="5480224"/>
            <a:chOff x="3643238" y="671542"/>
            <a:chExt cx="4989784" cy="5480224"/>
          </a:xfrm>
        </p:grpSpPr>
        <p:grpSp>
          <p:nvGrpSpPr>
            <p:cNvPr id="64" name="Group 63"/>
            <p:cNvGrpSpPr/>
            <p:nvPr/>
          </p:nvGrpSpPr>
          <p:grpSpPr>
            <a:xfrm>
              <a:off x="3643238" y="671542"/>
              <a:ext cx="4792027" cy="4528505"/>
              <a:chOff x="3657600" y="184546"/>
              <a:chExt cx="4792027" cy="452850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657600" y="1450781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Username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57600" y="2504676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Password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7600" y="3036520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Address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57600" y="3568364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Email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79703" y="945954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User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05643" y="4267200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Contact</a:t>
                </a:r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28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1335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0" idx="3"/>
                <a:endCxn id="12" idx="0"/>
              </p:cNvCxnSpPr>
              <p:nvPr/>
            </p:nvCxnSpPr>
            <p:spPr>
              <a:xfrm>
                <a:off x="4781550" y="3791290"/>
                <a:ext cx="1386068" cy="475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2" idx="0"/>
              </p:cNvCxnSpPr>
              <p:nvPr/>
            </p:nvCxnSpPr>
            <p:spPr>
              <a:xfrm>
                <a:off x="4781550" y="3278382"/>
                <a:ext cx="1386068" cy="988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3657600" y="1972832"/>
                <a:ext cx="1123950" cy="4458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Name</a:t>
                </a:r>
              </a:p>
            </p:txBody>
          </p:sp>
          <p:cxnSp>
            <p:nvCxnSpPr>
              <p:cNvPr id="48" name="Straight Arrow Connector 47"/>
              <p:cNvCxnSpPr>
                <a:stCxn id="40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803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9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18676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4781550" y="1391805"/>
                <a:ext cx="1360128" cy="2399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3"/>
                <a:endCxn id="12" idx="0"/>
              </p:cNvCxnSpPr>
              <p:nvPr/>
            </p:nvCxnSpPr>
            <p:spPr>
              <a:xfrm>
                <a:off x="4781550" y="2195758"/>
                <a:ext cx="1386068" cy="2071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4036" y="184546"/>
                <a:ext cx="755591" cy="7698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65" name="Down Arrow 44"/>
            <p:cNvSpPr/>
            <p:nvPr/>
          </p:nvSpPr>
          <p:spPr>
            <a:xfrm rot="14213241">
              <a:off x="7121325" y="899473"/>
              <a:ext cx="321836" cy="8245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44"/>
            <p:cNvSpPr/>
            <p:nvPr/>
          </p:nvSpPr>
          <p:spPr>
            <a:xfrm rot="18609973">
              <a:off x="7118547" y="1566419"/>
              <a:ext cx="321836" cy="896108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651" y="1974165"/>
              <a:ext cx="755591" cy="7698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72" name="Group 71"/>
            <p:cNvGrpSpPr/>
            <p:nvPr/>
          </p:nvGrpSpPr>
          <p:grpSpPr>
            <a:xfrm>
              <a:off x="7748073" y="3929131"/>
              <a:ext cx="884949" cy="862925"/>
              <a:chOff x="6970060" y="5588879"/>
              <a:chExt cx="884949" cy="862925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0060" y="5588879"/>
                <a:ext cx="755591" cy="7698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1216" y="5868011"/>
                <a:ext cx="583793" cy="583793"/>
              </a:xfrm>
              <a:prstGeom prst="rect">
                <a:avLst/>
              </a:prstGeom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7725651" y="5288841"/>
              <a:ext cx="884949" cy="862925"/>
              <a:chOff x="6970060" y="5588879"/>
              <a:chExt cx="884949" cy="862925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0060" y="5588879"/>
                <a:ext cx="755591" cy="7698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1216" y="5868011"/>
                <a:ext cx="583793" cy="583793"/>
              </a:xfrm>
              <a:prstGeom prst="rect">
                <a:avLst/>
              </a:prstGeom>
            </p:spPr>
          </p:pic>
        </p:grpSp>
        <p:sp>
          <p:nvSpPr>
            <p:cNvPr id="76" name="Down Arrow 44"/>
            <p:cNvSpPr/>
            <p:nvPr/>
          </p:nvSpPr>
          <p:spPr>
            <a:xfrm rot="14213241">
              <a:off x="7086941" y="4260140"/>
              <a:ext cx="321836" cy="8245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own Arrow 44"/>
            <p:cNvSpPr/>
            <p:nvPr/>
          </p:nvSpPr>
          <p:spPr>
            <a:xfrm rot="18609973">
              <a:off x="7086940" y="4941036"/>
              <a:ext cx="321836" cy="896108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Naming Contexts and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97380"/>
            <a:ext cx="8686800" cy="4384963"/>
          </a:xfrm>
        </p:spPr>
        <p:txBody>
          <a:bodyPr>
            <a:normAutofit/>
          </a:bodyPr>
          <a:lstStyle/>
          <a:p>
            <a:r>
              <a:rPr lang="en-US" dirty="0"/>
              <a:t>Schema</a:t>
            </a:r>
          </a:p>
          <a:p>
            <a:pPr lvl="1"/>
            <a:r>
              <a:rPr lang="en-US" sz="1800" dirty="0"/>
              <a:t>Definitions of object classes and attributes</a:t>
            </a:r>
          </a:p>
          <a:p>
            <a:pPr lvl="1"/>
            <a:r>
              <a:rPr lang="en-US" sz="1800" dirty="0"/>
              <a:t>Replicated to all DCs in the forest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sz="1800" dirty="0"/>
              <a:t>AD Structure (domains, sites, etc.)</a:t>
            </a:r>
          </a:p>
          <a:p>
            <a:pPr lvl="1"/>
            <a:r>
              <a:rPr lang="en-US" sz="1800" dirty="0"/>
              <a:t>Replicated to all DCs in the forest</a:t>
            </a:r>
          </a:p>
          <a:p>
            <a:r>
              <a:rPr lang="en-US" dirty="0"/>
              <a:t>Domain</a:t>
            </a:r>
          </a:p>
          <a:p>
            <a:pPr lvl="1"/>
            <a:r>
              <a:rPr lang="en-US" sz="1800" dirty="0"/>
              <a:t>Domain specific objects (users, groups, computers, and OUs)</a:t>
            </a:r>
          </a:p>
          <a:p>
            <a:pPr lvl="1"/>
            <a:r>
              <a:rPr lang="en-US" sz="1800" dirty="0"/>
              <a:t>Replicated to all DCs in a domain</a:t>
            </a:r>
          </a:p>
          <a:p>
            <a:r>
              <a:rPr lang="en-US" sz="2000" dirty="0"/>
              <a:t>Application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3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Global Catalog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7041E-C5DF-4264-8C9B-87BE820702E9}"/>
              </a:ext>
            </a:extLst>
          </p:cNvPr>
          <p:cNvSpPr txBox="1">
            <a:spLocks/>
          </p:cNvSpPr>
          <p:nvPr/>
        </p:nvSpPr>
        <p:spPr>
          <a:xfrm>
            <a:off x="393894" y="1125187"/>
            <a:ext cx="8686800" cy="438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 2" panose="05020102010507070707" pitchFamily="18" charset="2"/>
              <a:buChar char=""/>
              <a:defRPr sz="1800" kern="1200" spc="10" baseline="0">
                <a:solidFill>
                  <a:schemeClr val="tx1"/>
                </a:solidFill>
                <a:latin typeface="Verdana Pro Cond" panose="020B060603050404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panose="05020102010507070707" pitchFamily="18" charset="2"/>
              <a:buChar char="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Replica of all Objects </a:t>
            </a:r>
            <a:br>
              <a:rPr lang="en-US" dirty="0"/>
            </a:br>
            <a:r>
              <a:rPr lang="en-US" dirty="0"/>
              <a:t>in the Forest</a:t>
            </a:r>
          </a:p>
          <a:p>
            <a:r>
              <a:rPr lang="en-US" dirty="0"/>
              <a:t>Configurable subset of Attributes</a:t>
            </a:r>
          </a:p>
          <a:p>
            <a:r>
              <a:rPr lang="en-US" dirty="0"/>
              <a:t>Fast Forest-wide searches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72" y="51397"/>
            <a:ext cx="10560618" cy="802640"/>
          </a:xfrm>
        </p:spPr>
        <p:txBody>
          <a:bodyPr/>
          <a:lstStyle/>
          <a:p>
            <a:r>
              <a:rPr lang="en-US" dirty="0">
                <a:effectLst/>
              </a:rPr>
              <a:t>Trusts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9320" y="1224774"/>
            <a:ext cx="3048000" cy="1646779"/>
            <a:chOff x="228600" y="302125"/>
            <a:chExt cx="8686800" cy="3886200"/>
          </a:xfrm>
        </p:grpSpPr>
        <p:sp>
          <p:nvSpPr>
            <p:cNvPr id="6" name="Isosceles Triangle 5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17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15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13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10" name="Left-Right Arrow 9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Left-Right Arrow 10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Left-Right Arrow 11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1224774"/>
            <a:ext cx="3048000" cy="1646779"/>
            <a:chOff x="228600" y="302125"/>
            <a:chExt cx="8686800" cy="3886200"/>
          </a:xfrm>
        </p:grpSpPr>
        <p:sp>
          <p:nvSpPr>
            <p:cNvPr id="20" name="Isosceles Triangle 19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31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</p:grpSp>
        <p:grpSp>
          <p:nvGrpSpPr>
            <p:cNvPr id="22" name="Group 21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29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</p:grpSp>
        <p:grpSp>
          <p:nvGrpSpPr>
            <p:cNvPr id="23" name="Group 22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27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</p:grpSp>
        <p:sp>
          <p:nvSpPr>
            <p:cNvPr id="24" name="Left-Right Arrow 23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Left-Right Arrow 24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Left-Right Arrow 25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52971" y="3752384"/>
            <a:ext cx="3048000" cy="1646779"/>
            <a:chOff x="228600" y="302125"/>
            <a:chExt cx="8686800" cy="3886200"/>
          </a:xfrm>
        </p:grpSpPr>
        <p:sp>
          <p:nvSpPr>
            <p:cNvPr id="34" name="Isosceles Triangle 33"/>
            <p:cNvSpPr/>
            <p:nvPr/>
          </p:nvSpPr>
          <p:spPr>
            <a:xfrm>
              <a:off x="228600" y="302125"/>
              <a:ext cx="8686800" cy="3886200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172719" y="721087"/>
              <a:ext cx="1223960" cy="1442239"/>
              <a:chOff x="4172719" y="721087"/>
              <a:chExt cx="1223960" cy="1442239"/>
            </a:xfrm>
          </p:grpSpPr>
          <p:pic>
            <p:nvPicPr>
              <p:cNvPr id="45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5694789" y="2438400"/>
              <a:ext cx="1223960" cy="1442239"/>
              <a:chOff x="4172719" y="721087"/>
              <a:chExt cx="1223960" cy="1442239"/>
            </a:xfrm>
          </p:grpSpPr>
          <p:pic>
            <p:nvPicPr>
              <p:cNvPr id="43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2417186" y="2554979"/>
              <a:ext cx="1223960" cy="1442239"/>
              <a:chOff x="4172719" y="721087"/>
              <a:chExt cx="1223960" cy="1442239"/>
            </a:xfrm>
          </p:grpSpPr>
          <p:pic>
            <p:nvPicPr>
              <p:cNvPr id="41" name="Content Placeholder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19" y="721087"/>
                <a:ext cx="933078" cy="1442239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5696" y="1397337"/>
                <a:ext cx="750983" cy="765989"/>
              </a:xfrm>
              <a:prstGeom prst="rect">
                <a:avLst/>
              </a:prstGeom>
            </p:spPr>
          </p:pic>
        </p:grpSp>
        <p:sp>
          <p:nvSpPr>
            <p:cNvPr id="38" name="Left-Right Arrow 37"/>
            <p:cNvSpPr/>
            <p:nvPr/>
          </p:nvSpPr>
          <p:spPr>
            <a:xfrm rot="19413397">
              <a:off x="3383897" y="2300460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Left-Right Arrow 38"/>
            <p:cNvSpPr/>
            <p:nvPr/>
          </p:nvSpPr>
          <p:spPr>
            <a:xfrm rot="13240393">
              <a:off x="4856159" y="2366819"/>
              <a:ext cx="789119" cy="25878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Left-Right Arrow 39"/>
            <p:cNvSpPr/>
            <p:nvPr/>
          </p:nvSpPr>
          <p:spPr>
            <a:xfrm rot="10800000">
              <a:off x="3862428" y="3345901"/>
              <a:ext cx="1320196" cy="26832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54892" y="2968645"/>
            <a:ext cx="15295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BeraXo.local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02085" y="5542591"/>
            <a:ext cx="20938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USA.BeraXo.local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0569" y="2982605"/>
            <a:ext cx="209063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PartnerCorp.local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Left-Right Arrow 51"/>
          <p:cNvSpPr/>
          <p:nvPr/>
        </p:nvSpPr>
        <p:spPr>
          <a:xfrm>
            <a:off x="1711298" y="874282"/>
            <a:ext cx="3131923" cy="56239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or Forest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1629460" y="3455942"/>
            <a:ext cx="5602930" cy="3258573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/>
            <a:endParaRPr lang="en-US" sz="2600" dirty="0"/>
          </a:p>
        </p:txBody>
      </p:sp>
      <p:sp>
        <p:nvSpPr>
          <p:cNvPr id="54" name="Left-Right Arrow 53"/>
          <p:cNvSpPr/>
          <p:nvPr/>
        </p:nvSpPr>
        <p:spPr>
          <a:xfrm rot="3796916">
            <a:off x="5978411" y="2987401"/>
            <a:ext cx="1213101" cy="56239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71562"/>
              </p:ext>
            </p:extLst>
          </p:nvPr>
        </p:nvGraphicFramePr>
        <p:xfrm>
          <a:off x="6981241" y="985998"/>
          <a:ext cx="1524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Parent/Child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3370E5E-EE8F-44FA-A13C-810201D2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523" y="3811847"/>
            <a:ext cx="7426869" cy="19097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Provides access to resources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located on a domain in a separate forest</a:t>
            </a:r>
          </a:p>
          <a:p>
            <a:pPr>
              <a:lnSpc>
                <a:spcPct val="115000"/>
              </a:lnSpc>
            </a:pPr>
            <a:r>
              <a:rPr lang="en-US" dirty="0"/>
              <a:t>Trust options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Direction 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Transitivity</a:t>
            </a:r>
          </a:p>
          <a:p>
            <a:pPr marL="542925" indent="-542925"/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452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46289</TotalTime>
  <Words>592</Words>
  <Application>Microsoft Office PowerPoint</Application>
  <PresentationFormat>Widescreen</PresentationFormat>
  <Paragraphs>220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Schoolbook</vt:lpstr>
      <vt:lpstr>Verdana Pro Cond</vt:lpstr>
      <vt:lpstr>Verdana Pro Cond Light</vt:lpstr>
      <vt:lpstr>Wingdings 2</vt:lpstr>
      <vt:lpstr>View</vt:lpstr>
      <vt:lpstr>Active Directory Domain Services</vt:lpstr>
      <vt:lpstr>PowerPoint Presentation</vt:lpstr>
      <vt:lpstr>What is a Domain Controller?</vt:lpstr>
      <vt:lpstr>What is a Domain?</vt:lpstr>
      <vt:lpstr>What is a Forest?</vt:lpstr>
      <vt:lpstr>Schema</vt:lpstr>
      <vt:lpstr>Naming Contexts and Partitions</vt:lpstr>
      <vt:lpstr>Global Catalog</vt:lpstr>
      <vt:lpstr>Trusts</vt:lpstr>
      <vt:lpstr>Active Directory and DNS</vt:lpstr>
      <vt:lpstr>Active Directory Integrated DNS Zone</vt:lpstr>
      <vt:lpstr>Protocols and Technologies</vt:lpstr>
      <vt:lpstr>PowerPoint Presentation</vt:lpstr>
      <vt:lpstr>Domain Users</vt:lpstr>
      <vt:lpstr>Domain Groups</vt:lpstr>
      <vt:lpstr>Domain Computers</vt:lpstr>
      <vt:lpstr>Organizational Units</vt:lpstr>
      <vt:lpstr>Domain Security Principles</vt:lpstr>
      <vt:lpstr>PowerPoint Presentation</vt:lpstr>
      <vt:lpstr>Active Directory Sites</vt:lpstr>
      <vt:lpstr>Site Usage (Location Services)</vt:lpstr>
      <vt:lpstr>Site Usage (Replication)</vt:lpstr>
      <vt:lpstr>Multi-Master Replication</vt:lpstr>
      <vt:lpstr>PowerPoint Presentation</vt:lpstr>
      <vt:lpstr>Operation Master</vt:lpstr>
      <vt:lpstr>Operation Masters</vt:lpstr>
      <vt:lpstr>Schema Master</vt:lpstr>
      <vt:lpstr>Domain Naming Master</vt:lpstr>
      <vt:lpstr>Install Active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240</cp:revision>
  <dcterms:created xsi:type="dcterms:W3CDTF">2020-09-12T08:48:01Z</dcterms:created>
  <dcterms:modified xsi:type="dcterms:W3CDTF">2020-12-02T10:01:10Z</dcterms:modified>
</cp:coreProperties>
</file>