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4" r:id="rId3"/>
    <p:sldId id="282" r:id="rId4"/>
    <p:sldId id="273" r:id="rId5"/>
    <p:sldId id="278" r:id="rId6"/>
    <p:sldId id="272" r:id="rId7"/>
    <p:sldId id="283" r:id="rId8"/>
    <p:sldId id="275" r:id="rId9"/>
    <p:sldId id="276" r:id="rId10"/>
    <p:sldId id="274" r:id="rId11"/>
    <p:sldId id="281" r:id="rId12"/>
    <p:sldId id="270" r:id="rId13"/>
    <p:sldId id="266" r:id="rId14"/>
    <p:sldId id="267" r:id="rId15"/>
    <p:sldId id="268" r:id="rId16"/>
    <p:sldId id="261" r:id="rId17"/>
    <p:sldId id="269" r:id="rId18"/>
    <p:sldId id="279" r:id="rId19"/>
    <p:sldId id="263" r:id="rId20"/>
    <p:sldId id="265" r:id="rId21"/>
    <p:sldId id="262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96EEF-CFB6-471E-9150-A66391E16C25}" v="72" dt="2020-09-27T15:53:0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Information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Before and after the DevOps culture…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for</a:t>
            </a:r>
            <a:br>
              <a:rPr lang="en-US" dirty="0"/>
            </a:br>
            <a:r>
              <a:rPr lang="en-US" dirty="0"/>
              <a:t>Mobile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A9D0-F94F-4611-BF03-28608D7C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CE25-3334-4872-B0C5-78EBC212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Mobile Devices are computers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Mobile Operating Systems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Operating system for mobile devices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Combine features of a desktop OS with other features useful for handheld use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Two main competitors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Android</a:t>
            </a:r>
          </a:p>
          <a:p>
            <a:pPr lvl="3"/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2.7 million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apps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2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IO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</a:p>
          <a:p>
            <a:pPr lvl="3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1.82 million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apps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Traditional desktop OS is now a minority-used kind of OS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 2019, over 1.5 billion mobile phones were sold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 2019, over 261.24 million PCs and laptops were sold</a:t>
            </a:r>
          </a:p>
        </p:txBody>
      </p:sp>
    </p:spTree>
    <p:extLst>
      <p:ext uri="{BB962C8B-B14F-4D97-AF65-F5344CB8AC3E}">
        <p14:creationId xmlns:p14="http://schemas.microsoft.com/office/powerpoint/2010/main" val="237052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in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new world…</a:t>
            </a:r>
          </a:p>
        </p:txBody>
      </p:sp>
    </p:spTree>
    <p:extLst>
      <p:ext uri="{BB962C8B-B14F-4D97-AF65-F5344CB8AC3E}">
        <p14:creationId xmlns:p14="http://schemas.microsoft.com/office/powerpoint/2010/main" val="408339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0EF2-08AF-4CD1-A7EA-6E0CF2A0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F58D-FEBD-40C3-8D42-49B091D5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resources provided as a service​</a:t>
            </a:r>
          </a:p>
          <a:p>
            <a:r>
              <a:rPr lang="en-US" dirty="0"/>
              <a:t>Result of evolution and adoption of​</a:t>
            </a:r>
          </a:p>
          <a:p>
            <a:pPr lvl="1"/>
            <a:r>
              <a:rPr lang="en-US" dirty="0"/>
              <a:t>Existing technologies ​</a:t>
            </a:r>
          </a:p>
          <a:p>
            <a:pPr lvl="1"/>
            <a:r>
              <a:rPr lang="en-US" dirty="0"/>
              <a:t>Existing paradigms​</a:t>
            </a:r>
          </a:p>
        </p:txBody>
      </p:sp>
    </p:spTree>
    <p:extLst>
      <p:ext uri="{BB962C8B-B14F-4D97-AF65-F5344CB8AC3E}">
        <p14:creationId xmlns:p14="http://schemas.microsoft.com/office/powerpoint/2010/main" val="323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6E25-DA5E-434B-9267-BA2B4757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0F8A-8345-4BDF-915B-5F9FE586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617"/>
                </a:solidFill>
                <a:effectLst/>
                <a:latin typeface="Arial" panose="020B0604020202020204" pitchFamily="34" charset="0"/>
              </a:rPr>
              <a:t>Public</a:t>
            </a:r>
          </a:p>
          <a:p>
            <a:r>
              <a:rPr lang="en-US" dirty="0">
                <a:solidFill>
                  <a:srgbClr val="151617"/>
                </a:solidFill>
                <a:latin typeface="Arial" panose="020B0604020202020204" pitchFamily="34" charset="0"/>
              </a:rPr>
              <a:t>Private</a:t>
            </a:r>
          </a:p>
          <a:p>
            <a:r>
              <a:rPr lang="en-US" dirty="0">
                <a:solidFill>
                  <a:srgbClr val="151617"/>
                </a:solidFill>
                <a:latin typeface="Arial" panose="020B0604020202020204" pitchFamily="34" charset="0"/>
              </a:rPr>
              <a:t>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0CAD-D91D-47AF-B071-A34CBD82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550A-18C9-40D6-823C-E7F83A63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as a service (SaaS)</a:t>
            </a:r>
          </a:p>
          <a:p>
            <a:r>
              <a:rPr lang="en-US" dirty="0"/>
              <a:t>Platform as a service (PaaS)​</a:t>
            </a:r>
          </a:p>
          <a:p>
            <a:r>
              <a:rPr lang="en-US" dirty="0"/>
              <a:t>Infrastructure as a service (IaaS)​</a:t>
            </a:r>
          </a:p>
        </p:txBody>
      </p:sp>
    </p:spTree>
    <p:extLst>
      <p:ext uri="{BB962C8B-B14F-4D97-AF65-F5344CB8AC3E}">
        <p14:creationId xmlns:p14="http://schemas.microsoft.com/office/powerpoint/2010/main" val="305806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15BF-645D-4E11-A714-5B01C18B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“Box Software” vs SaaS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9BC6-AA16-4C18-AE16-B1BA7C9FE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“Box Software”</a:t>
            </a:r>
          </a:p>
          <a:p>
            <a:pPr lvl="1"/>
            <a:r>
              <a:rPr lang="en-US" dirty="0"/>
              <a:t>A decade ago, it wasn’t unusual to buy software on a floppy, compact disk or </a:t>
            </a:r>
            <a:r>
              <a:rPr lang="en-US" dirty="0" err="1"/>
              <a:t>dvd</a:t>
            </a:r>
            <a:endParaRPr lang="en-US" dirty="0"/>
          </a:p>
          <a:p>
            <a:pPr lvl="1"/>
            <a:r>
              <a:rPr lang="en-US" dirty="0"/>
              <a:t>You buy not only the media but a license</a:t>
            </a:r>
          </a:p>
          <a:p>
            <a:pPr lvl="1"/>
            <a:r>
              <a:rPr lang="en-US" dirty="0"/>
              <a:t>Manually install software on you server</a:t>
            </a:r>
          </a:p>
          <a:p>
            <a:pPr lvl="1"/>
            <a:r>
              <a:rPr lang="en-US" dirty="0"/>
              <a:t>Internet was expensive and not so reliable </a:t>
            </a:r>
          </a:p>
          <a:p>
            <a:pPr lvl="1"/>
            <a:r>
              <a:rPr lang="en-US" dirty="0"/>
              <a:t>Web wasn’t so mature</a:t>
            </a:r>
          </a:p>
          <a:p>
            <a:pPr lvl="1"/>
            <a:r>
              <a:rPr lang="en-US" dirty="0"/>
              <a:t>Release new version every few years</a:t>
            </a:r>
          </a:p>
          <a:p>
            <a:pPr lvl="1"/>
            <a:r>
              <a:rPr lang="en-US" dirty="0"/>
              <a:t>You need a lot of IT people to support infrastructure</a:t>
            </a:r>
          </a:p>
          <a:p>
            <a:pPr lvl="1"/>
            <a:endParaRPr lang="en-US" dirty="0"/>
          </a:p>
          <a:p>
            <a:r>
              <a:rPr lang="en-US" dirty="0"/>
              <a:t>Software as a Service (SaaS)</a:t>
            </a:r>
          </a:p>
          <a:p>
            <a:pPr lvl="1"/>
            <a:r>
              <a:rPr lang="en-US" dirty="0"/>
              <a:t>Type of cloud service model</a:t>
            </a:r>
          </a:p>
          <a:p>
            <a:pPr lvl="1"/>
            <a:r>
              <a:rPr lang="en-US" dirty="0"/>
              <a:t>Software over internet</a:t>
            </a:r>
          </a:p>
          <a:p>
            <a:pPr lvl="1"/>
            <a:r>
              <a:rPr lang="en-US" dirty="0"/>
              <a:t>Software on demand</a:t>
            </a:r>
          </a:p>
          <a:p>
            <a:pPr lvl="1"/>
            <a:r>
              <a:rPr lang="en-US" dirty="0"/>
              <a:t>Release new version very often</a:t>
            </a:r>
          </a:p>
          <a:p>
            <a:pPr lvl="1"/>
            <a:r>
              <a:rPr lang="en-US" dirty="0"/>
              <a:t>You need just few IT people to manage the software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1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BC33-6647-4DD0-9F8A-BE04FD32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DC40-E343-4FD6-9C59-2D03031A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166" y="1550188"/>
            <a:ext cx="6045084" cy="2723362"/>
          </a:xfrm>
        </p:spPr>
        <p:txBody>
          <a:bodyPr/>
          <a:lstStyle/>
          <a:p>
            <a:r>
              <a:rPr lang="en-US" dirty="0"/>
              <a:t>Cloud Computing has reached a maturity that leads it into a productive phase​</a:t>
            </a:r>
          </a:p>
          <a:p>
            <a:r>
              <a:rPr lang="en-US" dirty="0"/>
              <a:t>Nowadays Cloud Computing is integral concept in IT​</a:t>
            </a:r>
          </a:p>
          <a:p>
            <a:r>
              <a:rPr lang="en-US" dirty="0"/>
              <a:t>More innovations because of Cloud​</a:t>
            </a:r>
          </a:p>
          <a:p>
            <a:r>
              <a:rPr lang="en-US" dirty="0"/>
              <a:t>Increased development for the Cloud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7ACAD6-7B50-4EF9-98DB-9B4324B0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4" y="1135063"/>
            <a:ext cx="3181272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1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role of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8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2210-9A1B-46F2-9B1C-726C6592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10BB-9E8F-4ACE-B5C1-CF171691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is an IT culture, movement or practice</a:t>
            </a:r>
          </a:p>
          <a:p>
            <a:r>
              <a:rPr lang="en-US" dirty="0"/>
              <a:t>Cross functional product-based teams</a:t>
            </a:r>
          </a:p>
          <a:p>
            <a:pPr lvl="1"/>
            <a:r>
              <a:rPr lang="en-US" dirty="0"/>
              <a:t>Developers</a:t>
            </a:r>
          </a:p>
          <a:p>
            <a:pPr lvl="1"/>
            <a:r>
              <a:rPr lang="en-US" dirty="0"/>
              <a:t>QA Engineers</a:t>
            </a:r>
          </a:p>
          <a:p>
            <a:pPr lvl="1"/>
            <a:r>
              <a:rPr lang="en-US" dirty="0"/>
              <a:t>DB Engineers</a:t>
            </a:r>
          </a:p>
          <a:p>
            <a:pPr lvl="1"/>
            <a:r>
              <a:rPr lang="en-US" dirty="0"/>
              <a:t>Operations (Ops)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Collaboration and communication</a:t>
            </a:r>
          </a:p>
          <a:p>
            <a:endParaRPr lang="en-US" dirty="0"/>
          </a:p>
          <a:p>
            <a:r>
              <a:rPr lang="en-US" dirty="0"/>
              <a:t>Donovan Brown (Microsoft)</a:t>
            </a:r>
          </a:p>
          <a:p>
            <a:pPr lvl="1"/>
            <a:r>
              <a:rPr lang="en-US" dirty="0"/>
              <a:t>“DevOps is the union of people, processes, and products </a:t>
            </a:r>
          </a:p>
          <a:p>
            <a:pPr marL="274320" lvl="1" indent="0">
              <a:buNone/>
            </a:pPr>
            <a:r>
              <a:rPr lang="en-US" dirty="0"/>
              <a:t>                               to enable continuous delivery of value to our end users.”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676D-741A-4714-AE77-E8A1C466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Information Technology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D6EA9-7D4F-4621-9C7D-10CB66C4BD22}"/>
              </a:ext>
            </a:extLst>
          </p:cNvPr>
          <p:cNvCxnSpPr>
            <a:cxnSpLocks/>
          </p:cNvCxnSpPr>
          <p:nvPr/>
        </p:nvCxnSpPr>
        <p:spPr>
          <a:xfrm>
            <a:off x="1483995" y="6177100"/>
            <a:ext cx="5869305" cy="9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80B971-4107-443D-86F7-0DE6ED4503B9}"/>
              </a:ext>
            </a:extLst>
          </p:cNvPr>
          <p:cNvCxnSpPr>
            <a:cxnSpLocks/>
          </p:cNvCxnSpPr>
          <p:nvPr/>
        </p:nvCxnSpPr>
        <p:spPr>
          <a:xfrm>
            <a:off x="1483995" y="1986459"/>
            <a:ext cx="0" cy="41999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FA5DD8-3DD0-4014-9E64-2BA34AF39F02}"/>
              </a:ext>
            </a:extLst>
          </p:cNvPr>
          <p:cNvSpPr txBox="1"/>
          <p:nvPr/>
        </p:nvSpPr>
        <p:spPr>
          <a:xfrm>
            <a:off x="1223529" y="1777612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1969: C programming language and UNIX portable OS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5C293-82A6-4A48-A9F5-1F1F8BC51B4B}"/>
              </a:ext>
            </a:extLst>
          </p:cNvPr>
          <p:cNvSpPr txBox="1"/>
          <p:nvPr/>
        </p:nvSpPr>
        <p:spPr>
          <a:xfrm>
            <a:off x="1483995" y="1963514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1971: Floppy disk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061431-DB01-44A6-A8C6-BF1BD522216F}"/>
              </a:ext>
            </a:extLst>
          </p:cNvPr>
          <p:cNvCxnSpPr>
            <a:cxnSpLocks/>
          </p:cNvCxnSpPr>
          <p:nvPr/>
        </p:nvCxnSpPr>
        <p:spPr>
          <a:xfrm>
            <a:off x="1688283" y="2169758"/>
            <a:ext cx="0" cy="40073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6C29BD-CFED-40DA-B738-DEA5D1A97E47}"/>
              </a:ext>
            </a:extLst>
          </p:cNvPr>
          <p:cNvCxnSpPr>
            <a:cxnSpLocks/>
          </p:cNvCxnSpPr>
          <p:nvPr/>
        </p:nvCxnSpPr>
        <p:spPr>
          <a:xfrm flipH="1">
            <a:off x="1883705" y="2378844"/>
            <a:ext cx="17519" cy="37982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1F55FE-C484-409B-8B8A-A0ABF8363707}"/>
              </a:ext>
            </a:extLst>
          </p:cNvPr>
          <p:cNvSpPr txBox="1"/>
          <p:nvPr/>
        </p:nvSpPr>
        <p:spPr>
          <a:xfrm>
            <a:off x="1688282" y="2163400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1973: Ethernet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1AC7D2-A214-4A26-ADB1-04108EF9C5B8}"/>
              </a:ext>
            </a:extLst>
          </p:cNvPr>
          <p:cNvCxnSpPr>
            <a:cxnSpLocks/>
          </p:cNvCxnSpPr>
          <p:nvPr/>
        </p:nvCxnSpPr>
        <p:spPr>
          <a:xfrm>
            <a:off x="2073971" y="2554713"/>
            <a:ext cx="8442" cy="36223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D18BDC-6C82-4F1C-A305-32A724FABC41}"/>
              </a:ext>
            </a:extLst>
          </p:cNvPr>
          <p:cNvSpPr txBox="1"/>
          <p:nvPr/>
        </p:nvSpPr>
        <p:spPr>
          <a:xfrm>
            <a:off x="1888521" y="2345207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1976: Apple 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AA26DB-C586-42A1-8FC3-65A8E8ED76A4}"/>
              </a:ext>
            </a:extLst>
          </p:cNvPr>
          <p:cNvCxnSpPr>
            <a:cxnSpLocks/>
          </p:cNvCxnSpPr>
          <p:nvPr/>
        </p:nvCxnSpPr>
        <p:spPr>
          <a:xfrm flipH="1">
            <a:off x="2270405" y="2780807"/>
            <a:ext cx="1" cy="3396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ABEDF8-BCDB-449F-B7B4-344DE6014305}"/>
              </a:ext>
            </a:extLst>
          </p:cNvPr>
          <p:cNvSpPr txBox="1"/>
          <p:nvPr/>
        </p:nvSpPr>
        <p:spPr>
          <a:xfrm>
            <a:off x="2088763" y="2562340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1981: IBM Personal Computer with MS-DOS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A58712-7C28-4F1F-A282-33C8795149FF}"/>
              </a:ext>
            </a:extLst>
          </p:cNvPr>
          <p:cNvCxnSpPr>
            <a:cxnSpLocks/>
          </p:cNvCxnSpPr>
          <p:nvPr/>
        </p:nvCxnSpPr>
        <p:spPr>
          <a:xfrm>
            <a:off x="2472092" y="3004382"/>
            <a:ext cx="0" cy="31727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E92E23-E0B1-4909-9CF7-DB589A081FB3}"/>
              </a:ext>
            </a:extLst>
          </p:cNvPr>
          <p:cNvSpPr txBox="1"/>
          <p:nvPr/>
        </p:nvSpPr>
        <p:spPr>
          <a:xfrm>
            <a:off x="2267118" y="2788938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1983: Apple's </a:t>
            </a:r>
            <a:r>
              <a:rPr lang="en-US" sz="800"/>
              <a:t>Lisa GUI</a:t>
            </a:r>
            <a:endParaRPr lang="en-US" sz="8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D944C0-98C3-4D17-8B59-27E072B0C62B}"/>
              </a:ext>
            </a:extLst>
          </p:cNvPr>
          <p:cNvCxnSpPr>
            <a:cxnSpLocks/>
          </p:cNvCxnSpPr>
          <p:nvPr/>
        </p:nvCxnSpPr>
        <p:spPr>
          <a:xfrm flipH="1">
            <a:off x="2669100" y="3193415"/>
            <a:ext cx="4680" cy="29836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9960B2-6E2A-4DA1-A49A-E3346C8F9FDB}"/>
              </a:ext>
            </a:extLst>
          </p:cNvPr>
          <p:cNvSpPr txBox="1"/>
          <p:nvPr/>
        </p:nvSpPr>
        <p:spPr>
          <a:xfrm>
            <a:off x="2456021" y="3002959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1984: X Windows System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F315C1-52F5-44BB-B0DF-1D943B542616}"/>
              </a:ext>
            </a:extLst>
          </p:cNvPr>
          <p:cNvCxnSpPr>
            <a:cxnSpLocks/>
          </p:cNvCxnSpPr>
          <p:nvPr/>
        </p:nvCxnSpPr>
        <p:spPr>
          <a:xfrm>
            <a:off x="2846164" y="3410950"/>
            <a:ext cx="0" cy="27661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6FB4D8-4E83-4938-B54B-E6987F7AFBF7}"/>
              </a:ext>
            </a:extLst>
          </p:cNvPr>
          <p:cNvSpPr txBox="1"/>
          <p:nvPr/>
        </p:nvSpPr>
        <p:spPr>
          <a:xfrm>
            <a:off x="2673779" y="3195506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1985: Microsoft Windows 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F73EA6-E190-4A50-B322-DAF46F178328}"/>
              </a:ext>
            </a:extLst>
          </p:cNvPr>
          <p:cNvCxnSpPr>
            <a:cxnSpLocks/>
          </p:cNvCxnSpPr>
          <p:nvPr/>
        </p:nvCxnSpPr>
        <p:spPr>
          <a:xfrm flipH="1">
            <a:off x="3035975" y="3625404"/>
            <a:ext cx="3844" cy="25516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49848A-FE1B-4DFF-B9B7-65212C8ED5C1}"/>
              </a:ext>
            </a:extLst>
          </p:cNvPr>
          <p:cNvSpPr txBox="1"/>
          <p:nvPr/>
        </p:nvSpPr>
        <p:spPr>
          <a:xfrm>
            <a:off x="2839021" y="3411657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1989: World Wide Web</a:t>
            </a:r>
            <a:endParaRPr lang="en-US" sz="8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8490B4-F522-4AF4-8857-FA3F3C1FF160}"/>
              </a:ext>
            </a:extLst>
          </p:cNvPr>
          <p:cNvCxnSpPr>
            <a:cxnSpLocks/>
          </p:cNvCxnSpPr>
          <p:nvPr/>
        </p:nvCxnSpPr>
        <p:spPr>
          <a:xfrm flipH="1">
            <a:off x="3386886" y="3972182"/>
            <a:ext cx="20198" cy="22049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5B67207-1C0D-4128-9597-062328E92F60}"/>
              </a:ext>
            </a:extLst>
          </p:cNvPr>
          <p:cNvSpPr txBox="1"/>
          <p:nvPr/>
        </p:nvSpPr>
        <p:spPr>
          <a:xfrm>
            <a:off x="3194121" y="3774371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1992: CD-ROM in PC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D093D6-AA14-49C3-9114-03307096482B}"/>
              </a:ext>
            </a:extLst>
          </p:cNvPr>
          <p:cNvCxnSpPr>
            <a:cxnSpLocks/>
          </p:cNvCxnSpPr>
          <p:nvPr/>
        </p:nvCxnSpPr>
        <p:spPr>
          <a:xfrm flipH="1">
            <a:off x="3580775" y="4164707"/>
            <a:ext cx="8142" cy="2012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E3F8D9-82A7-42A5-B7CC-176F4C304C89}"/>
              </a:ext>
            </a:extLst>
          </p:cNvPr>
          <p:cNvSpPr txBox="1"/>
          <p:nvPr/>
        </p:nvSpPr>
        <p:spPr>
          <a:xfrm>
            <a:off x="3395808" y="3976181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1995: Windows 95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00553E3-7F42-4A75-83D3-7D5412BB463F}"/>
              </a:ext>
            </a:extLst>
          </p:cNvPr>
          <p:cNvCxnSpPr>
            <a:cxnSpLocks/>
          </p:cNvCxnSpPr>
          <p:nvPr/>
        </p:nvCxnSpPr>
        <p:spPr>
          <a:xfrm flipH="1">
            <a:off x="3770858" y="4383782"/>
            <a:ext cx="13382" cy="17933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CB1D16B-3264-46EA-9CF9-0F2B4D3DD691}"/>
              </a:ext>
            </a:extLst>
          </p:cNvPr>
          <p:cNvSpPr txBox="1"/>
          <p:nvPr/>
        </p:nvSpPr>
        <p:spPr>
          <a:xfrm>
            <a:off x="3579876" y="4193619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1995: Netscape Navigator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16FA0-8C90-4280-8429-AC2885E3F27A}"/>
              </a:ext>
            </a:extLst>
          </p:cNvPr>
          <p:cNvCxnSpPr>
            <a:cxnSpLocks/>
          </p:cNvCxnSpPr>
          <p:nvPr/>
        </p:nvCxnSpPr>
        <p:spPr>
          <a:xfrm>
            <a:off x="3951113" y="4623708"/>
            <a:ext cx="0" cy="15538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77EC6D5-B2C2-4782-9C41-341DB90B21BA}"/>
              </a:ext>
            </a:extLst>
          </p:cNvPr>
          <p:cNvSpPr txBox="1"/>
          <p:nvPr/>
        </p:nvSpPr>
        <p:spPr>
          <a:xfrm>
            <a:off x="3758005" y="4409063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1996: DVD-ROM in PC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821FAF0-034A-4A1C-8244-70906C2E32DA}"/>
              </a:ext>
            </a:extLst>
          </p:cNvPr>
          <p:cNvCxnSpPr>
            <a:cxnSpLocks/>
          </p:cNvCxnSpPr>
          <p:nvPr/>
        </p:nvCxnSpPr>
        <p:spPr>
          <a:xfrm>
            <a:off x="4153406" y="4807645"/>
            <a:ext cx="0" cy="13698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A6ABFF8-44C1-4E1C-90DE-86972E6D2A1E}"/>
              </a:ext>
            </a:extLst>
          </p:cNvPr>
          <p:cNvSpPr txBox="1"/>
          <p:nvPr/>
        </p:nvSpPr>
        <p:spPr>
          <a:xfrm>
            <a:off x="3935069" y="4619430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1999: Wi-Fi in PC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E4BF99-5884-427E-9CF8-6586ADCB2294}"/>
              </a:ext>
            </a:extLst>
          </p:cNvPr>
          <p:cNvCxnSpPr>
            <a:cxnSpLocks/>
          </p:cNvCxnSpPr>
          <p:nvPr/>
        </p:nvCxnSpPr>
        <p:spPr>
          <a:xfrm>
            <a:off x="4374401" y="5057938"/>
            <a:ext cx="0" cy="1119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AA82FF0-047E-4665-9C43-0A61C7FC7B04}"/>
              </a:ext>
            </a:extLst>
          </p:cNvPr>
          <p:cNvSpPr txBox="1"/>
          <p:nvPr/>
        </p:nvSpPr>
        <p:spPr>
          <a:xfrm>
            <a:off x="4399801" y="5070732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2007: iPhone 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E29B70F-C4FB-44B0-8277-75AC315446F8}"/>
              </a:ext>
            </a:extLst>
          </p:cNvPr>
          <p:cNvCxnSpPr>
            <a:cxnSpLocks/>
          </p:cNvCxnSpPr>
          <p:nvPr/>
        </p:nvCxnSpPr>
        <p:spPr>
          <a:xfrm>
            <a:off x="4605620" y="5270210"/>
            <a:ext cx="0" cy="9084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79EC640-8355-408B-B0C2-39F0A89018C3}"/>
              </a:ext>
            </a:extLst>
          </p:cNvPr>
          <p:cNvSpPr txBox="1"/>
          <p:nvPr/>
        </p:nvSpPr>
        <p:spPr>
          <a:xfrm>
            <a:off x="4583868" y="5269004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2008: Android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A0B00C6-EBD8-43B5-A458-97B032C3F886}"/>
              </a:ext>
            </a:extLst>
          </p:cNvPr>
          <p:cNvCxnSpPr>
            <a:cxnSpLocks/>
          </p:cNvCxnSpPr>
          <p:nvPr/>
        </p:nvCxnSpPr>
        <p:spPr>
          <a:xfrm>
            <a:off x="4798576" y="5483388"/>
            <a:ext cx="0" cy="695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D7AFB92-24BD-4180-B714-6C6827504182}"/>
              </a:ext>
            </a:extLst>
          </p:cNvPr>
          <p:cNvSpPr txBox="1"/>
          <p:nvPr/>
        </p:nvSpPr>
        <p:spPr>
          <a:xfrm>
            <a:off x="4794500" y="5463447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2010: Azure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A75E8-74D1-4339-8574-B8515FF9F202}"/>
              </a:ext>
            </a:extLst>
          </p:cNvPr>
          <p:cNvSpPr txBox="1"/>
          <p:nvPr/>
        </p:nvSpPr>
        <p:spPr>
          <a:xfrm>
            <a:off x="5198433" y="5781375"/>
            <a:ext cx="61031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 2015: Windows 10.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EBBE6D-DE4C-4F97-8019-3EB22B29430B}"/>
              </a:ext>
            </a:extLst>
          </p:cNvPr>
          <p:cNvCxnSpPr>
            <a:cxnSpLocks/>
          </p:cNvCxnSpPr>
          <p:nvPr/>
        </p:nvCxnSpPr>
        <p:spPr>
          <a:xfrm>
            <a:off x="5011848" y="5655978"/>
            <a:ext cx="0" cy="522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69466E3-48CF-4E6E-BC01-C67F37C3EB6C}"/>
              </a:ext>
            </a:extLst>
          </p:cNvPr>
          <p:cNvCxnSpPr>
            <a:cxnSpLocks/>
          </p:cNvCxnSpPr>
          <p:nvPr/>
        </p:nvCxnSpPr>
        <p:spPr>
          <a:xfrm flipH="1">
            <a:off x="3200557" y="3822454"/>
            <a:ext cx="33383" cy="23546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3E88CDA-8A8F-4634-97A9-7FDAEFF0CD10}"/>
              </a:ext>
            </a:extLst>
          </p:cNvPr>
          <p:cNvSpPr txBox="1"/>
          <p:nvPr/>
        </p:nvSpPr>
        <p:spPr>
          <a:xfrm>
            <a:off x="3018550" y="3606821"/>
            <a:ext cx="61031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1991: Linux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99A3810-30CE-4ED5-B4FA-665E0DF644FB}"/>
              </a:ext>
            </a:extLst>
          </p:cNvPr>
          <p:cNvSpPr txBox="1"/>
          <p:nvPr/>
        </p:nvSpPr>
        <p:spPr>
          <a:xfrm>
            <a:off x="4156327" y="4827186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2006: Amazon Web Services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BBE810D-97B5-4400-BD5B-92DBACDBA809}"/>
              </a:ext>
            </a:extLst>
          </p:cNvPr>
          <p:cNvSpPr txBox="1"/>
          <p:nvPr/>
        </p:nvSpPr>
        <p:spPr>
          <a:xfrm>
            <a:off x="5014390" y="5638216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2012: Google Cloud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28CD103-19BC-4F90-9283-A8B52BAB9049}"/>
              </a:ext>
            </a:extLst>
          </p:cNvPr>
          <p:cNvSpPr txBox="1"/>
          <p:nvPr/>
        </p:nvSpPr>
        <p:spPr>
          <a:xfrm>
            <a:off x="5427874" y="5926040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2017: Facebook 2 billion users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70F5DAA-05C3-48E2-83FD-4106449A1740}"/>
              </a:ext>
            </a:extLst>
          </p:cNvPr>
          <p:cNvCxnSpPr>
            <a:cxnSpLocks/>
          </p:cNvCxnSpPr>
          <p:nvPr/>
        </p:nvCxnSpPr>
        <p:spPr>
          <a:xfrm>
            <a:off x="5219861" y="5819775"/>
            <a:ext cx="0" cy="3588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03A854F-330E-457A-A6B8-19D50357A25E}"/>
              </a:ext>
            </a:extLst>
          </p:cNvPr>
          <p:cNvCxnSpPr>
            <a:cxnSpLocks/>
          </p:cNvCxnSpPr>
          <p:nvPr/>
        </p:nvCxnSpPr>
        <p:spPr>
          <a:xfrm>
            <a:off x="5431794" y="5960954"/>
            <a:ext cx="0" cy="2165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1720697-2A58-46B3-8FED-BA5E5295C1AA}"/>
              </a:ext>
            </a:extLst>
          </p:cNvPr>
          <p:cNvCxnSpPr>
            <a:cxnSpLocks/>
          </p:cNvCxnSpPr>
          <p:nvPr/>
        </p:nvCxnSpPr>
        <p:spPr>
          <a:xfrm>
            <a:off x="5682028" y="6093027"/>
            <a:ext cx="0" cy="933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C4F2-29B0-46B2-8EA9-2B34F6A8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65666B4D-0038-42CB-8D3F-F4F15F5D3874}"/>
              </a:ext>
            </a:extLst>
          </p:cNvPr>
          <p:cNvSpPr/>
          <p:nvPr/>
        </p:nvSpPr>
        <p:spPr>
          <a:xfrm rot="3855977">
            <a:off x="4439885" y="1627141"/>
            <a:ext cx="1032308" cy="825193"/>
          </a:xfrm>
          <a:prstGeom prst="bentArrow">
            <a:avLst>
              <a:gd name="adj1" fmla="val 13151"/>
              <a:gd name="adj2" fmla="val 11813"/>
              <a:gd name="adj3" fmla="val 25000"/>
              <a:gd name="adj4" fmla="val 92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E69D80E1-8CB4-4383-A442-1633A0D2BDCF}"/>
              </a:ext>
            </a:extLst>
          </p:cNvPr>
          <p:cNvSpPr/>
          <p:nvPr/>
        </p:nvSpPr>
        <p:spPr>
          <a:xfrm>
            <a:off x="2409209" y="1744338"/>
            <a:ext cx="960941" cy="763775"/>
          </a:xfrm>
          <a:prstGeom prst="bentArrow">
            <a:avLst>
              <a:gd name="adj1" fmla="val 13151"/>
              <a:gd name="adj2" fmla="val 138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1A939E-171D-4DE7-A455-B99F5B97AA11}"/>
              </a:ext>
            </a:extLst>
          </p:cNvPr>
          <p:cNvGrpSpPr/>
          <p:nvPr/>
        </p:nvGrpSpPr>
        <p:grpSpPr>
          <a:xfrm>
            <a:off x="1748070" y="2282811"/>
            <a:ext cx="1219200" cy="1071562"/>
            <a:chOff x="2917496" y="1612427"/>
            <a:chExt cx="1219200" cy="10715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55C315-7730-4BB9-BF61-24382B8ADBDE}"/>
                </a:ext>
              </a:extLst>
            </p:cNvPr>
            <p:cNvSpPr/>
            <p:nvPr/>
          </p:nvSpPr>
          <p:spPr>
            <a:xfrm>
              <a:off x="2917496" y="1612427"/>
              <a:ext cx="1219200" cy="10715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00D1F0-41BC-4322-8CAA-7643AD2D3500}"/>
                </a:ext>
              </a:extLst>
            </p:cNvPr>
            <p:cNvSpPr txBox="1"/>
            <p:nvPr/>
          </p:nvSpPr>
          <p:spPr>
            <a:xfrm>
              <a:off x="3020572" y="2027845"/>
              <a:ext cx="1013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Knowledge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BC083-ABAD-45F0-BDE5-95E74B558E0F}"/>
              </a:ext>
            </a:extLst>
          </p:cNvPr>
          <p:cNvGrpSpPr/>
          <p:nvPr/>
        </p:nvGrpSpPr>
        <p:grpSpPr>
          <a:xfrm>
            <a:off x="3381749" y="1411982"/>
            <a:ext cx="1219200" cy="1071562"/>
            <a:chOff x="4551579" y="1281617"/>
            <a:chExt cx="1219200" cy="10715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841F33-12CD-4C46-A85A-46E8D47C6D80}"/>
                </a:ext>
              </a:extLst>
            </p:cNvPr>
            <p:cNvSpPr/>
            <p:nvPr/>
          </p:nvSpPr>
          <p:spPr>
            <a:xfrm>
              <a:off x="4551579" y="1281617"/>
              <a:ext cx="1219200" cy="107156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8632F1-FBD6-49E4-A295-CBC177D93A73}"/>
                </a:ext>
              </a:extLst>
            </p:cNvPr>
            <p:cNvSpPr txBox="1"/>
            <p:nvPr/>
          </p:nvSpPr>
          <p:spPr>
            <a:xfrm>
              <a:off x="4792274" y="1704845"/>
              <a:ext cx="737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sp>
        <p:nvSpPr>
          <p:cNvPr id="30" name="Arrow: Bent 29">
            <a:extLst>
              <a:ext uri="{FF2B5EF4-FFF2-40B4-BE49-F238E27FC236}">
                <a16:creationId xmlns:a16="http://schemas.microsoft.com/office/drawing/2014/main" id="{58ACA81E-C96B-444D-80A9-02D600931BA6}"/>
              </a:ext>
            </a:extLst>
          </p:cNvPr>
          <p:cNvSpPr/>
          <p:nvPr/>
        </p:nvSpPr>
        <p:spPr>
          <a:xfrm rot="5400000">
            <a:off x="5246667" y="3110581"/>
            <a:ext cx="960639" cy="622321"/>
          </a:xfrm>
          <a:prstGeom prst="bentArrow">
            <a:avLst>
              <a:gd name="adj1" fmla="val 13151"/>
              <a:gd name="adj2" fmla="val 138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343B2D-34DE-4051-A159-C935F3C30BD2}"/>
              </a:ext>
            </a:extLst>
          </p:cNvPr>
          <p:cNvGrpSpPr/>
          <p:nvPr/>
        </p:nvGrpSpPr>
        <p:grpSpPr>
          <a:xfrm>
            <a:off x="5193079" y="2282811"/>
            <a:ext cx="1219200" cy="1071562"/>
            <a:chOff x="5674203" y="2060917"/>
            <a:chExt cx="1219200" cy="10715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000CF1-1EF4-4D45-991A-73E20A7B20FA}"/>
                </a:ext>
              </a:extLst>
            </p:cNvPr>
            <p:cNvSpPr/>
            <p:nvPr/>
          </p:nvSpPr>
          <p:spPr>
            <a:xfrm>
              <a:off x="5674203" y="2060917"/>
              <a:ext cx="1219200" cy="10715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76018C-F2B5-4EA5-A269-3D9F677F89DB}"/>
                </a:ext>
              </a:extLst>
            </p:cNvPr>
            <p:cNvSpPr txBox="1"/>
            <p:nvPr/>
          </p:nvSpPr>
          <p:spPr>
            <a:xfrm>
              <a:off x="6018345" y="2465893"/>
              <a:ext cx="530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Tools</a:t>
              </a:r>
            </a:p>
          </p:txBody>
        </p:sp>
      </p:grpSp>
      <p:sp>
        <p:nvSpPr>
          <p:cNvPr id="31" name="Arrow: Bent 30">
            <a:extLst>
              <a:ext uri="{FF2B5EF4-FFF2-40B4-BE49-F238E27FC236}">
                <a16:creationId xmlns:a16="http://schemas.microsoft.com/office/drawing/2014/main" id="{D871A4F5-6BD8-4946-BC3B-262C7C7B4A59}"/>
              </a:ext>
            </a:extLst>
          </p:cNvPr>
          <p:cNvSpPr/>
          <p:nvPr/>
        </p:nvSpPr>
        <p:spPr>
          <a:xfrm rot="10241223">
            <a:off x="4644971" y="4750071"/>
            <a:ext cx="960639" cy="622321"/>
          </a:xfrm>
          <a:prstGeom prst="bentArrow">
            <a:avLst>
              <a:gd name="adj1" fmla="val 13151"/>
              <a:gd name="adj2" fmla="val 138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E0D22E-D562-44D3-B808-505F4E86D749}"/>
              </a:ext>
            </a:extLst>
          </p:cNvPr>
          <p:cNvGrpSpPr/>
          <p:nvPr/>
        </p:nvGrpSpPr>
        <p:grpSpPr>
          <a:xfrm>
            <a:off x="5144650" y="3883264"/>
            <a:ext cx="1225360" cy="1059436"/>
            <a:chOff x="5733580" y="3358185"/>
            <a:chExt cx="1225360" cy="1059436"/>
          </a:xfrm>
          <a:solidFill>
            <a:schemeClr val="accent1">
              <a:lumMod val="75000"/>
            </a:schemeClr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A6CEC2-F560-4AC3-A289-532D8E1A26DD}"/>
                </a:ext>
              </a:extLst>
            </p:cNvPr>
            <p:cNvSpPr/>
            <p:nvPr/>
          </p:nvSpPr>
          <p:spPr>
            <a:xfrm>
              <a:off x="5733580" y="3358185"/>
              <a:ext cx="1225360" cy="1059436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113661-D35C-4E41-A8B3-3653D0BC37B3}"/>
                </a:ext>
              </a:extLst>
            </p:cNvPr>
            <p:cNvSpPr txBox="1"/>
            <p:nvPr/>
          </p:nvSpPr>
          <p:spPr>
            <a:xfrm>
              <a:off x="5753790" y="3748438"/>
              <a:ext cx="1184940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Documentation</a:t>
              </a:r>
            </a:p>
          </p:txBody>
        </p:sp>
      </p:grpSp>
      <p:sp>
        <p:nvSpPr>
          <p:cNvPr id="32" name="Arrow: Bent 31">
            <a:extLst>
              <a:ext uri="{FF2B5EF4-FFF2-40B4-BE49-F238E27FC236}">
                <a16:creationId xmlns:a16="http://schemas.microsoft.com/office/drawing/2014/main" id="{A4BEC426-0462-4E1D-B0EB-B4228401B148}"/>
              </a:ext>
            </a:extLst>
          </p:cNvPr>
          <p:cNvSpPr/>
          <p:nvPr/>
        </p:nvSpPr>
        <p:spPr>
          <a:xfrm rot="13909567">
            <a:off x="2649317" y="4868024"/>
            <a:ext cx="960639" cy="622321"/>
          </a:xfrm>
          <a:prstGeom prst="bentArrow">
            <a:avLst>
              <a:gd name="adj1" fmla="val 13151"/>
              <a:gd name="adj2" fmla="val 138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5180EC-FD76-40EC-95A8-03BC6041325A}"/>
              </a:ext>
            </a:extLst>
          </p:cNvPr>
          <p:cNvGrpSpPr/>
          <p:nvPr/>
        </p:nvGrpSpPr>
        <p:grpSpPr>
          <a:xfrm>
            <a:off x="3446360" y="4859116"/>
            <a:ext cx="1219200" cy="1071562"/>
            <a:chOff x="3753284" y="4475968"/>
            <a:chExt cx="1219200" cy="10715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D9CC9C-278C-4459-909B-937F09B415DB}"/>
                </a:ext>
              </a:extLst>
            </p:cNvPr>
            <p:cNvSpPr/>
            <p:nvPr/>
          </p:nvSpPr>
          <p:spPr>
            <a:xfrm>
              <a:off x="3753284" y="4475968"/>
              <a:ext cx="1219200" cy="107156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65BDE5-C796-484A-91DC-54987A447853}"/>
                </a:ext>
              </a:extLst>
            </p:cNvPr>
            <p:cNvSpPr txBox="1"/>
            <p:nvPr/>
          </p:nvSpPr>
          <p:spPr>
            <a:xfrm>
              <a:off x="3817895" y="4859449"/>
              <a:ext cx="10899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Collaboration</a:t>
              </a:r>
            </a:p>
          </p:txBody>
        </p:sp>
      </p:grpSp>
      <p:sp>
        <p:nvSpPr>
          <p:cNvPr id="33" name="Arrow: Bent 32">
            <a:extLst>
              <a:ext uri="{FF2B5EF4-FFF2-40B4-BE49-F238E27FC236}">
                <a16:creationId xmlns:a16="http://schemas.microsoft.com/office/drawing/2014/main" id="{1A4E5CD7-79D9-4D15-9A0B-73AE96FCFD4E}"/>
              </a:ext>
            </a:extLst>
          </p:cNvPr>
          <p:cNvSpPr/>
          <p:nvPr/>
        </p:nvSpPr>
        <p:spPr>
          <a:xfrm rot="16200000">
            <a:off x="1903644" y="3523532"/>
            <a:ext cx="960639" cy="622321"/>
          </a:xfrm>
          <a:prstGeom prst="bentArrow">
            <a:avLst>
              <a:gd name="adj1" fmla="val 13151"/>
              <a:gd name="adj2" fmla="val 138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F27635-224E-4342-A1D2-8A6095BBD302}"/>
              </a:ext>
            </a:extLst>
          </p:cNvPr>
          <p:cNvGrpSpPr/>
          <p:nvPr/>
        </p:nvGrpSpPr>
        <p:grpSpPr>
          <a:xfrm>
            <a:off x="1748070" y="3942688"/>
            <a:ext cx="1219200" cy="1071562"/>
            <a:chOff x="2242891" y="3221925"/>
            <a:chExt cx="1219200" cy="1071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5DE625-15EE-4C19-9DF3-BE1A5F620114}"/>
                </a:ext>
              </a:extLst>
            </p:cNvPr>
            <p:cNvSpPr/>
            <p:nvPr/>
          </p:nvSpPr>
          <p:spPr>
            <a:xfrm>
              <a:off x="2242891" y="3221925"/>
              <a:ext cx="1219200" cy="107156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93B4C-A575-471F-9231-E2E7FBFF491E}"/>
                </a:ext>
              </a:extLst>
            </p:cNvPr>
            <p:cNvSpPr txBox="1"/>
            <p:nvPr/>
          </p:nvSpPr>
          <p:spPr>
            <a:xfrm>
              <a:off x="2567624" y="3626901"/>
              <a:ext cx="569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98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4640-DDB4-4070-B41A-06E47D52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AADA-20BB-418B-90D2-568184C0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/>
              <a:t>Automated Testing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Continuous Delivery and Deployment</a:t>
            </a:r>
          </a:p>
          <a:p>
            <a:r>
              <a:rPr lang="en-US" dirty="0"/>
              <a:t>More…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6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F242-EF9D-42F8-94E8-6434FBAF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EEE9-721A-432F-9A2A-44BCC66C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“We are doing DevOps” without even understanding it</a:t>
            </a:r>
          </a:p>
          <a:p>
            <a:r>
              <a:rPr lang="en-US" dirty="0"/>
              <a:t>DevOps is a person who is developing and supporting the app</a:t>
            </a:r>
          </a:p>
          <a:p>
            <a:r>
              <a:rPr lang="en-US" dirty="0"/>
              <a:t>Changing Sysadmin job title to DevOps Engineer</a:t>
            </a:r>
          </a:p>
          <a:p>
            <a:r>
              <a:rPr lang="en-US" dirty="0"/>
              <a:t>Creating a separate DevOps team</a:t>
            </a:r>
          </a:p>
          <a:p>
            <a:r>
              <a:rPr lang="en-US" dirty="0"/>
              <a:t>My team responsibility ends here</a:t>
            </a:r>
          </a:p>
          <a:p>
            <a:pPr lvl="1"/>
            <a:r>
              <a:rPr lang="en-US" dirty="0"/>
              <a:t>Developers: I don’t care it works on my machine</a:t>
            </a:r>
          </a:p>
          <a:p>
            <a:pPr lvl="1"/>
            <a:r>
              <a:rPr lang="en-US" dirty="0"/>
              <a:t>Ops: How I’m suppose to support this crap</a:t>
            </a:r>
          </a:p>
          <a:p>
            <a:r>
              <a:rPr lang="en-US" dirty="0"/>
              <a:t>Ops not involved early</a:t>
            </a:r>
          </a:p>
          <a:p>
            <a:r>
              <a:rPr lang="en-US" dirty="0"/>
              <a:t>It is not just a tool or script</a:t>
            </a:r>
          </a:p>
          <a:p>
            <a:r>
              <a:rPr lang="en-US" dirty="0"/>
              <a:t>Agile equals DevOps</a:t>
            </a:r>
          </a:p>
          <a:p>
            <a:r>
              <a:rPr lang="en-US" dirty="0"/>
              <a:t>We cannot do DevOps </a:t>
            </a:r>
          </a:p>
          <a:p>
            <a:r>
              <a:rPr lang="en-US" dirty="0"/>
              <a:t>DevOps is just a word</a:t>
            </a:r>
          </a:p>
        </p:txBody>
      </p:sp>
    </p:spTree>
    <p:extLst>
      <p:ext uri="{BB962C8B-B14F-4D97-AF65-F5344CB8AC3E}">
        <p14:creationId xmlns:p14="http://schemas.microsoft.com/office/powerpoint/2010/main" val="286718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8928-96CF-4F0F-8DA6-5FF367E7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E8BB-1F65-4940-A497-97581F74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tools stack</a:t>
            </a:r>
          </a:p>
          <a:p>
            <a:r>
              <a:rPr lang="en-US" dirty="0"/>
              <a:t>Mindset change</a:t>
            </a:r>
          </a:p>
          <a:p>
            <a:r>
              <a:rPr lang="en-US" dirty="0"/>
              <a:t>Break down silos</a:t>
            </a:r>
          </a:p>
        </p:txBody>
      </p:sp>
    </p:spTree>
    <p:extLst>
      <p:ext uri="{BB962C8B-B14F-4D97-AF65-F5344CB8AC3E}">
        <p14:creationId xmlns:p14="http://schemas.microsoft.com/office/powerpoint/2010/main" val="3484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Software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importance of software delivery for End-User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71313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for 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6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AB4D-84D2-451F-A2DF-A06E5F15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5C9C-2E26-4A4B-AEA3-7DAC509E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1970-1980s</a:t>
            </a:r>
          </a:p>
          <a:p>
            <a:pPr lvl="1"/>
            <a:r>
              <a:rPr lang="en-US" dirty="0"/>
              <a:t>Software was distributed primary on floppy diskettes</a:t>
            </a:r>
          </a:p>
          <a:p>
            <a:r>
              <a:rPr lang="en-US" dirty="0"/>
              <a:t>1990s</a:t>
            </a:r>
          </a:p>
          <a:p>
            <a:pPr lvl="1"/>
            <a:r>
              <a:rPr lang="en-US" dirty="0"/>
              <a:t>Software was distributed primary on compact disks</a:t>
            </a:r>
          </a:p>
          <a:p>
            <a:r>
              <a:rPr lang="en-US" dirty="0"/>
              <a:t>2000-2010</a:t>
            </a:r>
          </a:p>
          <a:p>
            <a:pPr lvl="1"/>
            <a:r>
              <a:rPr lang="en-US" dirty="0"/>
              <a:t>Software was distributed primary on CD and DVD</a:t>
            </a:r>
          </a:p>
          <a:p>
            <a:r>
              <a:rPr lang="en-US" dirty="0"/>
              <a:t>2010-Nowadays</a:t>
            </a:r>
          </a:p>
          <a:p>
            <a:pPr lvl="1"/>
            <a:r>
              <a:rPr lang="en-US" dirty="0"/>
              <a:t>Software is distributed primary thought internet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3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4542-8E00-463B-B297-96E4FB0A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2C2F-BA2F-438C-B5DA-9F5AF960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software that runs on a web server</a:t>
            </a:r>
          </a:p>
          <a:p>
            <a:r>
              <a:rPr lang="en-US" dirty="0"/>
              <a:t>End-User access the web application through a web browser</a:t>
            </a:r>
          </a:p>
          <a:p>
            <a:r>
              <a:rPr lang="en-US" dirty="0"/>
              <a:t>Active 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404743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DC98-FDDB-44CD-9C96-3606C2F9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09DF-873B-4C90-ACB2-F517161B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web pages</a:t>
            </a:r>
          </a:p>
          <a:p>
            <a:r>
              <a:rPr lang="en-US" dirty="0"/>
              <a:t>Berners-Lee – “The read only web”</a:t>
            </a:r>
          </a:p>
          <a:p>
            <a:r>
              <a:rPr lang="en-US" dirty="0"/>
              <a:t>Static content</a:t>
            </a:r>
          </a:p>
          <a:p>
            <a:r>
              <a:rPr lang="en-US" dirty="0"/>
              <a:t>Searchable information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6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F476-73A8-45A3-AAC8-09CBB07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3700-6373-42C0-838A-9AE6AEDF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Berners-Lee – “The read-write web”</a:t>
            </a:r>
          </a:p>
          <a:p>
            <a:r>
              <a:rPr lang="en-US" dirty="0"/>
              <a:t>Dramatically changed the landscape of the web</a:t>
            </a:r>
          </a:p>
          <a:p>
            <a:r>
              <a:rPr lang="en-US" dirty="0"/>
              <a:t>Dynamic content generation</a:t>
            </a:r>
          </a:p>
          <a:p>
            <a:r>
              <a:rPr lang="en-US" dirty="0"/>
              <a:t>Contribute content</a:t>
            </a:r>
          </a:p>
          <a:p>
            <a:r>
              <a:rPr lang="en-US" dirty="0"/>
              <a:t>Interact and collaborate with other users</a:t>
            </a:r>
          </a:p>
        </p:txBody>
      </p:sp>
    </p:spTree>
    <p:extLst>
      <p:ext uri="{BB962C8B-B14F-4D97-AF65-F5344CB8AC3E}">
        <p14:creationId xmlns:p14="http://schemas.microsoft.com/office/powerpoint/2010/main" val="14128361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17333</TotalTime>
  <Words>693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</vt:lpstr>
      <vt:lpstr>Century Schoolbook</vt:lpstr>
      <vt:lpstr>Verdana Pro Cond</vt:lpstr>
      <vt:lpstr>Verdana Pro Cond Light</vt:lpstr>
      <vt:lpstr>Wingdings 2</vt:lpstr>
      <vt:lpstr>View</vt:lpstr>
      <vt:lpstr>Evolution of Information Technology</vt:lpstr>
      <vt:lpstr>Brief History of Information Technology</vt:lpstr>
      <vt:lpstr>Evolution of Software Delivery</vt:lpstr>
      <vt:lpstr>Software for PC</vt:lpstr>
      <vt:lpstr>Personal Computers</vt:lpstr>
      <vt:lpstr>Web Applications</vt:lpstr>
      <vt:lpstr>Web Applications</vt:lpstr>
      <vt:lpstr>Web 1.0</vt:lpstr>
      <vt:lpstr>Web 2.0</vt:lpstr>
      <vt:lpstr>Software for Mobile Devices</vt:lpstr>
      <vt:lpstr>Mobile Devices</vt:lpstr>
      <vt:lpstr>Software in the Cloud</vt:lpstr>
      <vt:lpstr>Cloud Computing</vt:lpstr>
      <vt:lpstr>Cloud Classifications</vt:lpstr>
      <vt:lpstr>Service Models</vt:lpstr>
      <vt:lpstr>“Box Software” vs SaaS</vt:lpstr>
      <vt:lpstr>Cloud Computing Today</vt:lpstr>
      <vt:lpstr>The role of DevOps</vt:lpstr>
      <vt:lpstr>DevOps</vt:lpstr>
      <vt:lpstr>DevOps</vt:lpstr>
      <vt:lpstr>DevOps Practices</vt:lpstr>
      <vt:lpstr>Management Anti-Patterns</vt:lpstr>
      <vt:lpstr>DevOps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46</cp:revision>
  <dcterms:created xsi:type="dcterms:W3CDTF">2020-09-12T08:48:01Z</dcterms:created>
  <dcterms:modified xsi:type="dcterms:W3CDTF">2021-10-16T07:06:28Z</dcterms:modified>
</cp:coreProperties>
</file>