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b="1">
                <a:solidFill>
                  <a:srgbClr val="003366"/>
                </a:solidFill>
              </a:defRPr>
            </a:pPr>
            <a:r>
              <a:t>Deposition Rate Optimization for Thin-Film Materials</a:t>
            </a:r>
          </a:p>
        </p:txBody>
      </p:sp>
      <p:sp>
        <p:nvSpPr>
          <p:cNvPr id="3" name="Subtitle 2"/>
          <p:cNvSpPr>
            <a:spLocks noGrp="1"/>
          </p:cNvSpPr>
          <p:nvPr>
            <p:ph type="subTitle" idx="1"/>
          </p:nvPr>
        </p:nvSpPr>
        <p:spPr/>
        <p:txBody>
          <a:bodyPr/>
          <a:lstStyle/>
          <a:p>
            <a:pPr>
              <a:defRPr sz="2400"/>
            </a:pPr>
            <a:r>
              <a:t>Varad Lad</a:t>
            </a:r>
          </a:p>
          <a:p>
            <a:pPr>
              <a:defRPr sz="1800"/>
            </a:pPr>
            <a:r>
              <a:t>Mechanical Manufacturing Design Engineer Candidate</a:t>
            </a:r>
          </a:p>
          <a:p>
            <a:pPr>
              <a:defRPr sz="1800"/>
            </a:pPr>
            <a:r>
              <a:t>KLA Corporation - SensArray Division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Metrology &amp; Validation</a:t>
            </a:r>
          </a:p>
        </p:txBody>
      </p:sp>
      <p:sp>
        <p:nvSpPr>
          <p:cNvPr id="3" name="Content Placeholder 2"/>
          <p:cNvSpPr>
            <a:spLocks noGrp="1"/>
          </p:cNvSpPr>
          <p:nvPr>
            <p:ph idx="1"/>
          </p:nvPr>
        </p:nvSpPr>
        <p:spPr/>
        <p:txBody>
          <a:bodyPr/>
          <a:lstStyle/>
          <a:p>
            <a:pPr>
              <a:spcAft>
                <a:spcPts val="600"/>
              </a:spcAft>
              <a:defRPr sz="1800">
                <a:solidFill>
                  <a:srgbClr val="333333"/>
                </a:solidFill>
              </a:defRPr>
            </a:pPr>
            <a:r>
              <a:t>• Thickness &amp; rate measurement: Used precision metrology tools (e.g. ellipsometry and profilometry) to measure film thickness after each run. Deposition rate was calculated from thickness/time, and cross-verified against in-situ monitors (such as quartz crystal microbalance in test runs) to ensure accuracy</a:t>
            </a:r>
          </a:p>
          <a:p>
            <a:pPr>
              <a:spcAft>
                <a:spcPts val="600"/>
              </a:spcAft>
              <a:defRPr sz="1800">
                <a:solidFill>
                  <a:srgbClr val="333333"/>
                </a:solidFill>
              </a:defRPr>
            </a:pPr>
            <a:r>
              <a:t>• Uniformity analysis: Employed wafer-level mapping (e.g. using an optical reflectometry mapper or SensArray sensor wafer for temperature uniformity) to validate that film thickness variation across the wafer remained low. Post-optimization, thickness uniformity was within required specs (no significant radial or edge exclusion issues)</a:t>
            </a:r>
          </a:p>
          <a:p>
            <a:pPr>
              <a:spcAft>
                <a:spcPts val="600"/>
              </a:spcAft>
              <a:defRPr sz="1800">
                <a:solidFill>
                  <a:srgbClr val="333333"/>
                </a:solidFill>
              </a:defRPr>
            </a:pPr>
            <a:r>
              <a:t>• Microscopy &amp; structural checks: Performed SEM (Scanning Electron Microscopy) and XRD (X-ray Diffraction) on samples to check film morphology and crystal structure. The optimized process's films showed equal or improved grain structure and surface smoothness compared to baseline, confirming no quality trade-offs</a:t>
            </a:r>
          </a:p>
          <a:p>
            <a:pPr>
              <a:spcAft>
                <a:spcPts val="600"/>
              </a:spcAft>
              <a:defRPr sz="1800">
                <a:solidFill>
                  <a:srgbClr val="333333"/>
                </a:solidFill>
              </a:defRPr>
            </a:pPr>
            <a:r>
              <a:t>• Defect inspection: Leveraged particle inspection tools and visual microscopy to count defects on test wafers. Confirmed ~20% fewer defects in optimized runs, correlating with cleaner process conditions. Statistical process control charts (e.g. for defect counts and key dimensions) evidenced a more stable process post-optimization</a:t>
            </a:r>
          </a:p>
          <a:p>
            <a:pPr>
              <a:spcAft>
                <a:spcPts val="600"/>
              </a:spcAft>
              <a:defRPr sz="1800">
                <a:solidFill>
                  <a:srgbClr val="333333"/>
                </a:solidFill>
              </a:defRPr>
            </a:pPr>
            <a:r>
              <a:t>• Validation summary: The multi-faceted metrology approach verified that the new deposition recipe reliably produces films at higher rate with maintained quality. All improvements were quantified with real data, giving confidence in scaling this optimized process to production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Relevance to KLA &amp; Candidate Fit</a:t>
            </a:r>
          </a:p>
        </p:txBody>
      </p:sp>
      <p:sp>
        <p:nvSpPr>
          <p:cNvPr id="3" name="Content Placeholder 2"/>
          <p:cNvSpPr>
            <a:spLocks noGrp="1"/>
          </p:cNvSpPr>
          <p:nvPr>
            <p:ph idx="1"/>
          </p:nvPr>
        </p:nvSpPr>
        <p:spPr/>
        <p:txBody>
          <a:bodyPr/>
          <a:lstStyle/>
          <a:p>
            <a:pPr>
              <a:spcAft>
                <a:spcPts val="600"/>
              </a:spcAft>
              <a:defRPr sz="1800">
                <a:solidFill>
                  <a:srgbClr val="333333"/>
                </a:solidFill>
              </a:defRPr>
            </a:pPr>
            <a:r>
              <a:t>• Alignment with KLA's domain: KLA's SensArray division focuses on in-situ process monitoring and control in semiconductor manufacturing. My experience optimizing deposition processes directly complements this – I understand the challenges of wafer processing and how to leverage sensor data to improve yields</a:t>
            </a:r>
          </a:p>
          <a:p>
            <a:pPr>
              <a:spcAft>
                <a:spcPts val="600"/>
              </a:spcAft>
              <a:defRPr sz="1800">
                <a:solidFill>
                  <a:srgbClr val="333333"/>
                </a:solidFill>
              </a:defRPr>
            </a:pPr>
            <a:r>
              <a:t>• Metrology and process control expertise: I have hands-on experience with the metrology tools and methods that ensure process quality (SEM, XRD, wafer mapping, etc.) and with implementing statistical process control. This fits KLA's culture of rigorous measurement and data-driven decision making for process control solutions</a:t>
            </a:r>
          </a:p>
          <a:p>
            <a:pPr>
              <a:spcAft>
                <a:spcPts val="600"/>
              </a:spcAft>
              <a:defRPr sz="1800">
                <a:solidFill>
                  <a:srgbClr val="333333"/>
                </a:solidFill>
              </a:defRPr>
            </a:pPr>
            <a:r>
              <a:t>• Bayesian optimization &amp; advanced analytics: KLA is increasingly applying advanced analytics and machine learning to improve manufacturing (for example, in defect detection and process optimization). My proven ability to apply Bayesian optimization and DOE in a real semiconductor process showcases a valuable skill set that can be used to develop innovative process control algorithms or optimization features in KLA's products</a:t>
            </a:r>
          </a:p>
          <a:p>
            <a:pPr>
              <a:spcAft>
                <a:spcPts val="600"/>
              </a:spcAft>
              <a:defRPr sz="1800">
                <a:solidFill>
                  <a:srgbClr val="333333"/>
                </a:solidFill>
              </a:defRPr>
            </a:pPr>
            <a:r>
              <a:t>• Mechanical design and sensor integration: As a Mechanical Manufacturing Design Engineer, I also bring understanding of the hardware side – I've worked on tool design aspects (e.g., spin coater modifications, reactor settings) and sensor integration. I can contribute to designing sensor-equipped wafer systems (like SensArray's wireless sensor wafers) and interpreting their data to enhance process equipment design</a:t>
            </a:r>
          </a:p>
          <a:p>
            <a:pPr>
              <a:spcAft>
                <a:spcPts val="600"/>
              </a:spcAft>
              <a:defRPr sz="1800">
                <a:solidFill>
                  <a:srgbClr val="333333"/>
                </a:solidFill>
              </a:defRPr>
            </a:pPr>
            <a:r>
              <a:t>• Immediate contribution: With my background, I can quickly contribute to KLA's initiatives in improving deposition tool monitoring, optimizing process recipes for clients, and driving continuous improvement projects. My learning agility and familiarity with both R&amp;D and production settings mean I can adapt and add value in KLA's high-tech, fast-paced environment from day 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Q&amp;A</a:t>
            </a:r>
          </a:p>
        </p:txBody>
      </p:sp>
      <p:sp>
        <p:nvSpPr>
          <p:cNvPr id="3" name="Content Placeholder 2"/>
          <p:cNvSpPr>
            <a:spLocks noGrp="1"/>
          </p:cNvSpPr>
          <p:nvPr>
            <p:ph idx="1"/>
          </p:nvPr>
        </p:nvSpPr>
        <p:spPr/>
        <p:txBody>
          <a:bodyPr/>
          <a:lstStyle/>
          <a:p>
            <a:pPr>
              <a:spcAft>
                <a:spcPts val="600"/>
              </a:spcAft>
              <a:defRPr sz="1800">
                <a:solidFill>
                  <a:srgbClr val="333333"/>
                </a:solidFill>
              </a:defRPr>
            </a:pPr>
            <a:r>
              <a:t>• Questions &amp; Discussion: Thank you for your attention. I welcome any questions about the project details, methodologies, or how this experience can be leveraged in the role at KLA</a:t>
            </a:r>
          </a:p>
          <a:p>
            <a:pPr>
              <a:spcAft>
                <a:spcPts val="600"/>
              </a:spcAft>
              <a:defRPr sz="1800">
                <a:solidFill>
                  <a:srgbClr val="333333"/>
                </a:solidFill>
              </a:defRPr>
            </a:pPr>
            <a:r>
              <a:t>• (Additional data or backup slides are available if needed for deeper technical discussions.)</a:t>
            </a:r>
          </a:p>
          <a:p>
            <a:pPr>
              <a:spcAft>
                <a:spcPts val="600"/>
              </a:spcAft>
              <a:defRPr sz="1800">
                <a:solidFill>
                  <a:srgbClr val="333333"/>
                </a:solidFill>
              </a:defRPr>
            </a:pPr>
            <a:r>
              <a:t>• Contact: Varad Lad – varad.lad@example.com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Introduction</a:t>
            </a:r>
          </a:p>
        </p:txBody>
      </p:sp>
      <p:sp>
        <p:nvSpPr>
          <p:cNvPr id="3" name="Content Placeholder 2"/>
          <p:cNvSpPr>
            <a:spLocks noGrp="1"/>
          </p:cNvSpPr>
          <p:nvPr>
            <p:ph idx="1"/>
          </p:nvPr>
        </p:nvSpPr>
        <p:spPr/>
        <p:txBody>
          <a:bodyPr/>
          <a:lstStyle/>
          <a:p>
            <a:pPr>
              <a:spcAft>
                <a:spcPts val="600"/>
              </a:spcAft>
              <a:defRPr sz="1800">
                <a:solidFill>
                  <a:srgbClr val="333333"/>
                </a:solidFill>
              </a:defRPr>
            </a:pPr>
            <a:r>
              <a:t>• Semiconductor manufacturing relies on high-performance thin-film deposition processes</a:t>
            </a:r>
          </a:p>
          <a:p>
            <a:pPr>
              <a:spcAft>
                <a:spcPts val="600"/>
              </a:spcAft>
              <a:defRPr sz="1800">
                <a:solidFill>
                  <a:srgbClr val="333333"/>
                </a:solidFill>
              </a:defRPr>
            </a:pPr>
            <a:r>
              <a:t>• Deposition rate – the speed of film growth – is critical for factory throughput and cost efficiency</a:t>
            </a:r>
          </a:p>
          <a:p>
            <a:pPr>
              <a:spcAft>
                <a:spcPts val="600"/>
              </a:spcAft>
              <a:defRPr sz="1800">
                <a:solidFill>
                  <a:srgbClr val="333333"/>
                </a:solidFill>
              </a:defRPr>
            </a:pPr>
            <a:r>
              <a:t>• This project focused on optimizing the deposition rate for semiconductor materials without compromising film quality</a:t>
            </a:r>
          </a:p>
          <a:p>
            <a:pPr>
              <a:spcAft>
                <a:spcPts val="600"/>
              </a:spcAft>
              <a:defRPr sz="1800">
                <a:solidFill>
                  <a:srgbClr val="333333"/>
                </a:solidFill>
              </a:defRPr>
            </a:pPr>
            <a:r>
              <a:t>• Combines a structured engineering design approach with advanced data-driven optimization (DOE and Bayesian methods)</a:t>
            </a:r>
          </a:p>
          <a:p>
            <a:pPr>
              <a:spcAft>
                <a:spcPts val="600"/>
              </a:spcAft>
              <a:defRPr sz="1800">
                <a:solidFill>
                  <a:srgbClr val="333333"/>
                </a:solidFill>
              </a:defRPr>
            </a:pPr>
            <a:r>
              <a:t>• Achieved substantial improvements in deposition performance (significantly higher rate, lower variability) through this systematic approach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Background and Problem Statement</a:t>
            </a:r>
          </a:p>
        </p:txBody>
      </p:sp>
      <p:sp>
        <p:nvSpPr>
          <p:cNvPr id="3" name="Content Placeholder 2"/>
          <p:cNvSpPr>
            <a:spLocks noGrp="1"/>
          </p:cNvSpPr>
          <p:nvPr>
            <p:ph idx="1"/>
          </p:nvPr>
        </p:nvSpPr>
        <p:spPr/>
        <p:txBody>
          <a:bodyPr/>
          <a:lstStyle/>
          <a:p>
            <a:pPr>
              <a:spcAft>
                <a:spcPts val="600"/>
              </a:spcAft>
              <a:defRPr sz="1800">
                <a:solidFill>
                  <a:srgbClr val="333333"/>
                </a:solidFill>
              </a:defRPr>
            </a:pPr>
            <a:r>
              <a:t>• Context: Thin-film deposition (e.g. CVD, PVD, spin coating) is a core step in device fabrication, requiring precise control</a:t>
            </a:r>
          </a:p>
          <a:p>
            <a:pPr>
              <a:spcAft>
                <a:spcPts val="600"/>
              </a:spcAft>
              <a:defRPr sz="1800">
                <a:solidFill>
                  <a:srgbClr val="333333"/>
                </a:solidFill>
              </a:defRPr>
            </a:pPr>
            <a:r>
              <a:t>• Initial state: Baseline deposition process had suboptimal rate and high variability – limiting throughput and yield</a:t>
            </a:r>
          </a:p>
          <a:p>
            <a:pPr>
              <a:spcAft>
                <a:spcPts val="600"/>
              </a:spcAft>
              <a:defRPr sz="1800">
                <a:solidFill>
                  <a:srgbClr val="333333"/>
                </a:solidFill>
              </a:defRPr>
            </a:pPr>
            <a:r>
              <a:t>• Problem drivers: Multiple process parameters (temperature, pressure, plasma power, chemical precursors, etc.) interact nonlinearly, making it hard to find optimal settings by trial and error</a:t>
            </a:r>
          </a:p>
          <a:p>
            <a:pPr>
              <a:spcAft>
                <a:spcPts val="600"/>
              </a:spcAft>
              <a:defRPr sz="1800">
                <a:solidFill>
                  <a:srgbClr val="333333"/>
                </a:solidFill>
              </a:defRPr>
            </a:pPr>
            <a:r>
              <a:t>• Challenge: Need to accelerate the deposition rate to meet production targets while ensuring uniform film thickness and quality across wafers</a:t>
            </a:r>
          </a:p>
          <a:p>
            <a:pPr>
              <a:spcAft>
                <a:spcPts val="600"/>
              </a:spcAft>
              <a:defRPr sz="1800">
                <a:solidFill>
                  <a:srgbClr val="333333"/>
                </a:solidFill>
              </a:defRPr>
            </a:pPr>
            <a:r>
              <a:t>• Traditional methods or default equipment settings were not delivering the desired efficiency, motivating a new optimization approach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User Requirements</a:t>
            </a:r>
          </a:p>
        </p:txBody>
      </p:sp>
      <p:sp>
        <p:nvSpPr>
          <p:cNvPr id="3" name="Content Placeholder 2"/>
          <p:cNvSpPr>
            <a:spLocks noGrp="1"/>
          </p:cNvSpPr>
          <p:nvPr>
            <p:ph idx="1"/>
          </p:nvPr>
        </p:nvSpPr>
        <p:spPr/>
        <p:txBody>
          <a:bodyPr/>
          <a:lstStyle/>
          <a:p>
            <a:pPr>
              <a:spcAft>
                <a:spcPts val="600"/>
              </a:spcAft>
              <a:defRPr sz="1800">
                <a:solidFill>
                  <a:srgbClr val="333333"/>
                </a:solidFill>
              </a:defRPr>
            </a:pPr>
            <a:r>
              <a:t>• Higher throughput: Increase deposition rate by a significant margin (targeting ~30–40% improvement) to boost manufacturing throughput</a:t>
            </a:r>
          </a:p>
          <a:p>
            <a:pPr>
              <a:spcAft>
                <a:spcPts val="600"/>
              </a:spcAft>
              <a:defRPr sz="1800">
                <a:solidFill>
                  <a:srgbClr val="333333"/>
                </a:solidFill>
              </a:defRPr>
            </a:pPr>
            <a:r>
              <a:t>• Quality preservation: Maintain or improve film quality metrics – thickness uniformity, surface morphology, and device performance must remain within specification</a:t>
            </a:r>
          </a:p>
          <a:p>
            <a:pPr>
              <a:spcAft>
                <a:spcPts val="600"/>
              </a:spcAft>
              <a:defRPr sz="1800">
                <a:solidFill>
                  <a:srgbClr val="333333"/>
                </a:solidFill>
              </a:defRPr>
            </a:pPr>
            <a:r>
              <a:t>• Consistency: Reduce process variability and defect rates (aim for ~20%+ defect reduction and ~25% variability reduction) for reliable, repeatable output</a:t>
            </a:r>
          </a:p>
          <a:p>
            <a:pPr>
              <a:spcAft>
                <a:spcPts val="600"/>
              </a:spcAft>
              <a:defRPr sz="1800">
                <a:solidFill>
                  <a:srgbClr val="333333"/>
                </a:solidFill>
              </a:defRPr>
            </a:pPr>
            <a:r>
              <a:t>• Cost efficiency: Implement improvements without major capital expense – ideally lower operating cost per wafer (e.g. ~15% cost savings via faster process and less waste)</a:t>
            </a:r>
          </a:p>
          <a:p>
            <a:pPr>
              <a:spcAft>
                <a:spcPts val="600"/>
              </a:spcAft>
              <a:defRPr sz="1800">
                <a:solidFill>
                  <a:srgbClr val="333333"/>
                </a:solidFill>
              </a:defRPr>
            </a:pPr>
            <a:r>
              <a:t>• Operational constraints: Stay within equipment limits (temperature, power, etc.) and ensure any new techniques are compatible with existing fab processes (no introduction of contaminants or unproven steps)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Concept and Methodology</a:t>
            </a:r>
          </a:p>
        </p:txBody>
      </p:sp>
      <p:sp>
        <p:nvSpPr>
          <p:cNvPr id="3" name="Content Placeholder 2"/>
          <p:cNvSpPr>
            <a:spLocks noGrp="1"/>
          </p:cNvSpPr>
          <p:nvPr>
            <p:ph idx="1"/>
          </p:nvPr>
        </p:nvSpPr>
        <p:spPr/>
        <p:txBody>
          <a:bodyPr/>
          <a:lstStyle/>
          <a:p>
            <a:pPr>
              <a:spcAft>
                <a:spcPts val="600"/>
              </a:spcAft>
              <a:defRPr sz="1800">
                <a:solidFill>
                  <a:srgbClr val="333333"/>
                </a:solidFill>
              </a:defRPr>
            </a:pPr>
            <a:r>
              <a:t>• Overall approach: Combine experimental design with machine learning optimization to explore and exploit the process parameter space</a:t>
            </a:r>
          </a:p>
          <a:p>
            <a:pPr>
              <a:spcAft>
                <a:spcPts val="600"/>
              </a:spcAft>
              <a:defRPr sz="1800">
                <a:solidFill>
                  <a:srgbClr val="333333"/>
                </a:solidFill>
              </a:defRPr>
            </a:pPr>
            <a:r>
              <a:t>• Two-phase optimization:</a:t>
            </a:r>
          </a:p>
          <a:p>
            <a:pPr>
              <a:spcAft>
                <a:spcPts val="600"/>
              </a:spcAft>
              <a:defRPr sz="1800">
                <a:solidFill>
                  <a:srgbClr val="333333"/>
                </a:solidFill>
              </a:defRPr>
            </a:pPr>
            <a:r>
              <a:t>  - Phase 1 – Design of Experiments (DOE): Conduct structured experiments to map how key parameters affect deposition rate and quality</a:t>
            </a:r>
          </a:p>
          <a:p>
            <a:pPr>
              <a:spcAft>
                <a:spcPts val="600"/>
              </a:spcAft>
              <a:defRPr sz="1800">
                <a:solidFill>
                  <a:srgbClr val="333333"/>
                </a:solidFill>
              </a:defRPr>
            </a:pPr>
            <a:r>
              <a:t>  - Phase 2 – Bayesian Optimization: Use a Gaussian Process-based algorithm to iteratively hone in on the optimal parameter settings for maximum deposition rate</a:t>
            </a:r>
          </a:p>
          <a:p>
            <a:pPr>
              <a:spcAft>
                <a:spcPts val="600"/>
              </a:spcAft>
              <a:defRPr sz="1800">
                <a:solidFill>
                  <a:srgbClr val="333333"/>
                </a:solidFill>
              </a:defRPr>
            </a:pPr>
            <a:r>
              <a:t>• Predictive modeling: Develop an empirical model of the deposition process (based on initial DOE data and known physics) to predict outcomes and guide optimization</a:t>
            </a:r>
          </a:p>
          <a:p>
            <a:pPr>
              <a:spcAft>
                <a:spcPts val="600"/>
              </a:spcAft>
              <a:defRPr sz="1800">
                <a:solidFill>
                  <a:srgbClr val="333333"/>
                </a:solidFill>
              </a:defRPr>
            </a:pPr>
            <a:r>
              <a:t>• Concurrent quality checks: Integrate film characterization (microscopy, thickness measurements) throughout to ensure any rate improvements do not degrade film integrity</a:t>
            </a:r>
          </a:p>
          <a:p>
            <a:pPr>
              <a:spcAft>
                <a:spcPts val="600"/>
              </a:spcAft>
              <a:defRPr sz="1800">
                <a:solidFill>
                  <a:srgbClr val="333333"/>
                </a:solidFill>
              </a:defRPr>
            </a:pPr>
            <a:r>
              <a:t>• Iterative refinement: Continuously update the model with new data and refine the process in cycles, balancing exploration of new conditions with exploitation of known good settings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Decision Framework (DOE &amp; Design Tree)</a:t>
            </a:r>
          </a:p>
        </p:txBody>
      </p:sp>
      <p:sp>
        <p:nvSpPr>
          <p:cNvPr id="3" name="Content Placeholder 2"/>
          <p:cNvSpPr>
            <a:spLocks noGrp="1"/>
          </p:cNvSpPr>
          <p:nvPr>
            <p:ph idx="1"/>
          </p:nvPr>
        </p:nvSpPr>
        <p:spPr/>
        <p:txBody>
          <a:bodyPr/>
          <a:lstStyle/>
          <a:p>
            <a:pPr>
              <a:spcAft>
                <a:spcPts val="600"/>
              </a:spcAft>
              <a:defRPr sz="1800">
                <a:solidFill>
                  <a:srgbClr val="333333"/>
                </a:solidFill>
              </a:defRPr>
            </a:pPr>
            <a:r>
              <a:t>• Key parameters identified: Chose primary factors affecting deposition – e.g. substrate temperature, chamber pressure, reactant gas flow, plasma RF power, spin speed (if applicable) – based on prior knowledge and sensitivity analysis</a:t>
            </a:r>
          </a:p>
          <a:p>
            <a:pPr>
              <a:spcAft>
                <a:spcPts val="600"/>
              </a:spcAft>
              <a:defRPr sz="1800">
                <a:solidFill>
                  <a:srgbClr val="333333"/>
                </a:solidFill>
              </a:defRPr>
            </a:pPr>
            <a:r>
              <a:t>• DOE matrix setup: Employed a Design of Experiments approach (full-factorial or fractional-factorial design) to test combinations of parameters at high, medium, low levels. This revealed which factors and interactions significantly influence deposition rate and film quality</a:t>
            </a:r>
          </a:p>
          <a:p>
            <a:pPr>
              <a:spcAft>
                <a:spcPts val="600"/>
              </a:spcAft>
              <a:defRPr sz="1800">
                <a:solidFill>
                  <a:srgbClr val="333333"/>
                </a:solidFill>
              </a:defRPr>
            </a:pPr>
            <a:r>
              <a:t>• Data-driven decisions: Used DOE results to construct a decision tree (or decision flowchart) for optimization: for instance, identify the parameter range where deposition rate trends upward without quality loss, then concentrate further tests there</a:t>
            </a:r>
          </a:p>
          <a:p>
            <a:pPr>
              <a:spcAft>
                <a:spcPts val="600"/>
              </a:spcAft>
              <a:defRPr sz="1800">
                <a:solidFill>
                  <a:srgbClr val="333333"/>
                </a:solidFill>
              </a:defRPr>
            </a:pPr>
            <a:r>
              <a:t>• Screening vs optimization: Initial DOE acted as a screening experiment to narrow down critical factors. Non-influential variables were fixed or simplified, focusing the optimization on the most impactful parameters</a:t>
            </a:r>
          </a:p>
          <a:p>
            <a:pPr>
              <a:spcAft>
                <a:spcPts val="600"/>
              </a:spcAft>
              <a:defRPr sz="1800">
                <a:solidFill>
                  <a:srgbClr val="333333"/>
                </a:solidFill>
              </a:defRPr>
            </a:pPr>
            <a:r>
              <a:t>• Iterative selection: Established criteria for choosing next experiments (via Bayesian optimizer's acquisition function) – balancing trying new regions versus refining known good regions. Each decision was justified by the model's predictions and uncertainty estimates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Technical Implementation &amp; Parameter Mapping</a:t>
            </a:r>
          </a:p>
        </p:txBody>
      </p:sp>
      <p:sp>
        <p:nvSpPr>
          <p:cNvPr id="3" name="Content Placeholder 2"/>
          <p:cNvSpPr>
            <a:spLocks noGrp="1"/>
          </p:cNvSpPr>
          <p:nvPr>
            <p:ph idx="1"/>
          </p:nvPr>
        </p:nvSpPr>
        <p:spPr/>
        <p:txBody>
          <a:bodyPr/>
          <a:lstStyle/>
          <a:p>
            <a:pPr>
              <a:spcAft>
                <a:spcPts val="600"/>
              </a:spcAft>
              <a:defRPr sz="1800">
                <a:solidFill>
                  <a:srgbClr val="333333"/>
                </a:solidFill>
              </a:defRPr>
            </a:pPr>
            <a:r>
              <a:t>• Process parameters &amp; ranges: Mapped out controllable variables and their feasible ranges (e.g. Temperature 200–500 °C, Pressure 0.5–5 Torr, Plasma Power 50–150 W, Spin speed 1000–3000 RPM, etc., depending on process). These ranges were chosen to cover all realistic operating conditions while avoiding equipment or material limits</a:t>
            </a:r>
          </a:p>
          <a:p>
            <a:pPr>
              <a:spcAft>
                <a:spcPts val="600"/>
              </a:spcAft>
              <a:defRPr sz="1800">
                <a:solidFill>
                  <a:srgbClr val="333333"/>
                </a:solidFill>
              </a:defRPr>
            </a:pPr>
            <a:r>
              <a:t>• Experimental setup: Utilized the existing deposition tool (reactor or spin coater) with precise control modules and in-situ monitoring. Interfaced data logging for each run (deposition time, thickness achieved) to calculate deposition rate</a:t>
            </a:r>
          </a:p>
          <a:p>
            <a:pPr>
              <a:spcAft>
                <a:spcPts val="600"/>
              </a:spcAft>
              <a:defRPr sz="1800">
                <a:solidFill>
                  <a:srgbClr val="333333"/>
                </a:solidFill>
              </a:defRPr>
            </a:pPr>
            <a:r>
              <a:t>• Parameter-effect modeling: From DOE results, developed a quantitative model (e.g. regression or response surface equation) linking parameters to deposition rate. For example, observed that increasing plasma power raised deposition rate, while temperature had an optimum (too low slowed kinetics, too high led to diminishing returns due to gas depletion)</a:t>
            </a:r>
          </a:p>
          <a:p>
            <a:pPr>
              <a:spcAft>
                <a:spcPts val="600"/>
              </a:spcAft>
              <a:defRPr sz="1800">
                <a:solidFill>
                  <a:srgbClr val="333333"/>
                </a:solidFill>
              </a:defRPr>
            </a:pPr>
            <a:r>
              <a:t>• Multi-objective considerations: Monitored secondary outputs (film uniformity, defect counts, stress) to ensure parameter changes that maximize rate do not violate quality criteria. Adjusted the parameter mapping to respect these constraints (for instance, capping temperature if higher caused film stress)</a:t>
            </a:r>
          </a:p>
          <a:p>
            <a:pPr>
              <a:spcAft>
                <a:spcPts val="600"/>
              </a:spcAft>
              <a:defRPr sz="1800">
                <a:solidFill>
                  <a:srgbClr val="333333"/>
                </a:solidFill>
              </a:defRPr>
            </a:pPr>
            <a:r>
              <a:t>• Automation &amp; code integration: Wrote custom Python scripts to integrate with the deposition equipment's data (where possible) and to run the Bayesian optimization routine, effectively creating a semi-automated experimental loop. The code would suggest new parameter values, which were then applied and tested in the lab</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Bayesian Optimization Code and Analysis</a:t>
            </a:r>
          </a:p>
        </p:txBody>
      </p:sp>
      <p:sp>
        <p:nvSpPr>
          <p:cNvPr id="3" name="Content Placeholder 2"/>
          <p:cNvSpPr>
            <a:spLocks noGrp="1"/>
          </p:cNvSpPr>
          <p:nvPr>
            <p:ph idx="1"/>
          </p:nvPr>
        </p:nvSpPr>
        <p:spPr/>
        <p:txBody>
          <a:bodyPr/>
          <a:lstStyle/>
          <a:p>
            <a:pPr>
              <a:spcAft>
                <a:spcPts val="600"/>
              </a:spcAft>
              <a:defRPr sz="1800">
                <a:solidFill>
                  <a:srgbClr val="333333"/>
                </a:solidFill>
              </a:defRPr>
            </a:pPr>
            <a:r>
              <a:t>• Bayesian optimization rationale: Chosen for its efficiency in navigating complex, unknown response surfaces with minimal experiments. It uses a probabilistic model (Gaussian Process) to predict deposition rate and an acquisition function to select the most informative next experiment</a:t>
            </a:r>
          </a:p>
          <a:p>
            <a:pPr>
              <a:spcAft>
                <a:spcPts val="600"/>
              </a:spcAft>
              <a:defRPr sz="1800">
                <a:solidFill>
                  <a:srgbClr val="333333"/>
                </a:solidFill>
              </a:defRPr>
            </a:pPr>
            <a:r>
              <a:t>• Implementation details: Employed a Gaussian Process (GP) regression to model deposition rate as a function of parameters. Initial GP model was trained on DOE results; Python libraries (e.g. scikit-optimize) were utilized to manage the GP and acquisition function calculations</a:t>
            </a:r>
          </a:p>
          <a:p>
            <a:pPr>
              <a:spcAft>
                <a:spcPts val="600"/>
              </a:spcAft>
              <a:defRPr sz="1800">
                <a:solidFill>
                  <a:srgbClr val="333333"/>
                </a:solidFill>
              </a:defRPr>
            </a:pPr>
            <a:r>
              <a:t>• Algorithm workflow: Initialize → Model Update → Acquisition → Experiment → Iterate until convergence</a:t>
            </a:r>
          </a:p>
          <a:p>
            <a:pPr>
              <a:spcAft>
                <a:spcPts val="600"/>
              </a:spcAft>
              <a:defRPr sz="1800">
                <a:solidFill>
                  <a:srgbClr val="333333"/>
                </a:solidFill>
              </a:defRPr>
            </a:pPr>
            <a:r>
              <a:t>• Code snippet example:</a:t>
            </a:r>
          </a:p>
          <a:p>
            <a:pPr>
              <a:spcAft>
                <a:spcPts val="600"/>
              </a:spcAft>
              <a:defRPr sz="1800">
                <a:solidFill>
                  <a:srgbClr val="333333"/>
                </a:solidFill>
              </a:defRPr>
            </a:pPr>
            <a:r>
              <a:t>  from skopt import Optimizer</a:t>
            </a:r>
          </a:p>
          <a:p>
            <a:pPr>
              <a:spcAft>
                <a:spcPts val="600"/>
              </a:spcAft>
              <a:defRPr sz="1800">
                <a:solidFill>
                  <a:srgbClr val="333333"/>
                </a:solidFill>
              </a:defRPr>
            </a:pPr>
            <a:r>
              <a:t>  opt = Optimizer([(200,500), (50,150)], base_estimator="gp")</a:t>
            </a:r>
          </a:p>
          <a:p>
            <a:pPr>
              <a:spcAft>
                <a:spcPts val="600"/>
              </a:spcAft>
              <a:defRPr sz="1800">
                <a:solidFill>
                  <a:srgbClr val="333333"/>
                </a:solidFill>
              </a:defRPr>
            </a:pPr>
            <a:r>
              <a:t>  for i in range(20):</a:t>
            </a:r>
          </a:p>
          <a:p>
            <a:pPr>
              <a:spcAft>
                <a:spcPts val="600"/>
              </a:spcAft>
              <a:defRPr sz="1800">
                <a:solidFill>
                  <a:srgbClr val="333333"/>
                </a:solidFill>
              </a:defRPr>
            </a:pPr>
            <a:r>
              <a:t>      x_next = opt.ask()            # suggest next [temp, power]</a:t>
            </a:r>
          </a:p>
          <a:p>
            <a:pPr>
              <a:spcAft>
                <a:spcPts val="600"/>
              </a:spcAft>
              <a:defRPr sz="1800">
                <a:solidFill>
                  <a:srgbClr val="333333"/>
                </a:solidFill>
              </a:defRPr>
            </a:pPr>
            <a:r>
              <a:t>      y_next = run_experiment(*x_next)  # perform experiment</a:t>
            </a:r>
          </a:p>
          <a:p>
            <a:pPr>
              <a:spcAft>
                <a:spcPts val="600"/>
              </a:spcAft>
              <a:defRPr sz="1800">
                <a:solidFill>
                  <a:srgbClr val="333333"/>
                </a:solidFill>
              </a:defRPr>
            </a:pPr>
            <a:r>
              <a:t>      opt.tell(x_next, y_next)      # add result to optimizer</a:t>
            </a:r>
          </a:p>
          <a:p>
            <a:pPr>
              <a:spcAft>
                <a:spcPts val="600"/>
              </a:spcAft>
              <a:defRPr sz="1800">
                <a:solidFill>
                  <a:srgbClr val="333333"/>
                </a:solidFill>
              </a:defRPr>
            </a:pPr>
            <a:r>
              <a:t>• Measurable results: The Bayesian optimizer converged on an optimal recipe: for example, a specific temperature and power combination that delivered the highest deposition rate (~40% above baseline). This was achieved in only a few tens of experiments, far fewer than a brute-force grid search would require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solidFill>
                  <a:srgbClr val="003366"/>
                </a:solidFill>
              </a:defRPr>
            </a:pPr>
            <a:r>
              <a:t>Results &amp; Data Interpretation</a:t>
            </a:r>
          </a:p>
        </p:txBody>
      </p:sp>
      <p:sp>
        <p:nvSpPr>
          <p:cNvPr id="3" name="Content Placeholder 2"/>
          <p:cNvSpPr>
            <a:spLocks noGrp="1"/>
          </p:cNvSpPr>
          <p:nvPr>
            <p:ph idx="1"/>
          </p:nvPr>
        </p:nvSpPr>
        <p:spPr/>
        <p:txBody>
          <a:bodyPr/>
          <a:lstStyle/>
          <a:p>
            <a:pPr>
              <a:spcAft>
                <a:spcPts val="600"/>
              </a:spcAft>
              <a:defRPr sz="1800">
                <a:solidFill>
                  <a:srgbClr val="333333"/>
                </a:solidFill>
              </a:defRPr>
            </a:pPr>
            <a:r>
              <a:t>• Deposition rate increase: Achieved ~40% faster deposition rate compared to the baseline process, greatly improving throughput. For example, if initial rate was 1 µm/hour, it is now ~1.4 µm/hour under optimized conditions</a:t>
            </a:r>
          </a:p>
          <a:p>
            <a:pPr>
              <a:spcAft>
                <a:spcPts val="600"/>
              </a:spcAft>
              <a:defRPr sz="1800">
                <a:solidFill>
                  <a:srgbClr val="333333"/>
                </a:solidFill>
              </a:defRPr>
            </a:pPr>
            <a:r>
              <a:t>• Reduced variability: Process variability cut by ~25%, leading to more consistent film thickness and uniformity across wafers. This means less deviation run-to-run and tighter control of specs (improved repeatability)</a:t>
            </a:r>
          </a:p>
          <a:p>
            <a:pPr>
              <a:spcAft>
                <a:spcPts val="600"/>
              </a:spcAft>
              <a:defRPr sz="1800">
                <a:solidFill>
                  <a:srgbClr val="333333"/>
                </a:solidFill>
              </a:defRPr>
            </a:pPr>
            <a:r>
              <a:t>• Quality and yield: Maintained high film quality – in fact, defect density was reduced by ~20% (fewer particles and imperfections), which translates to higher yield. No new failure modes were introduced despite the faster rate</a:t>
            </a:r>
          </a:p>
          <a:p>
            <a:pPr>
              <a:spcAft>
                <a:spcPts val="600"/>
              </a:spcAft>
              <a:defRPr sz="1800">
                <a:solidFill>
                  <a:srgbClr val="333333"/>
                </a:solidFill>
              </a:defRPr>
            </a:pPr>
            <a:r>
              <a:t>• Predictive control: Developed a predictive model capable of forecasting deposition outcomes with ~90% accuracy. This model can be used for run-to-run control, allowing proactive adjustments to keep the process at peak performance</a:t>
            </a:r>
          </a:p>
          <a:p>
            <a:pPr>
              <a:spcAft>
                <a:spcPts val="600"/>
              </a:spcAft>
              <a:defRPr sz="1800">
                <a:solidFill>
                  <a:srgbClr val="333333"/>
                </a:solidFill>
              </a:defRPr>
            </a:pPr>
            <a:r>
              <a:t>• Cost and efficiency: Projected ~15% reduction in per-wafer cost due to shorter process times and reduced waste. The optimized process uses resources more efficiently (e.g., less precursor consumption per unit film thickness) and improves equipment throughput, contributing to lower manufacturing costs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