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Visual Supplements</a:t>
            </a:r>
          </a:p>
          <a:p>
            <a:r>
              <a:t>Deposition Rate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Charts, Diagrams, and Tables</a:t>
            </a:r>
          </a:p>
          <a:p>
            <a:r>
              <a:t>for Technical Presentation Enhancement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Elements Mapping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Process Flow Diagram</a:t>
            </a:r>
          </a:p>
          <a:p>
            <a:pPr>
              <a:defRPr sz="1400"/>
            </a:pPr>
            <a:r>
              <a:t>  → Slide 5: Concept and Methodology</a:t>
            </a:r>
          </a:p>
          <a:p>
            <a:pPr>
              <a:defRPr sz="1400"/>
            </a:pPr>
            <a:r>
              <a:t>  → Visual representation of the DOE + Bayesian optimization workflow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Parameter Ranges Table</a:t>
            </a:r>
          </a:p>
          <a:p>
            <a:pPr>
              <a:defRPr sz="1400"/>
            </a:pPr>
            <a:r>
              <a:t>  → Slide 7: Technical Implementation &amp; Parameter Mapping</a:t>
            </a:r>
          </a:p>
          <a:p>
            <a:pPr>
              <a:defRPr sz="1400"/>
            </a:pPr>
            <a:r>
              <a:t>  → Detailed parameter specifications and optimization outcomes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DOE Matrix Heatmap</a:t>
            </a:r>
          </a:p>
          <a:p>
            <a:pPr>
              <a:defRPr sz="1400"/>
            </a:pPr>
            <a:r>
              <a:t>  → Slide 6: Decision Framework (DOE &amp; Design Tree)</a:t>
            </a:r>
          </a:p>
          <a:p>
            <a:pPr>
              <a:defRPr sz="1400"/>
            </a:pPr>
            <a:r>
              <a:t>  → Visual representation of experimental design structure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Bayesian Optimization Workflow</a:t>
            </a:r>
          </a:p>
          <a:p>
            <a:pPr>
              <a:defRPr sz="1400"/>
            </a:pPr>
            <a:r>
              <a:t>  → Slide 8: Bayesian Optimization Code and Analysis</a:t>
            </a:r>
          </a:p>
          <a:p>
            <a:pPr>
              <a:defRPr sz="1400"/>
            </a:pPr>
            <a:r>
              <a:t>  → Step-by-step algorithm workflow with decision points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Results Summary Charts</a:t>
            </a:r>
          </a:p>
          <a:p>
            <a:pPr>
              <a:defRPr sz="1400"/>
            </a:pPr>
            <a:r>
              <a:t>  → Slide 9: Results &amp; Data Interpretation</a:t>
            </a:r>
          </a:p>
          <a:p>
            <a:pPr>
              <a:defRPr sz="1400"/>
            </a:pPr>
            <a:r>
              <a:t>  → Quantitative results showing 40% rate increase, 25% variability reduction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Validation Metrics Spider Chart</a:t>
            </a:r>
          </a:p>
          <a:p>
            <a:pPr>
              <a:defRPr sz="1400"/>
            </a:pPr>
            <a:r>
              <a:t>  → Slide 10: Metrology &amp; Validation</a:t>
            </a:r>
          </a:p>
          <a:p>
            <a:pPr>
              <a:defRPr sz="1400"/>
            </a:pPr>
            <a:r>
              <a:t>  → Multi-dimensional quality comparison baseline vs optimized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KLA Alignment Diagram</a:t>
            </a:r>
          </a:p>
          <a:p>
            <a:pPr>
              <a:defRPr sz="1400"/>
            </a:pPr>
            <a:r>
              <a:t>  → Slide 11: Relevance to KLA &amp; Candidate Fit</a:t>
            </a:r>
          </a:p>
          <a:p>
            <a:pPr>
              <a:defRPr sz="1400"/>
            </a:pPr>
            <a:r>
              <a:t>  → Visual mapping of skills to KLA SensArray requirements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Project Timeline</a:t>
            </a:r>
          </a:p>
          <a:p>
            <a:pPr>
              <a:defRPr sz="1400"/>
            </a:pPr>
            <a:r>
              <a:t>  → Additional/Backup slide</a:t>
            </a:r>
          </a:p>
          <a:p>
            <a:pPr>
              <a:defRPr sz="1400"/>
            </a:pPr>
            <a:r>
              <a:t>  → Project management timeline showing systematic approach</a:t>
            </a:r>
          </a:p>
          <a:p>
            <a:pPr>
              <a:defRPr sz="1400"/>
            </a:pPr>
          </a:p>
          <a:p>
            <a:pPr>
              <a:defRPr sz="14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Process Flow Diagram</a:t>
            </a:r>
          </a:p>
        </p:txBody>
      </p:sp>
      <p:pic>
        <p:nvPicPr>
          <p:cNvPr id="4" name="Picture 3" descr="process_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Usage: Visual representation of the DOE + Bayesian optimization workflow</a:t>
            </a:r>
          </a:p>
          <a:p>
            <a:pPr>
              <a:defRPr sz="1200" i="1"/>
            </a:pPr>
            <a:r>
              <a:t>Maps to: Slide 5: Concept and Methodology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Parameter Ranges Table</a:t>
            </a:r>
          </a:p>
        </p:txBody>
      </p:sp>
      <p:pic>
        <p:nvPicPr>
          <p:cNvPr id="4" name="Picture 3" descr="parameter_ranges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Usage: Detailed parameter specifications and optimization outcomes</a:t>
            </a:r>
          </a:p>
          <a:p>
            <a:pPr>
              <a:defRPr sz="1200" i="1"/>
            </a:pPr>
            <a:r>
              <a:t>Maps to: Slide 7: Technical Implementation &amp; Parameter Mapping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DOE Matrix Heatmap</a:t>
            </a:r>
          </a:p>
        </p:txBody>
      </p:sp>
      <p:pic>
        <p:nvPicPr>
          <p:cNvPr id="4" name="Picture 3" descr="doe_matrix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Usage: Visual representation of experimental design structure</a:t>
            </a:r>
          </a:p>
          <a:p>
            <a:pPr>
              <a:defRPr sz="1200" i="1"/>
            </a:pPr>
            <a:r>
              <a:t>Maps to: Slide 6: Decision Framework (DOE &amp; Design Tree)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Bayesian Optimization Workflow</a:t>
            </a:r>
          </a:p>
        </p:txBody>
      </p:sp>
      <p:pic>
        <p:nvPicPr>
          <p:cNvPr id="4" name="Picture 3" descr="bayesian_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Usage: Step-by-step algorithm workflow with decision points</a:t>
            </a:r>
          </a:p>
          <a:p>
            <a:pPr>
              <a:defRPr sz="1200" i="1"/>
            </a:pPr>
            <a:r>
              <a:t>Maps to: Slide 8: Bayesian Optimization Code and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Results Summary Charts</a:t>
            </a:r>
          </a:p>
        </p:txBody>
      </p:sp>
      <p:pic>
        <p:nvPicPr>
          <p:cNvPr id="4" name="Picture 3" descr="results_cha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Usage: Quantitative results showing 40% rate increase, 25% variability reduction</a:t>
            </a:r>
          </a:p>
          <a:p>
            <a:pPr>
              <a:defRPr sz="1200" i="1"/>
            </a:pPr>
            <a:r>
              <a:t>Maps to: Slide 9: Results &amp; Data Interpretation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Validation Metrics Spider Chart</a:t>
            </a:r>
          </a:p>
        </p:txBody>
      </p:sp>
      <p:pic>
        <p:nvPicPr>
          <p:cNvPr id="4" name="Picture 3" descr="validation_spide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Usage: Multi-dimensional quality comparison baseline vs optimized</a:t>
            </a:r>
          </a:p>
          <a:p>
            <a:pPr>
              <a:defRPr sz="1200" i="1"/>
            </a:pPr>
            <a:r>
              <a:t>Maps to: Slide 10: Metrology &amp; Validation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KLA Alignment Diagram</a:t>
            </a:r>
          </a:p>
        </p:txBody>
      </p:sp>
      <p:pic>
        <p:nvPicPr>
          <p:cNvPr id="4" name="Picture 3" descr="kla_alignment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Usage: Visual mapping of skills to KLA SensArray requirements</a:t>
            </a:r>
          </a:p>
          <a:p>
            <a:pPr>
              <a:defRPr sz="1200" i="1"/>
            </a:pPr>
            <a:r>
              <a:t>Maps to: Slide 11: Relevance to KLA &amp; Candidate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Project Timeline</a:t>
            </a:r>
          </a:p>
        </p:txBody>
      </p:sp>
      <p:pic>
        <p:nvPicPr>
          <p:cNvPr id="4" name="Picture 3" descr="project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Usage: Project management timeline showing systematic approach</a:t>
            </a:r>
          </a:p>
          <a:p>
            <a:pPr>
              <a:defRPr sz="1200" i="1"/>
            </a:pPr>
            <a:r>
              <a:t>Maps to: Additional/Backup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