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0"/>
    <p:restoredTop sz="61256"/>
  </p:normalViewPr>
  <p:slideViewPr>
    <p:cSldViewPr snapToGrid="0">
      <p:cViewPr varScale="1">
        <p:scale>
          <a:sx n="102" d="100"/>
          <a:sy n="102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8C4C-0591-9842-A05B-75BFAFCFE61A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1D21A-ED85-B34E-847F-A451861F3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7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Varad Lad.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Master’s in Mechanical Engineering from Arizona State,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over the 5 years in industry, I’ve worked at the intersection of mechanical design, semiconductor fab systems, and thermal engineering.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big names I have worked with until now are TSMC, NASA and I have also worked at startups or small scale companies like Ryan Innovation, </a:t>
            </a:r>
            <a:r>
              <a:rPr lang="en-US" dirty="0" err="1"/>
              <a:t>Marketech</a:t>
            </a:r>
            <a:r>
              <a:rPr lang="en-US" dirty="0"/>
              <a:t> International, Chemtech </a:t>
            </a:r>
            <a:r>
              <a:rPr lang="en-US" dirty="0" err="1"/>
              <a:t>etc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Outside of work: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1D21A-ED85-B34E-847F-A451861F3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Lets move to more Technical part of the presentation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I’ll be presenting an overview of my project “Automated Thermal Calibration Module for Thin-Film Deposition Systems.”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Scope: </a:t>
            </a:r>
            <a:r>
              <a:rPr lang="en-US" dirty="0"/>
              <a:t>This project was about designing a </a:t>
            </a:r>
            <a:r>
              <a:rPr lang="en-US" b="1" dirty="0"/>
              <a:t>smart calibration module</a:t>
            </a:r>
            <a:r>
              <a:rPr lang="en-US" dirty="0"/>
              <a:t> – essentially a </a:t>
            </a:r>
            <a:r>
              <a:rPr lang="en-US" b="1" dirty="0"/>
              <a:t>sensor-embedded wafer or fixture</a:t>
            </a:r>
            <a:r>
              <a:rPr lang="en-US" dirty="0"/>
              <a:t> – that can </a:t>
            </a:r>
            <a:r>
              <a:rPr lang="en-US" b="1" dirty="0"/>
              <a:t>measure and adjust wafer temperatures in real time</a:t>
            </a:r>
            <a:r>
              <a:rPr lang="en-US" dirty="0"/>
              <a:t> during deposition.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Context &amp; Role: </a:t>
            </a:r>
            <a:r>
              <a:rPr lang="en-US" dirty="0"/>
              <a:t>In my role at Rayn Innovation, I spearheaded this R&amp;D effort to solve a critical challenge in thin-film manufacturing: ensuring consistent thermal conditions for high-quality films.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Key Objective: </a:t>
            </a:r>
            <a:r>
              <a:rPr lang="en-US" dirty="0"/>
              <a:t>The goal was to create an </a:t>
            </a:r>
            <a:r>
              <a:rPr lang="en-US" b="1" dirty="0"/>
              <a:t>in-situ, automated solution</a:t>
            </a:r>
            <a:r>
              <a:rPr lang="en-US" dirty="0"/>
              <a:t> that would fit into existing deposition tools and </a:t>
            </a:r>
            <a:r>
              <a:rPr lang="en-US" b="1" dirty="0"/>
              <a:t>continuously calibrate the process temperature</a:t>
            </a:r>
            <a:r>
              <a:rPr lang="en-US" dirty="0"/>
              <a:t>, much like KLA’s </a:t>
            </a:r>
            <a:r>
              <a:rPr lang="en-US" dirty="0" err="1"/>
              <a:t>SensArray</a:t>
            </a:r>
            <a:r>
              <a:rPr lang="en-US" dirty="0"/>
              <a:t> products which use sensor wafers to monitor process conditions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By the end of this talk, you’ll see how a robust design-analysis-results approach led to significant improvements in film uniformity and yield, and how this aligns with KLA </a:t>
            </a:r>
            <a:r>
              <a:rPr lang="en-US" dirty="0" err="1"/>
              <a:t>SensArray’s</a:t>
            </a:r>
            <a:r>
              <a:rPr lang="en-US" dirty="0"/>
              <a:t> vision for advanced process control.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1D21A-ED85-B34E-847F-A451861F32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6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6561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9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5760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2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7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8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39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47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E17-EE52-A879-7183-FCECA481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239" y="1881485"/>
            <a:ext cx="7891002" cy="2098226"/>
          </a:xfrm>
        </p:spPr>
        <p:txBody>
          <a:bodyPr>
            <a:noAutofit/>
          </a:bodyPr>
          <a:lstStyle/>
          <a:p>
            <a:r>
              <a:rPr lang="en-US" sz="5400" dirty="0"/>
              <a:t>Deposition Rate Optimization; </a:t>
            </a:r>
            <a:br>
              <a:rPr lang="en-US" sz="5400" dirty="0"/>
            </a:br>
            <a:r>
              <a:rPr lang="en-US" sz="4000" dirty="0"/>
              <a:t>Thin-Film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51A6-9604-7CBB-1850-4BF66BB07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118939"/>
            <a:ext cx="6831673" cy="10862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Technical Presentation for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SensArray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Division</a:t>
            </a:r>
          </a:p>
          <a:p>
            <a:r>
              <a:rPr lang="en-US" sz="1900" dirty="0"/>
              <a:t>Varad Lad | Mechanical Manufacturing Design Engineer</a:t>
            </a:r>
          </a:p>
        </p:txBody>
      </p:sp>
    </p:spTree>
    <p:extLst>
      <p:ext uri="{BB962C8B-B14F-4D97-AF65-F5344CB8AC3E}">
        <p14:creationId xmlns:p14="http://schemas.microsoft.com/office/powerpoint/2010/main" val="309872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D94C-1311-9401-3807-A2B17617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BC73-475C-B13B-4783-076B77DE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D15D-4872-C9CB-9E8B-2CA4C8CF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E8EF-AA4D-EA5A-19C3-DFBDF6BB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85C5-DA1A-4ED5-65A3-78542DF9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4931-D4D7-035B-17D3-C45FB4DE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F4D7-1296-9FA0-04E8-39EE6F5D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53" y="636378"/>
            <a:ext cx="9601200" cy="1485900"/>
          </a:xfrm>
        </p:spPr>
        <p:txBody>
          <a:bodyPr/>
          <a:lstStyle/>
          <a:p>
            <a:r>
              <a:rPr lang="en-US" dirty="0"/>
              <a:t>Introduction &amp;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C980-A1DF-CC81-B8EE-94F5B1896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283" y="1718425"/>
            <a:ext cx="6579702" cy="4981074"/>
          </a:xfrm>
        </p:spPr>
        <p:txBody>
          <a:bodyPr/>
          <a:lstStyle/>
          <a:p>
            <a:pPr algn="just"/>
            <a:r>
              <a:rPr lang="en-US" dirty="0"/>
              <a:t>Varad Lad, MS in Mechanical Engineer at Arizona State University </a:t>
            </a:r>
          </a:p>
          <a:p>
            <a:pPr algn="just"/>
            <a:r>
              <a:rPr lang="en-US" dirty="0"/>
              <a:t>5 years across Mechanical &amp; Semiconductor field</a:t>
            </a:r>
          </a:p>
          <a:p>
            <a:pPr algn="just"/>
            <a:r>
              <a:rPr lang="en-US" dirty="0"/>
              <a:t>Previously at TSMC, NASA, Rayn Innovation, </a:t>
            </a:r>
            <a:r>
              <a:rPr lang="en-US" dirty="0" err="1"/>
              <a:t>Marketech</a:t>
            </a:r>
            <a:r>
              <a:rPr lang="en-US" dirty="0"/>
              <a:t> International (Taiwan Team), Chemtech Systems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Achievements: </a:t>
            </a:r>
          </a:p>
          <a:p>
            <a:pPr lvl="1" algn="just"/>
            <a:r>
              <a:rPr lang="en-US" sz="1600" dirty="0"/>
              <a:t>ASU </a:t>
            </a:r>
            <a:r>
              <a:rPr lang="en-US" sz="1600" dirty="0" err="1"/>
              <a:t>SunAward</a:t>
            </a:r>
            <a:r>
              <a:rPr lang="en-US" sz="1600" dirty="0"/>
              <a:t> of Excellence</a:t>
            </a:r>
          </a:p>
          <a:p>
            <a:pPr lvl="1" algn="just"/>
            <a:r>
              <a:rPr lang="en-US" sz="1600" dirty="0"/>
              <a:t>Spokesperson for Material Research Seminar in Seattle </a:t>
            </a:r>
          </a:p>
          <a:p>
            <a:pPr lvl="1" algn="just"/>
            <a:r>
              <a:rPr lang="en-US" sz="1600" dirty="0"/>
              <a:t>TSMC President of employee collaboration club</a:t>
            </a:r>
          </a:p>
          <a:p>
            <a:pPr lvl="1" algn="just"/>
            <a:r>
              <a:rPr lang="en-US" sz="1600" dirty="0"/>
              <a:t>International university + K12 educator for semiconductor tech </a:t>
            </a:r>
          </a:p>
          <a:p>
            <a:pPr lvl="1" algn="just"/>
            <a:r>
              <a:rPr lang="en-US" sz="1600" dirty="0"/>
              <a:t>Research writer for ”Space For Humans” &amp; NASA Intern</a:t>
            </a:r>
          </a:p>
          <a:p>
            <a:pPr lvl="1" algn="just"/>
            <a:r>
              <a:rPr lang="en-US" sz="1600" dirty="0"/>
              <a:t>Supported ASU’s FSAE team</a:t>
            </a:r>
          </a:p>
          <a:p>
            <a:pPr algn="just"/>
            <a:endParaRPr lang="en-US" dirty="0"/>
          </a:p>
        </p:txBody>
      </p:sp>
      <p:pic>
        <p:nvPicPr>
          <p:cNvPr id="16" name="Picture 15" descr="A person standing next to a race car&#10;&#10;AI-generated content may be incorrect.">
            <a:extLst>
              <a:ext uri="{FF2B5EF4-FFF2-40B4-BE49-F238E27FC236}">
                <a16:creationId xmlns:a16="http://schemas.microsoft.com/office/drawing/2014/main" id="{D5D1B681-A54A-E3A5-89F3-4ED25154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12" y="2911073"/>
            <a:ext cx="1543689" cy="20574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erson in a graduation gown and cap&#10;&#10;AI-generated content may be incorrect.">
            <a:extLst>
              <a:ext uri="{FF2B5EF4-FFF2-40B4-BE49-F238E27FC236}">
                <a16:creationId xmlns:a16="http://schemas.microsoft.com/office/drawing/2014/main" id="{18022C58-76D6-85B9-9392-094106FE8F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78" t="13224" r="9267" b="1879"/>
          <a:stretch>
            <a:fillRect/>
          </a:stretch>
        </p:blipFill>
        <p:spPr>
          <a:xfrm>
            <a:off x="8007867" y="1525497"/>
            <a:ext cx="2112911" cy="3210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21" descr="A poster of a company's engineering company&#10;&#10;AI-generated content may be incorrect.">
            <a:extLst>
              <a:ext uri="{FF2B5EF4-FFF2-40B4-BE49-F238E27FC236}">
                <a16:creationId xmlns:a16="http://schemas.microsoft.com/office/drawing/2014/main" id="{F51995C8-2241-8B69-0642-3E64B65E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412" y="215472"/>
            <a:ext cx="1676762" cy="1676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person standing in front of a wall with a sign&#10;&#10;AI-generated content may be incorrect.">
            <a:extLst>
              <a:ext uri="{FF2B5EF4-FFF2-40B4-BE49-F238E27FC236}">
                <a16:creationId xmlns:a16="http://schemas.microsoft.com/office/drawing/2014/main" id="{0C0BAF1D-B3BD-BE97-FF34-269DE4F0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050" y="1781096"/>
            <a:ext cx="1773606" cy="1330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person on a stage with a microphone&#10;&#10;AI-generated content may be incorrect.">
            <a:extLst>
              <a:ext uri="{FF2B5EF4-FFF2-40B4-BE49-F238E27FC236}">
                <a16:creationId xmlns:a16="http://schemas.microsoft.com/office/drawing/2014/main" id="{0B3B27A5-2662-53C2-E20E-176749B71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731" y="4783257"/>
            <a:ext cx="3305370" cy="1859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person standing in front of a white robot&#10;&#10;AI-generated content may be incorrect.">
            <a:extLst>
              <a:ext uri="{FF2B5EF4-FFF2-40B4-BE49-F238E27FC236}">
                <a16:creationId xmlns:a16="http://schemas.microsoft.com/office/drawing/2014/main" id="{4FCB2464-08EB-8386-E236-BD2F6582B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298" y="289719"/>
            <a:ext cx="1496433" cy="1996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85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798E9B-EE9E-6B4E-DFDE-0AD20592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1116849" cy="74836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Deposition Rate Optimization for Thin-Film Material</a:t>
            </a:r>
            <a:br>
              <a:rPr lang="en-US" dirty="0"/>
            </a:br>
            <a:r>
              <a:rPr lang="en-US" sz="2200" dirty="0"/>
              <a:t>@Rayn Innovation |  R&amp;D Division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3F02D4-8D14-0C06-BD59-A463A5D4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1247"/>
            <a:ext cx="9601200" cy="3581400"/>
          </a:xfrm>
        </p:spPr>
        <p:txBody>
          <a:bodyPr/>
          <a:lstStyle/>
          <a:p>
            <a:r>
              <a:rPr lang="en-US" b="1" dirty="0"/>
              <a:t>Project Scope:</a:t>
            </a:r>
            <a:r>
              <a:rPr lang="en-US" dirty="0"/>
              <a:t> Develop an in-situ, sensor-integrated module to automatically calibrate wafer temperature in thin-film deposition tools, ensuring uniform film quality and stability.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Context &amp; Role:</a:t>
            </a:r>
            <a:r>
              <a:rPr lang="en-US" dirty="0"/>
              <a:t> Led design and testing at Rayn Innovation (R&amp;D), focusing on real-time thermal process control in semiconductor thin-film equipment.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Objective:</a:t>
            </a:r>
            <a:r>
              <a:rPr lang="en-US" dirty="0"/>
              <a:t> Create a in-situ automated solution to Improve yield by eliminating thermal non-uniformities during deposition through automated feedback control.</a:t>
            </a:r>
          </a:p>
        </p:txBody>
      </p:sp>
    </p:spTree>
    <p:extLst>
      <p:ext uri="{BB962C8B-B14F-4D97-AF65-F5344CB8AC3E}">
        <p14:creationId xmlns:p14="http://schemas.microsoft.com/office/powerpoint/2010/main" val="114839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DDC6-081A-0FD3-7440-49712C6C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918B-26DB-23FD-8F08-4F09B29B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378A-5624-4C8B-0BA3-4E6E70B4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D3C2-60E5-E88E-8D64-2CA15BB0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5A20-A6BD-5E4E-E22D-B5513E4C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9AF0-DA86-F4F6-7975-4F19F9ED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B145-445C-A1B5-245F-8766BA33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69F9-8044-E96F-9E16-AD23DBD2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7A13-4820-5DBB-25FB-696D1385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8A11-3E24-71C9-AE50-D45BA9D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BD3C-4B2B-8EB7-931C-F77B3172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2D27-0A51-95D3-5D60-794506CC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30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439</Words>
  <Application>Microsoft Macintosh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Aptos</vt:lpstr>
      <vt:lpstr>Franklin Gothic Book</vt:lpstr>
      <vt:lpstr>Crop</vt:lpstr>
      <vt:lpstr>Deposition Rate Optimization;  Thin-Film </vt:lpstr>
      <vt:lpstr>Introduction &amp; Background </vt:lpstr>
      <vt:lpstr>Deposition Rate Optimization for Thin-Film Material @Rayn Innovation |  R&amp;D Division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varad lad</dc:creator>
  <cp:lastModifiedBy>varad lad</cp:lastModifiedBy>
  <cp:revision>8</cp:revision>
  <dcterms:created xsi:type="dcterms:W3CDTF">2025-08-04T02:25:37Z</dcterms:created>
  <dcterms:modified xsi:type="dcterms:W3CDTF">2025-08-04T07:10:52Z</dcterms:modified>
</cp:coreProperties>
</file>