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Automated Thermal Calibration Module</a:t>
            </a:r>
          </a:p>
          <a:p>
            <a:r>
              <a:t>for Thin-Film Deposition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Varad Lad | Manufacturing Design Engineer Candidate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6600"/>
                </a:solidFill>
              </a:defRPr>
            </a:pPr>
            <a:r>
              <a:t>KLA Corporation | SensArray Division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Future Applications: Scalability to KLA Manufacturing Environment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5943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808080"/>
                </a:solidFill>
              </a:defRPr>
            </a:pPr>
            <a:r>
              <a:t>Scalability Benefits:</a:t>
            </a:r>
          </a:p>
          <a:p>
            <a:r>
              <a:t>• Modular design allows easy integration with existing KLA equipment</a:t>
            </a:r>
          </a:p>
          <a:p>
            <a:r>
              <a:t>• Real-time thermal control enhances SensArray's in-situ monitoring capabilities</a:t>
            </a:r>
          </a:p>
          <a:p>
            <a:r>
              <a:t>• Automated calibration reduces manual intervention and improves consistency</a:t>
            </a:r>
          </a:p>
          <a:p>
            <a:r>
              <a:t>• Advanced analytics support APC (Automated Process Control) implementation</a:t>
            </a:r>
          </a:p>
        </p:txBody>
      </p:sp>
      <p:pic>
        <p:nvPicPr>
          <p:cNvPr id="4" name="Picture 3" descr="future_applic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Thank You!</a:t>
            </a:r>
          </a:p>
          <a:p>
            <a:r>
              <a:t>Questions &amp;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Varad Lad | vlad3@asu.edu | 602-388-6861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3366"/>
                </a:solidFill>
              </a:defRPr>
            </a:pPr>
            <a:r>
              <a:t>Engineering Excellence in Thermal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200"/>
              </a:spcAft>
              <a:defRPr sz="1800">
                <a:solidFill>
                  <a:srgbClr val="808080"/>
                </a:solidFill>
              </a:defRPr>
            </a:pPr>
            <a:r>
              <a:t>• 5+ years experience in thin-film/vacuum deposition equipment</a:t>
            </a:r>
          </a:p>
          <a:p>
            <a:pPr>
              <a:spcAft>
                <a:spcPts val="1200"/>
              </a:spcAft>
              <a:defRPr sz="1800">
                <a:solidFill>
                  <a:srgbClr val="808080"/>
                </a:solidFill>
              </a:defRPr>
            </a:pPr>
            <a:r>
              <a:t>• Expertise in CVD, PVD, ALD techniques and process optimization</a:t>
            </a:r>
          </a:p>
          <a:p>
            <a:pPr>
              <a:spcAft>
                <a:spcPts val="1200"/>
              </a:spcAft>
              <a:defRPr sz="1800">
                <a:solidFill>
                  <a:srgbClr val="808080"/>
                </a:solidFill>
              </a:defRPr>
            </a:pPr>
            <a:r>
              <a:t>• Advanced thermal management and sensor-based feedback systems</a:t>
            </a:r>
          </a:p>
          <a:p>
            <a:pPr>
              <a:spcAft>
                <a:spcPts val="1200"/>
              </a:spcAft>
              <a:defRPr sz="1800">
                <a:solidFill>
                  <a:srgbClr val="808080"/>
                </a:solidFill>
              </a:defRPr>
            </a:pPr>
            <a:r>
              <a:t>• Proven track record: 28% yield improvement, 12% film uniformity gain</a:t>
            </a:r>
          </a:p>
          <a:p>
            <a:pPr>
              <a:spcAft>
                <a:spcPts val="1200"/>
              </a:spcAft>
              <a:defRPr sz="1800">
                <a:solidFill>
                  <a:srgbClr val="808080"/>
                </a:solidFill>
              </a:defRPr>
            </a:pPr>
            <a:r>
              <a:t>• Strong background in semiconductor manufacturing and quality control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The Challenge: Thin-Film Uniformity in Semiconductor Manufacturing</a:t>
            </a:r>
          </a:p>
        </p:txBody>
      </p:sp>
      <p:pic>
        <p:nvPicPr>
          <p:cNvPr id="3" name="Picture 2" descr="problem_visualiz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943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808080"/>
                </a:solidFill>
              </a:defRPr>
            </a:pPr>
            <a:r>
              <a:t>Key Challenges:</a:t>
            </a:r>
          </a:p>
          <a:p>
            <a:r>
              <a:t>• Temperature variations causing non-uniform deposition</a:t>
            </a:r>
          </a:p>
          <a:p>
            <a:r>
              <a:t>• Manual calibration processes leading to inconsistencies</a:t>
            </a:r>
          </a:p>
          <a:p>
            <a:r>
              <a:t>• Lack of real-time thermal feedback and control</a:t>
            </a:r>
          </a:p>
          <a:p>
            <a:r>
              <a:t>• Yield losses due to thermal drift during processing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Design Approach: Automated Thermal Calibration System</a:t>
            </a:r>
          </a:p>
        </p:txBody>
      </p:sp>
      <p:pic>
        <p:nvPicPr>
          <p:cNvPr id="3" name="Picture 2" descr="system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Technical Implementation: CVD/PVD/ALD Process Integration</a:t>
            </a:r>
          </a:p>
        </p:txBody>
      </p:sp>
      <p:pic>
        <p:nvPicPr>
          <p:cNvPr id="3" name="Picture 2" descr="process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808080"/>
                </a:solidFill>
              </a:defRPr>
            </a:pPr>
            <a:r>
              <a:t>Key Technical Features:</a:t>
            </a:r>
          </a:p>
          <a:p>
            <a:r>
              <a:t>• Multi-zone thermal control with PID feedback loops</a:t>
            </a:r>
          </a:p>
          <a:p>
            <a:r>
              <a:t>• Real-time temperature monitoring using RTD sensors</a:t>
            </a:r>
          </a:p>
          <a:p>
            <a:r>
              <a:t>• Automated calibration algorithms for process optimization</a:t>
            </a:r>
          </a:p>
          <a:p>
            <a:r>
              <a:t>• Integration with existing CVD/PVD/ALD equipment</a:t>
            </a:r>
          </a:p>
          <a:p>
            <a:r>
              <a:t>• Advanced data logging and analysis capabilities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Analysis &amp; Optimization: DOE Methodology &amp; SPC Control</a:t>
            </a:r>
          </a:p>
        </p:txBody>
      </p:sp>
      <p:pic>
        <p:nvPicPr>
          <p:cNvPr id="3" name="Picture 2" descr="doe_analy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Results &amp; Impact: Quantifiable Performance Improvements</a:t>
            </a:r>
          </a:p>
        </p:txBody>
      </p:sp>
      <p:pic>
        <p:nvPicPr>
          <p:cNvPr id="3" name="Picture 2" descr="results_impa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943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808080"/>
                </a:solidFill>
              </a:defRPr>
            </a:pPr>
            <a:r>
              <a:t>Key Achievements:</a:t>
            </a:r>
          </a:p>
          <a:p>
            <a:r>
              <a:t>• 28% yield improvement through automated thermal control</a:t>
            </a:r>
          </a:p>
          <a:p>
            <a:r>
              <a:t>• 12% increase in film uniformity using real-time feedback</a:t>
            </a:r>
          </a:p>
          <a:p>
            <a:r>
              <a:t>• 23% improvement in process efficiency with optimized parameters</a:t>
            </a:r>
          </a:p>
          <a:p>
            <a:r>
              <a:t>• 25% cost savings through reduced rework and improved quality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Quality Assurance: Advanced Metrology &amp; Defect Detection</a:t>
            </a:r>
          </a:p>
        </p:txBody>
      </p:sp>
      <p:pic>
        <p:nvPicPr>
          <p:cNvPr id="3" name="Picture 2" descr="quality_assur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KLA SensArray Alignment: In-Situ Thermal Process Control</a:t>
            </a:r>
          </a:p>
        </p:txBody>
      </p:sp>
      <p:pic>
        <p:nvPicPr>
          <p:cNvPr id="3" name="Picture 2" descr="kla_align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