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ink/ink9.xml" ContentType="application/inkml+xml"/>
  <Override PartName="/ppt/notesSlides/notesSlide5.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4.xml" ContentType="application/inkml+xml"/>
  <Override PartName="/ppt/ink/ink15.xml" ContentType="application/inkml+xml"/>
  <Override PartName="/ppt/notesSlides/notesSlide8.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9.xml" ContentType="application/vnd.openxmlformats-officedocument.presentationml.notesSlide+xml"/>
  <Override PartName="/ppt/ink/ink21.xml" ContentType="application/inkml+xml"/>
  <Override PartName="/ppt/ink/ink22.xml" ContentType="application/inkml+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6" r:id="rId4"/>
    <p:sldId id="258" r:id="rId5"/>
    <p:sldId id="259" r:id="rId6"/>
    <p:sldId id="260" r:id="rId7"/>
    <p:sldId id="261" r:id="rId8"/>
    <p:sldId id="267" r:id="rId9"/>
    <p:sldId id="269" r:id="rId10"/>
    <p:sldId id="268" r:id="rId11"/>
    <p:sldId id="262" r:id="rId12"/>
    <p:sldId id="270" r:id="rId13"/>
    <p:sldId id="263" r:id="rId14"/>
    <p:sldId id="265" r:id="rId15"/>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3:43.371"/>
    </inkml:context>
    <inkml:brush xml:id="br0">
      <inkml:brushProperty name="width" value="0.35" units="cm"/>
      <inkml:brushProperty name="height" value="0.35" units="cm"/>
      <inkml:brushProperty name="color" value="#FFFFFF"/>
    </inkml:brush>
  </inkml:definitions>
  <inkml:trace contextRef="#ctx0" brushRef="#br0">4391 1025 24575,'-2021'0'0,"1982"-2"0,1-2 0,0-2 0,-49-13 0,48 9 0,-1 2 0,-78-6 0,-292 14 0,170 2 0,209-4 0,1-1 0,-37-8 0,34 5 0,-53-4 0,27 9 0,29 2 0,1-1 0,0-2 0,0-1 0,-1-1 0,-53-16 0,56 12 0,0 0 0,0 2 0,0 1 0,-1 1 0,0 1 0,-45 2 0,49 0 0,0-1 0,-41-10 0,38 7 0,-50-4 0,-231 9 0,286-3 0,22 3 0,0 0 0,0 0 0,0 0 0,0-1 0,0 1 0,-1 0 0,1 0 0,0 0 0,0-1 0,0 1 0,0 0 0,0 0 0,0 0 0,0-1 0,0 1 0,0 0 0,0 0 0,0 0 0,0-1 0,0 1 0,1 0 0,-1 0 0,0 0 0,0-1 0,0 1 0,0 0 0,0 0 0,0 0 0,0 0 0,0-1 0,1 1 0,-1 0 0,0 0 0,0 0 0,0 0 0,0 0 0,1 0 0,-1-1 0,0 1 0,0 0 0,0 0 0,0 0 0,1 0 0,-1 0 0,0 0 0,1 0 0,3-3 0,1 1 0,0 0 0,0 0 0,0 1 0,10-3 0,53-3 0,1 3 0,93 6 0,-40 1 0,-13-3 0,26 2 0,195-23 0,-230 5 0,-36 4 0,121-4 0,-163 16 0,12 0 0,0 0 0,-1-2 0,1-2 0,60-13 0,40-12 0,-92 22 0,-1-2 0,67-23 0,-79 23 0,0 0 0,1 2 0,51-5 0,-29 5 0,-4 1 0,-29 4 0,0-1 0,-1 0 0,1-1 0,35-13 0,16-9 0,128-30 0,-127 38 0,138-23 0,-149 31 0,114-13 0,-122 14 0,-33 6 0,0 0 0,-1-1 0,0-1 0,20-7 0,7-5 0,0 2 0,73-14 0,35-10 0,-65 15 0,169-25 0,-153 33 0,109-14 0,-69-4 0,21-4 0,-114 28 0,-7 2 0,0 1 0,46-1 0,-46 6 0,49-10 0,31-3 0,-101 14 0,-11 0 0,0 0 0,0 1 0,0 0 0,0 1 0,-1 1 0,17 3 0,-27-5 0,0 0 0,0 1 0,0-1 0,0 0 0,0 1 0,0-1 0,0 1 0,0-1 0,0 1 0,-1 0 0,1-1 0,0 1 0,0 0 0,0 0 0,-1-1 0,1 1 0,0 0 0,-1 0 0,1 0 0,-1 0 0,1 0 0,-1 0 0,1 0 0,-1 0 0,0 0 0,0 0 0,1 0 0,-1 2 0,0 0 0,-1 0 0,1-1 0,-1 1 0,0 0 0,0 0 0,0-1 0,0 1 0,0-1 0,0 1 0,-4 4 0,-4 5 0,-1 0 0,0-1 0,-11 10 0,9-9-151,1-1-1,-2 0 0,1-1 0,-1-1 1,-1 0-1,0 0 0,0-2 1,-26 11-1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24:32.722"/>
    </inkml:context>
    <inkml:brush xml:id="br0">
      <inkml:brushProperty name="width" value="0.35" units="cm"/>
      <inkml:brushProperty name="height" value="0.35" units="cm"/>
      <inkml:brushProperty name="color" value="#FFFFFF"/>
    </inkml:brush>
  </inkml:definitions>
  <inkml:trace contextRef="#ctx0" brushRef="#br0">122 433 24575,'4153'0'0,"-4148"-1"0,0 1 0,-1 0 0,1 1 0,0-1 0,-1 1 0,1 0 0,0 0 0,-1 1 0,1-1 0,-1 1 0,0 0 0,0 0 0,8 6 0,-9-6 0,-1 1 0,0-1 0,0 1 0,0 0 0,0 0 0,0 0 0,0 0 0,-1 0 0,1 0 0,-1 1 0,0-1 0,0 0 0,0 1 0,-1-1 0,1 1 0,-1-1 0,0 1 0,0-1 0,0 6 0,-2 3 0,0 0 0,-1 0 0,0 0 0,-1 0 0,0-1 0,-1 0 0,0 0 0,-1 0 0,-8 13 0,6-12 0,1 1 0,0 1 0,1 0 0,0 0 0,-4 20 0,-5 16 0,-3 14 0,17-59 0,0 0 0,1 0 0,-1 0 0,1 0 0,0 0 0,0 0 0,1 0 0,0 0 0,-1 0 0,3 4 0,-1-6 0,-1 0 0,1 0 0,0-1 0,0 1 0,0-1 0,0 1 0,0-1 0,1 0 0,-1 0 0,1 0 0,-1 0 0,1-1 0,0 1 0,0-1 0,0 1 0,0-1 0,0 0 0,0 0 0,0 0 0,0-1 0,0 1 0,6 0 0,5 0 0,-1 0 0,1-1 0,25-3 0,-33 3 0,1-2 0,-1 1 0,0-1 0,0 0 0,-1 0 0,1 0 0,0-1 0,-1 0 0,1 0 0,-1 0 0,0-1 0,0 0 0,0 0 0,-1 0 0,1 0 0,-1-1 0,0 0 0,0 0 0,-1 0 0,0 0 0,5-9 0,-8 13 0,0 1 0,1-1 0,-1 0 0,0 1 0,1-1 0,-1 0 0,1 0 0,-1 1 0,1-1 0,-1 1 0,1-1 0,-1 1 0,1-1 0,0 1 0,-1-1 0,1 1 0,0-1 0,0 1 0,-1 0 0,2-1 0,2 12 0,-4-7 0,0 0 0,0 0 0,0 1 0,-1-1 0,0 0 0,-2 7 0,0-6 0,-1 1 0,0 0 0,0-1 0,0 1 0,-1-1 0,0 0 0,0-1 0,0 1 0,0-1 0,-1 0 0,0 0 0,0-1 0,-12 6 0,1-3 0,1 0 0,-1 0 0,0-2 0,-24 4 0,-21-2 0,-1-3 0,-68-6 0,20 1 0,-2553 2 0,2633-2 0,0-1 0,-36-8 0,34 5 0,-53-4 0,-320 10 0,192 1 0,195-2 0,-1-1 0,1-1 0,-23-6 0,20 4 0,-42-5 0,8 10 0,-25-3 0,74 3 0,0-1 0,0-1 0,0 1 0,0-1 0,0-1 0,0 1 0,1-1 0,-11-6 0,14 7 0,0 0 0,1 0 0,0 0 0,-1 0 0,1 0 0,0-1 0,0 1 0,0-1 0,0 1 0,0-1 0,1 0 0,-1 0 0,1 0 0,0 0 0,0 0 0,0 0 0,0-3 0,0 0 0,0 0 0,1 1 0,0-1 0,0 0 0,1 0 0,0 1 0,0-1 0,3-11 0,1 4 0,0 1 0,1-1 0,0 1 0,1 0 0,0 0 0,1 1 0,12-14 0,-4 11 0,0 0 0,0 2 0,1 0 0,1 1 0,0 0 0,0 2 0,29-11 0,19-11 0,-55 26 0,0 1 0,0 0 0,0 1 0,1 0 0,-1 0 0,1 1 0,16 0 0,87 4 0,-52 0 0,650-1 0,-689-2 0,0-2 0,37-8 0,16-2 0,-50 9 0,33-9 0,-37 7 0,0 1 0,31-2 0,104 7 0,24-1 0,-22-26 0,-40 12 0,135-35 0,-183 34 0,-29 9 0,86-3 0,-94 9 0,0-1 0,0-2 0,65-16 0,-27-1 0,140-23 0,-135 31 0,-39 6 0,66-3 0,62 10 0,-846-1 0,315 3 0,354-2 0,0-1 0,0 1 0,1-1 0,-1-1 0,1 0 0,-1 0 0,1-1 0,0 0 0,0-1 0,-14-7 0,18 8 0,0-1 0,1 0 0,-1 0 0,1 0 0,-1 0 0,1 0 0,1-1 0,-1 0 0,1 0 0,-1 0 0,1 0 0,1-1 0,-1 1 0,1-1 0,0 1 0,0-1 0,1 0 0,-2-7 0,0-14-342,1-1-1,2-30 1,0 53 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24:36.727"/>
    </inkml:context>
    <inkml:brush xml:id="br0">
      <inkml:brushProperty name="width" value="0.35" units="cm"/>
      <inkml:brushProperty name="height" value="0.35" units="cm"/>
      <inkml:brushProperty name="color" value="#FFFFFF"/>
    </inkml:brush>
  </inkml:definitions>
  <inkml:trace contextRef="#ctx0" brushRef="#br0">2634 1 24575,'-2510'0'0,"2487"1"-174,1 1 0,-42 10 0,49-9-669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24:40.478"/>
    </inkml:context>
    <inkml:brush xml:id="br0">
      <inkml:brushProperty name="width" value="0.35" units="cm"/>
      <inkml:brushProperty name="height" value="0.35" units="cm"/>
      <inkml:brushProperty name="color" value="#FFFFFF"/>
    </inkml:brush>
  </inkml:definitions>
  <inkml:trace contextRef="#ctx0" brushRef="#br0">1209 1 24575,'-7'0'0,"0"1"0,0 1 0,0-1 0,1 1 0,-11 4 0,-21 6 0,-32-5 0,-1-3 0,-81-6 0,37-1 0,112 3 0,-20-1 0,-1 1 0,0 1 0,1 1 0,-1 1 0,1 1 0,0 1 0,-34 12 0,47-13 0,-14 8 0,-1-2 0,0-1 0,0-1 0,-1-2 0,0 0 0,-53 4 0,39-10 0,10 0 0,0 1 0,-56 8 0,25 3-1365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24:48.867"/>
    </inkml:context>
    <inkml:brush xml:id="br0">
      <inkml:brushProperty name="width" value="0.35" units="cm"/>
      <inkml:brushProperty name="height" value="0.35" units="cm"/>
      <inkml:brushProperty name="color" value="#FFFFFF"/>
    </inkml:brush>
  </inkml:definitions>
  <inkml:trace contextRef="#ctx0" brushRef="#br0">3053 0 24575,'-684'0'0,"665"1"0,-1 1 0,1 1 0,-23 6 0,19-3 0,-40 3 0,38-6 0,-41 10 0,42-8 0,-46 5 0,-102-10 0,-28 2 0,104 12 0,63-8 0,-55 4 0,-482-8 0,273-5 0,198 5 0,-111-4 0,82-25 0,23 4-1365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37:02.069"/>
    </inkml:context>
    <inkml:brush xml:id="br0">
      <inkml:brushProperty name="width" value="0.35" units="cm"/>
      <inkml:brushProperty name="height" value="0.35" units="cm"/>
      <inkml:brushProperty name="color" value="#FFFFFF"/>
    </inkml:brush>
  </inkml:definitions>
  <inkml:trace contextRef="#ctx0" brushRef="#br0">4374 218 24575,'0'559'0,"1"-553"0,-1 0 0,0-1 0,0 1 0,0 0 0,-1-1 0,0 1 0,0 0 0,-1-1 0,1 1 0,-1-1 0,0 0 0,-1 0 0,1 0 0,-1 0 0,0 0 0,0 0 0,-1-1 0,0 1 0,1-1 0,-1 0 0,-1 0 0,1 0 0,-9 5 0,3-2 0,0 1 0,-1-2 0,0 0 0,0 0 0,-1-1 0,1 0 0,-1-1 0,0 0 0,-1-1 0,1-1 0,-20 2 0,-122-5 0,-34 2 0,114 13 0,54-9 0,1-1 0,-24 2 0,-97-6 0,98-2 0,1 2 0,-1 2 0,-64 11 0,60-6 0,-1-2 0,0-1 0,-59-4 0,-51 3 0,66 11 0,58-7 0,-41 1 0,-398-5 0,243-5 0,-1133 2 0,1343-1 0,-1-1 0,1-1 0,0-1 0,0-1 0,-36-13 0,8 2 0,10 7 0,27 7 0,0-1 0,1 1 0,-1-2 0,1 1 0,0-1 0,-14-8 0,7 3 0,-1 0 0,-1 1 0,1 1 0,-1 1 0,-1 0 0,1 2 0,-20-3 0,-36-11 0,70 17 0,0 0 0,0 0 0,1-1 0,-1 1 0,0-1 0,1 0 0,0 0 0,-1-1 0,1 1 0,0-1 0,0 1 0,0-1 0,1 0 0,-1 0 0,1 0 0,-1 0 0,1-1 0,0 1 0,1-1 0,-3-4 0,2 0 0,-1 0 0,2-1 0,-1 1 0,1 0 0,0-1 0,1 0 0,0 1 0,2-14 0,-1 11 0,0 0 0,1 0 0,0 0 0,0 0 0,1 1 0,1-1 0,0 1 0,0 0 0,1 0 0,0 0 0,12-15 0,43-51 0,-39 49 0,35-39 0,-48 58 0,1 1 0,0 0 0,0 0 0,0 0 0,1 1 0,-1 1 0,2 0 0,17-7 0,-21 10 0,139-41 0,-118 36 0,-1 3 0,1 0 0,40 0 0,491 6 0,-533-4 0,0 0 0,38-10 0,-33 6 0,37-3 0,330 7 0,-205 4 0,-148-4 0,66-12 0,-65 7 0,62-2 0,39 11 0,110-4 0,-162-12 0,-62 7 0,54-2 0,-65 7 0,1-2 0,-1 0 0,0-1 0,33-12 0,-32 9 0,0 1 0,1 1 0,41-4 0,249 8 0,-151 4 0,-108-3 0,-36-1 0,1 1 0,0 1 0,-1 1 0,1 1 0,25 5 0,-44-7 0,0 0 0,0 0 0,0 0 0,-1 1 0,1-1 0,0 0 0,0 0 0,-1 1 0,1-1 0,0 0 0,0 1 0,-1-1 0,1 1 0,0-1 0,-1 1 0,1-1 0,0 1 0,-1-1 0,1 1 0,-1 0 0,1-1 0,-1 1 0,0 0 0,1 0 0,-1-1 0,0 1 0,1 0 0,-1 0 0,0 0 0,0-1 0,0 1 0,1 0 0,-1 0 0,0 0 0,0-1 0,0 1 0,0 0 0,-1 0 0,1 0 0,0 0 0,0-1 0,0 1 0,-1 0 0,1 0 0,0-1 0,-1 1 0,1 0 0,-1 0 0,1-1 0,-1 1 0,1-1 0,-2 2 0,-3 4 0,0 0 0,0 0 0,-1-1 0,-8 6 0,13-10 0,-21 16 0,0-1 0,-1-1 0,-42 19 0,51-27 0,-1-1 0,-1-1 0,1-1 0,-1 0 0,1-1 0,-1 0 0,-29 0 0,42-3 0,-7 0 0,0 0 0,0-1 0,1 1 0,-1-2 0,-17-4 0,25 5 0,-1 0 0,0 0 0,1-1 0,-1 1 0,1-1 0,-1 0 0,1 1 0,0-1 0,0 0 0,0 0 0,0-1 0,0 1 0,0 0 0,0-1 0,1 1 0,0-1 0,-1 0 0,1 1 0,0-1 0,0 0 0,0 0 0,1 1 0,-2-7 0,-1-9 0,1 3 0,0 1 0,-1-1 0,-1 0 0,0 1 0,-1 0 0,-1 0 0,-11-20 0,0 8 0,10 14 0,0 1 0,-1-1 0,0 2 0,-1-1 0,-11-9 0,16 17 0,1 0 0,-1 1 0,0-1 0,0 1 0,-1 0 0,1 0 0,0 0 0,-1 1 0,1 0 0,-1 0 0,1 0 0,-1 0 0,1 0 0,-1 1 0,0 0 0,1 0 0,-1 0 0,0 1 0,-4 1 0,-4 0 0,1 1 0,0 0 0,0 1 0,0 1 0,1 0 0,-1 0 0,1 1 0,1 0 0,-1 1 0,1 1 0,0-1 0,0 2 0,1-1 0,0 1 0,1 0 0,-11 17 0,5-10 0,0 0 0,0 0 0,-2-1 0,0-1 0,0-1 0,-25 15 0,32-22 0,-44 24 0,13-10 0,26-12 0,-1-1 0,0-1 0,0-1 0,0 0 0,-1-1 0,0 0 0,0-1 0,-19 0 0,-137-3 0,86-3 0,-503 3 0,575-1 0,0 0 0,0-1 0,0-1 0,0 0 0,0-1 0,1 0 0,-19-9 0,-6-2 0,23 11-227,0 0-1,0 1 1,0 0-1,0 1 1,-20 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37:06.071"/>
    </inkml:context>
    <inkml:brush xml:id="br0">
      <inkml:brushProperty name="width" value="0.35" units="cm"/>
      <inkml:brushProperty name="height" value="0.35" units="cm"/>
      <inkml:brushProperty name="color" value="#FFFFFF"/>
    </inkml:brush>
  </inkml:definitions>
  <inkml:trace contextRef="#ctx0" brushRef="#br0">3774 2 24575,'-101'-2'0,"-110"5"0,115 11 0,63-7 0,-54 2 0,-277-8 0,170-2 0,168 2 0,0 2 0,-47 11 0,13-1 0,-1 0 0,41-8 0,0 0 0,-35 2 0,-112-8 0,-38 3 0,109 12 0,62-7 0,-58 2 0,-55 7 0,7-1 0,-213-13 0,181-3 0,147-1 0,-1 0 0,1-2 0,0-1 0,1-1 0,-1-1 0,1-1 0,0-1 0,-32-18 0,43 22 0,0 0 0,0 0 0,-1 2 0,0-1 0,0 2 0,-27-3 0,-91 7 0,63 1 0,19-2 0,8 0 0,1-1 0,-1-1 0,-61-12 0,79 8 191,11 3-710,-1-1 1,-21-8-1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45:57.723"/>
    </inkml:context>
    <inkml:brush xml:id="br0">
      <inkml:brushProperty name="width" value="0.35" units="cm"/>
      <inkml:brushProperty name="height" value="0.35" units="cm"/>
      <inkml:brushProperty name="color" value="#FFFFFF"/>
    </inkml:brush>
  </inkml:definitions>
  <inkml:trace contextRef="#ctx0" brushRef="#br0">0 0 24567,'0'730'0,"3992"-730"0,-3992-730 0,-3992 730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46:04.299"/>
    </inkml:context>
    <inkml:brush xml:id="br0">
      <inkml:brushProperty name="width" value="0.35" units="cm"/>
      <inkml:brushProperty name="height" value="0.35" units="cm"/>
      <inkml:brushProperty name="color" value="#FFFFFF"/>
    </inkml:brush>
  </inkml:definitions>
  <inkml:trace contextRef="#ctx0" brushRef="#br0">0 284 24575,'52'-4'0,"0"-1"0,-1-3 0,92-26 0,43-7 0,-119 30 0,-13 1 0,90-3 0,-114 10 0,1-1 0,-1-1 0,0-1 0,49-18 0,-48 13 0,-6 2 0,-1 1 0,2 1 0,-1 2 0,42-5 0,50-5 0,-78 8 0,53-2 0,-39 9 0,-12 0 0,-1-2 0,50-8 0,-27 1 0,102-4 0,67 14 0,-82 1 0,511-2-1365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46:08.288"/>
    </inkml:context>
    <inkml:brush xml:id="br0">
      <inkml:brushProperty name="width" value="0.35" units="cm"/>
      <inkml:brushProperty name="height" value="0.35" units="cm"/>
      <inkml:brushProperty name="color" value="#FFFFFF"/>
    </inkml:brush>
  </inkml:definitions>
  <inkml:trace contextRef="#ctx0" brushRef="#br0">1 186 24511,'2571'-186'0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46:10.412"/>
    </inkml:context>
    <inkml:brush xml:id="br0">
      <inkml:brushProperty name="width" value="0.35" units="cm"/>
      <inkml:brushProperty name="height" value="0.35" units="cm"/>
      <inkml:brushProperty name="color" value="#FFFFFF"/>
    </inkml:brush>
  </inkml:definitions>
  <inkml:trace contextRef="#ctx0" brushRef="#br0">464 0 24575,'-5'0'0,"-2"5"0,-5 2 0,-6 0 0,0 3 0,-7 1 0,-5-2 0,-7 3 0,-4-1 0,1-2 0,1-2 0,3 2 0,2 0 0,1 4 0,1-1 0,1-2 0,6-8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4:21.126"/>
    </inkml:context>
    <inkml:brush xml:id="br0">
      <inkml:brushProperty name="width" value="0.35" units="cm"/>
      <inkml:brushProperty name="height" value="0.35" units="cm"/>
      <inkml:brushProperty name="color" value="#FFFFFF"/>
    </inkml:brush>
  </inkml:definitions>
  <inkml:trace contextRef="#ctx0" brushRef="#br0">5273 964 24575,'-832'-16'0,"-62"0"0,867 16 0,-1-1 0,0 1 0,-1 1 0,1 1 0,0 1 0,1 0 0,-31 7 0,10 2 0,0-3 0,-1-1 0,-1-1 0,0-2 0,0-1 0,-89-2 0,-700-4 0,523 2 0,269-2 0,0-1 0,-49-8 0,46 5 0,-79-3 0,-97 9 0,375-4 0,219-26 0,-142 9 0,382-19 0,-268 19 0,-168 11 0,435-39 0,-447 31 0,1 4 0,176 2 0,-128 15 0,252-6 0,-456 3 0,-1 0 0,1 0 0,-1-1 0,0 1 0,1-1 0,-1 0 0,0 0 0,0 0 0,0 0 0,0-1 0,0 1 0,0-1 0,0 0 0,-1 1 0,1-1 0,5-4 0,-8 4 0,0 1 0,0-1 0,0 0 0,0 1 0,0-1 0,-1 0 0,1 1 0,-1-1 0,1 0 0,-1 1 0,0-1 0,0 0 0,0 0 0,0 1 0,-1-1 0,1 0 0,-1 0 0,1 1 0,-1-1 0,0 0 0,0 1 0,0-1 0,0 1 0,0-1 0,-1 1 0,1-1 0,-1 1 0,1 0 0,-1-1 0,0 1 0,-2-1 0,-3-3 0,0 0 0,-1 1 0,0-1 0,0 1 0,0 1 0,-1-1 0,0 1 0,0 0 0,0 0 0,-11-1 0,-105-17 0,74 14 0,-117-21 0,-176-23 0,-719-28 0,237 37-275,-401-12-227,216 51 502,972 2 389,26-3-122,26-3-146,20-1-121,0 1 0,0 1 0,1 2 0,37-3 0,1-1 0,958-66-771,-681 54 623,827-20 1067,-1144 40-919,58 2 0,-83-1 0,1-1 0,-1 1 0,0 0 0,0 1 0,0-1 0,0 1 0,0 0 0,0 0 0,7 4 0,-14-6 0,0 0 0,1 0 0,-1 0 0,0 0 0,0 0 0,0 1 0,0-1 0,0 0 0,1 0 0,-1 0 0,0 0 0,0 1 0,0-1 0,0 0 0,0 0 0,0 0 0,0 0 0,0 1 0,0-1 0,0 0 0,0 0 0,0 0 0,0 0 0,0 0 0,0 1 0,0-1 0,0 0 0,0 0 0,-1 0 0,1 0 0,0 1 0,0-1 0,0 0 0,0 0 0,0 0 0,0 0 0,-1 0 0,1 0 0,0 1 0,0-1 0,0 0 0,-1 0 0,1 0 0,0 0 0,0 0 0,0 0 0,-1 0 0,1 0 0,0 0 0,0 0 0,-1 0 0,1 0 0,0 0 0,0 0 0,0 0 0,-1 0 0,1 0 0,0 0 0,0 0 0,-1 0 0,1 0 0,0 0 0,0 0 0,-1 0 0,1 0 0,0 0 0,-28 2 0,-422-19 0,298 9 0,-225-13 0,-903-23 0,1271 44 0,4 1 0,0-1 0,-1 0 0,1 0 0,0 0 0,0-1 0,-1 1 0,1-1 0,0 0 0,-6-1 0,10 2 0,1-1 0,0 1 0,0 0 0,0 0 0,-1 0 0,1 0 0,0 0 0,0-1 0,0 1 0,0 0 0,0 0 0,-1 0 0,1 0 0,0-1 0,0 1 0,0 0 0,0 0 0,0 0 0,0 0 0,0-1 0,0 1 0,0 0 0,0 0 0,0 0 0,0-1 0,0 1 0,0 0 0,0 0 0,0 0 0,0-1 0,1 1 0,-1 0 0,0 0 0,0 0 0,0 0 0,0 0 0,0-1 0,1 1 0,-1 0 0,0 0 0,0 0 0,0 0 0,1 0 0,-1 0 0,0-1 0,0 1 0,1 0 0,-1 0 0,0 0 0,0 0 0,1 0 0,-1 0 0,0 0 0,0 0 0,1 0 0,-1 0 0,0 0 0,18-5 0,140-16 0,-23 4 0,-63 5-455,0 2 0,140-7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46:15.889"/>
    </inkml:context>
    <inkml:brush xml:id="br0">
      <inkml:brushProperty name="width" value="0.35" units="cm"/>
      <inkml:brushProperty name="height" value="0.35" units="cm"/>
      <inkml:brushProperty name="color" value="#FFFFFF"/>
    </inkml:brush>
  </inkml:definitions>
  <inkml:trace contextRef="#ctx0" brushRef="#br0">136 278 24575,'2'-58'0,"-1"32"0,0 0 0,-2 0 0,-7-49 0,-17 16 0,26 52 0,7 12 0,8 14 0,-8-6 0,-1 0 0,0 1 0,-1-1 0,8 27 0,12 27 0,-20-54 0,0 1 0,-2 1 0,1-1 0,-2 1 0,0 0 0,3 29 0,-7 96 0,-1-68 0,2-60 0,0-1 0,-1 1 0,0 0 0,-1 0 0,0-1 0,-1 1 0,-6 14 0,7-21 0,-1 0 0,1 0 0,-1-1 0,0 1 0,-1-1 0,1 0 0,-1 0 0,0 0 0,0-1 0,0 1 0,0-1 0,-1 0 0,1 0 0,-1-1 0,0 1 0,0-1 0,0 0 0,-9 2 0,2 0 0,0-2 0,0 1 0,-15 0 0,23-3 0,1 0 0,-1 1 0,1-1 0,0-1 0,-1 1 0,1 0 0,0-1 0,-1 0 0,1 1 0,0-1 0,0-1 0,-1 1 0,1 0 0,0-1 0,0 0 0,-3-2 0,5 3 0,0-1 0,0 1 0,1 0 0,-1-1 0,1 1 0,-1 0 0,1-1 0,0 1 0,0 0 0,-1-1 0,1 1 0,0-1 0,0 1 0,0 0 0,1-1 0,-1 1 0,0-1 0,0 1 0,1 0 0,-1-1 0,1 1 0,-1 0 0,1-1 0,0 1 0,-1 0 0,1 0 0,0 0 0,0-1 0,0 1 0,2-1 0,34-38 0,-32 35 0,23-20 0,-10 9 0,0-1 0,25-31 0,-38 41 0,0 0 0,-1-1 0,0 1 0,0-1 0,0 0 0,-1 0 0,-1 0 0,1 0 0,-1 0 0,-1-1 0,2-12 0,-2 5-195,0 0 0,-2 0 0,1 0 0,-2 0 0,0 0 0,-9-30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53:32.718"/>
    </inkml:context>
    <inkml:brush xml:id="br0">
      <inkml:brushProperty name="width" value="0.35" units="cm"/>
      <inkml:brushProperty name="height" value="0.35" units="cm"/>
      <inkml:brushProperty name="color" value="#FFFFFF"/>
    </inkml:brush>
  </inkml:definitions>
  <inkml:trace contextRef="#ctx0" brushRef="#br0">4340 778 24575,'-89'1'0,"-101"-3"0,180 0 0,0 0 0,0-1 0,0 0 0,0 0 0,0-1 0,-13-8 0,13 6 0,-1 1 0,0 1 0,0 0 0,-20-5 0,-39-5 0,39 7 0,-1 1 0,-50-3 0,42 9 0,-169 2 0,114 13 0,61-9 0,-54 4 0,-81-12 0,-65 4 0,120 12 0,63-6 0,-64 1 0,-32-11 0,-107 4 0,236 1 0,0 0 0,0 1 0,1 1 0,-23 10 0,22-8 0,0 0 0,-1-2 0,-31 6 0,-34-5 0,-107-8 0,62 0 0,74 2 0,0 2 0,-82 15 0,69-9 0,-1-2 0,-135-6 0,80-2 0,77 3 0,-54-2 0,90 0 0,0-1 0,0 0 0,-1 0 0,2-1 0,-1-1 0,-17-7 0,13 4 0,0 1 0,0 1 0,0 0 0,-1 1 0,1 0 0,-17-1 0,-9 2 0,-47 2 0,61 0 0,1-2 0,1 0 0,-28-8 0,-3 0 0,50 10 0,1 0 0,0 0 0,0 0 0,0-1 0,0 0 0,0 0 0,0 0 0,0-1 0,1 1 0,-1-1 0,-6-5 0,8 5 0,1 0 0,-1-1 0,0 1 0,1-1 0,0 1 0,0-1 0,0 0 0,0 0 0,1 0 0,-1 0 0,1 0 0,0 0 0,0 0 0,0-8 0,-12-67 0,-4-34 0,16 102 0,1 0 0,0 0 0,1 0 0,0 0 0,0 1 0,1-1 0,1 0 0,4-10 0,-5 14 0,1 1 0,0 0 0,1 0 0,0 0 0,0 0 0,0 0 0,1 1 0,-1 0 0,1 0 0,1 0 0,-1 1 0,1-1 0,-1 1 0,1 1 0,0-1 0,1 1 0,-1 0 0,0 0 0,1 1 0,0 0 0,12-2 0,9 0 0,1 1 0,0 1 0,-1 2 0,33 3 0,2 0 0,463-3 0,-505-1 0,-1-1 0,1-1 0,22-6 0,-19 3 0,45-4 0,39 10 0,19-2 0,-41-12 0,-60 8 0,42-3 0,-26 6 0,-1-3 0,1-1 0,57-18 0,-63 18 0,-1 0 0,1 3 0,0 1 0,39 2 0,-27 0 0,72-10 0,-10-1 0,0 4 0,149 8 0,-100 2 0,241-2 0,-369-1 0,-1-2 0,37-8 0,-33 4 0,52-2 0,15 10 0,45-2 0,-121-3 0,0-1 0,0-1 0,24-10 0,-25 8 0,1 1 0,49-8 0,-32 12 0,0 1 0,60 6 0,-96-4 0,-1 2 0,1-1 0,-1 0 0,1 1 0,-1 0 0,0 1 0,0-1 0,0 1 0,0 0 0,0 0 0,-1 0 0,1 1 0,-1-1 0,7 8 0,-6-4 0,0-1 0,0 1 0,-1-1 0,1 1 0,-2 0 0,1 1 0,-1-1 0,0 1 0,3 12 0,2 9 0,16 36 0,-3-7 0,-17-49 0,0 0 0,1 0 0,0 0 0,11 15 0,12 21 0,-10-17 0,-15-23 0,1 1 0,-1-1 0,0 0 0,0 1 0,3 9 0,-6-15 0,-1 1 0,1 0 0,0-1 0,0 1 0,0 0 0,-1-1 0,1 1 0,0 0 0,0-1 0,-1 1 0,1-1 0,-1 1 0,1 0 0,0-1 0,-1 1 0,1-1 0,-1 1 0,0-1 0,1 1 0,-1-1 0,1 0 0,-1 1 0,0-1 0,1 0 0,-1 1 0,0-1 0,1 0 0,-1 0 0,0 0 0,1 1 0,-1-1 0,0 0 0,1 0 0,-1 0 0,0 0 0,-1-1 0,-33 3 0,31-2 0,-44 0 0,-158-5 0,189 2 0,1 0 0,0-1 0,0 0 0,-27-13 0,28 11 0,0 0 0,-1 1 0,1 0 0,-1 2 0,-22-4 0,-305 6 0,165 3 0,34 0 0,-158-5 0,106-26 0,135 16 0,-106-6 0,-68 0 0,129 9 0,-186 7 0,148 5 0,-843-2 0,970 0 0,0 1 0,0 0 0,-32 8 0,43-7 0,-1 0 0,0 0 0,1 0 0,0 1 0,-1 0 0,1 1 0,0-1 0,1 1 0,-1 0 0,1 0 0,-1 1 0,-5 7 0,11-12 0,-1 1 0,1-1 0,-1 0 0,1 1 0,-1 0 0,1-1 0,-1 1 0,1-1 0,0 1 0,-1-1 0,1 1 0,0 0 0,0-1 0,-1 1 0,1 0 0,0-1 0,0 1 0,0 0 0,0-1 0,0 1 0,0 0 0,0 0 0,0-1 0,0 1 0,0 0 0,0-1 0,0 1 0,1 0 0,-1-1 0,0 1 0,1 1 0,0-1 0,1 0 0,-1 0 0,1 0 0,-1 0 0,1 0 0,-1-1 0,1 1 0,-1 0 0,1-1 0,0 1 0,-1-1 0,4 1 0,57 2 0,-56-3 0,1832-3 0,-1814 4 0,-1 2 0,42 9 0,-38-6 0,43 4 0,339-7 0,-211-6 0,-154 3 0,0-3 0,74-13 0,-90 10 0,0 2 0,0 1 0,0 1 0,44 4 0,-70-2-34,0 0 0,0 0 0,1 0 0,-1 0 0,0 1-1,0-1 1,0 1 0,0 0 0,0 0 0,0 0 0,0 0 0,0 0 0,0 0-1,0 0 1,0 0 0,0 1 0,-1-1 0,1 1 0,-1-1 0,1 1-1,-1 0 1,0 0 0,1 0 0,-1-1 0,0 1 0,0 0 0,0 0 0,-1 1-1,1-1 1,0 0 0,-1 0 0,1 0 0,-1 0 0,0 1 0,0-1 0,0 0-1,0 0 1,0 0 0,-1 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8:53:36.748"/>
    </inkml:context>
    <inkml:brush xml:id="br0">
      <inkml:brushProperty name="width" value="0.35" units="cm"/>
      <inkml:brushProperty name="height" value="0.35" units="cm"/>
      <inkml:brushProperty name="color" value="#FFFFFF"/>
    </inkml:brush>
  </inkml:definitions>
  <inkml:trace contextRef="#ctx0" brushRef="#br0">1988 90 24575,'-1736'0'0,"1715"-2"0,1-1 0,-1-1 0,1-1 0,0-1 0,0 0 0,0-1 0,-30-17 0,29 14 0,-18-12-1365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4:45.148"/>
    </inkml:context>
    <inkml:brush xml:id="br0">
      <inkml:brushProperty name="width" value="0.35" units="cm"/>
      <inkml:brushProperty name="height" value="0.35" units="cm"/>
      <inkml:brushProperty name="color" value="#FFFFFF"/>
    </inkml:brush>
  </inkml:definitions>
  <inkml:trace contextRef="#ctx0" brushRef="#br0">1456 66 24575,'-1'-1'0,"1"0"0,0 0 0,0 0 0,-1 1 0,1-1 0,0 0 0,-1 0 0,1 0 0,-1 0 0,1 0 0,-1 1 0,0-1 0,1 0 0,-1 1 0,0-1 0,1 0 0,-1 1 0,0-1 0,0 1 0,0-1 0,1 1 0,-3-1 0,-24-10 0,13 6 0,-2-2 0,-1 2 0,0-1 0,0 2 0,0 0 0,0 2 0,-24-2 0,-111 5 0,67 2 0,20-4 0,24 0 0,1 1 0,-1 2 0,-51 10 0,41-4 0,0-2 0,-1-3 0,-73-4 0,-61 4 0,170 0 0,0 0 0,0 1 0,0 0 0,-26 13 0,27-11 0,0 0 0,-1-1 0,0-1 0,1 0 0,-19 2 0,-26-5-1365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4:47.75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4:48.771"/>
    </inkml:context>
    <inkml:brush xml:id="br0">
      <inkml:brushProperty name="width" value="0.35" units="cm"/>
      <inkml:brushProperty name="height" value="0.35" units="cm"/>
      <inkml:brushProperty name="color" value="#FFFFFF"/>
    </inkml:brush>
  </inkml:definitions>
  <inkml:trace contextRef="#ctx0" brushRef="#br0">1 95 24575,'729'0'0,"-697"-2"0,-1-1 0,35-8 0,40-4 0,75-10 0,-150 19 0,31-8 299,-41 8-854,0 2 1,34-4-1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7:47.547"/>
    </inkml:context>
    <inkml:brush xml:id="br0">
      <inkml:brushProperty name="width" value="0.35" units="cm"/>
      <inkml:brushProperty name="height" value="0.35" units="cm"/>
      <inkml:brushProperty name="color" value="#FFFFFF"/>
    </inkml:brush>
  </inkml:definitions>
  <inkml:trace contextRef="#ctx0" brushRef="#br0">4316 404 24575,'-343'0'0,"323"1"0,1 1 0,0 1 0,-23 6 0,20-4 0,-42 5 0,-311-7 0,193-6 0,73 5 0,-122-4 0,212-1 0,0-1 0,1-1 0,-36-13 0,35 11 0,1 0 0,-1 2 0,-31-5 0,-31 7 0,60 3 0,0 0 0,1-2 0,-1 0 0,-21-6 0,5 1 0,0 2 0,0 1 0,-1 1 0,-64 5 0,-61-4 0,88-13 0,56 10 0,1 1 0,-26-2 0,-311 3 0,184 5 0,169-2 0,-9 1 0,1-1 0,-1 0 0,1-1 0,-1 0 0,1-1 0,-1 0 0,1 0 0,0-1 0,0 0 0,-16-8 0,12 4 0,-1 0 0,1 2 0,-2 0 0,1 0 0,0 1 0,-1 1 0,-28-2 0,-119 6 0,80 1 0,33-2 0,-49 1 0,88 0 0,-1 1 0,1 0 0,0 0 0,-1 1 0,1 0 0,-14 8 0,7-4 0,1 0 0,-1-1 0,-1-1 0,1 0 0,-1-1 0,-30 1 0,-117-5 0,57-2 0,116 3 0,-1 1 0,0 0 0,0 0 0,1 0 0,-1 1 0,0 0 0,-1 0 0,1 1 0,-1-1 0,1 1 0,8 9 0,10 5 0,18 6 0,-31-18 0,-1 0 0,1 1 0,17 14 0,-25-17 0,1 0 0,-1 0 0,0 0 0,0 0 0,0 0 0,0 0 0,-1 1 0,0 0 0,0-1 0,0 1 0,0 0 0,-1 0 0,1 5 0,2 14 0,1 41 0,-5-55 0,0 0 0,0 1 0,-1-1 0,-1 0 0,0 0 0,-5 15 0,6-22 0,-1 0 0,0 0 0,0 0 0,0 0 0,0-1 0,0 1 0,-1-1 0,1 0 0,-1 0 0,1 0 0,-1 0 0,0 0 0,0 0 0,0-1 0,0 1 0,0-1 0,0 0 0,-1 0 0,1 0 0,0 0 0,0-1 0,-5 1 0,-10 1 0,0-1 0,0-1 0,-18-2 0,12 0 0,6 2 0,0-2 0,0 0 0,0 0 0,0-2 0,1 0 0,-1-2 0,1 0 0,-30-14 0,43 18 0,-26-13 0,30 15 0,-1 0 0,1 0 0,0 0 0,0 0 0,0-1 0,0 1 0,0 0 0,0 0 0,0 0 0,0 0 0,-1 0 0,1 0 0,0 0 0,0 0 0,0 0 0,0 0 0,0 0 0,0 0 0,-1 0 0,1 0 0,0 0 0,0 0 0,0 0 0,0 0 0,0 0 0,0 0 0,-1 0 0,1 0 0,0 0 0,0 0 0,0 0 0,0 0 0,0 0 0,0 0 0,-1 0 0,1 0 0,0 1 0,0-1 0,0 0 0,0 0 0,0 0 0,0 0 0,0 0 0,0 0 0,0 0 0,0 0 0,0 1 0,-1-1 0,1 0 0,0 0 0,0 0 0,0 0 0,0 0 0,11 15 0,47 41 0,-31-31 0,-1 2 0,26 33 0,-45-50 0,0-1 0,-1 2 0,0-1 0,-1 0 0,0 1 0,-1 0 0,0 0 0,-1 1 0,0-1 0,0 1 0,0 11 0,-3-23 0,0 0 0,0 0 0,0 0 0,0 1 0,0-1 0,0 0 0,0 0 0,0 0 0,0 0 0,0 0 0,0 0 0,0 0 0,0 1 0,0-1 0,0 0 0,0 0 0,0 0 0,0 0 0,0 0 0,0 0 0,1 0 0,-1 0 0,0 0 0,0 1 0,0-1 0,0 0 0,0 0 0,0 0 0,0 0 0,0 0 0,1 0 0,-1 0 0,0 0 0,0 0 0,0 0 0,0 0 0,0 0 0,0 0 0,0 0 0,1 0 0,-1 0 0,0 0 0,0 0 0,0 0 0,0 0 0,0 0 0,0 0 0,0 0 0,1 0 0,-1 0 0,0 0 0,0 0 0,0 0 0,0-1 0,0 1 0,0 0 0,0 0 0,0 0 0,0 0 0,1 0 0,-1 0 0,10-11 0,10-15 0,-10 12 0,0 1 0,2 0 0,-1 1 0,1 0 0,1 1 0,0 0 0,1 1 0,0 0 0,26-13 0,-25 15 0,-1 0 0,20-16 0,-24 16 0,0 1 0,0 0 0,0 1 0,1 0 0,0 0 0,19-6 0,-6 7 0,1 2 0,-1 0 0,1 1 0,-1 2 0,27 2 0,55-2 0,-85-4 0,0-1 0,0 0 0,0-2 0,-1 0 0,1-2 0,19-10 0,10-5 0,-41 21 0,7-5 0,0 1 0,0 1 0,1 1 0,0 0 0,0 1 0,33-3 0,40 8 0,-65 1 0,0-2 0,0 0 0,0-2 0,0-1 0,26-6 0,-22 2 0,1 2 0,0 0 0,40 0 0,93 6 0,-58 2 0,345-3 0,-430-1 0,1-1 0,0-1 0,20-6 0,-17 3 0,44-3 0,70 9 0,28-2 0,-70-13 0,-65 9 0,58-5 0,-2 11 0,-51 2 0,0-3 0,0-1 0,48-8 0,-44 3 0,1 2 0,47 0 0,-10 1 0,20-10 0,-64 8 0,51-3 0,-33 8 0,-27 2 0,-1-1 0,1-2 0,-1 0 0,1-1 0,-1-2 0,39-12 0,-43 10 0,1 1 0,-1 0 0,2 2 0,37-4 0,86 6 0,-105 2 0,-39 0 0,47 5 0,-47-5 0,1 0 0,-1 0 0,1 0 0,-1 1 0,0-1 0,1 1 0,-1-1 0,0 1 0,1 0 0,-1-1 0,0 1 0,0 0 0,1 0 0,-1 0 0,0 0 0,0 0 0,0 0 0,0 0 0,0 0 0,0 0 0,-1 0 0,1 1 0,0-1 0,0 0 0,-1 0 0,1 1 0,-1-1 0,1 3 0,-1-3 0,-1 0 0,1 0 0,0 1 0,-1-1 0,1 0 0,-1 0 0,0 0 0,1 0 0,-1 0 0,0 0 0,1 0 0,-1 0 0,0 0 0,0 0 0,0 0 0,0 0 0,0-1 0,0 1 0,0 0 0,0-1 0,-1 1 0,1 0 0,0-1 0,0 0 0,0 1 0,-1-1 0,1 0 0,-2 1 0,-40 5 0,40-5 0,-271 1 0,134-5 0,-790 3 0,899 2 0,1 1 0,-37 8 0,34-5 0,-52 4 0,-256-11 0,329 1 0,1-1 0,-1 0 0,1-1 0,-1-1 0,1 0 0,0 0 0,0-1 0,0 0 0,1-1 0,0 0 0,-1-1 0,2 0 0,-1 0 0,1-1 0,-17-16 0,25 22 0,-35-31 0,2-1 0,-35-44 0,60 65 0,0 0 0,1-1 0,0 0 0,1-1 0,1 0 0,0 0 0,1 0 0,0 0 0,1-1 0,1 0 0,-2-15 0,3-32-1365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7:52.693"/>
    </inkml:context>
    <inkml:brush xml:id="br0">
      <inkml:brushProperty name="width" value="0.35" units="cm"/>
      <inkml:brushProperty name="height" value="0.35" units="cm"/>
      <inkml:brushProperty name="color" value="#FFFFFF"/>
    </inkml:brush>
  </inkml:definitions>
  <inkml:trace contextRef="#ctx0" brushRef="#br0">3609 268 24575,'-2047'0'0,"2028"-1"0,0-1 0,1-1 0,-26-7 0,22 4 0,-43-4 0,41 9 0,1 0 0,1 0 0,0-2 0,-1-1 0,2 0 0,-36-12 0,-153-53 0,171 61 0,0 2 0,-66-3 0,40 5 0,-31-10 0,61 8 0,-50-3 0,81 9 0,-17 1 0,-1-2 0,0-1 0,0 0 0,1-2 0,0 0 0,-39-14 0,37 11 0,0 0 0,0 2 0,0 0 0,-1 2 0,0 0 0,-35 2 0,-13-2 0,69 3-105,-1-1 0,1 1 0,0-1 0,-1 0 0,1 0 0,0 0 0,0 0 0,0 0 0,0-1 0,0 1 0,0-1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8:03.303"/>
    </inkml:context>
    <inkml:brush xml:id="br0">
      <inkml:brushProperty name="width" value="0.35" units="cm"/>
      <inkml:brushProperty name="height" value="0.35" units="cm"/>
      <inkml:brushProperty name="color" value="#FFFFFF"/>
    </inkml:brush>
  </inkml:definitions>
  <inkml:trace contextRef="#ctx0" brushRef="#br0">1952 0 24575,'-1952'0'-1365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8T17:08:34.778"/>
    </inkml:context>
    <inkml:brush xml:id="br0">
      <inkml:brushProperty name="width" value="0.35" units="cm"/>
      <inkml:brushProperty name="height" value="0.35" units="cm"/>
      <inkml:brushProperty name="color" value="#FFFFFF"/>
    </inkml:brush>
  </inkml:definitions>
  <inkml:trace contextRef="#ctx0" brushRef="#br0">4619 743 24575,'-931'0'0,"894"-2"0,1-2 0,-44-9 0,17 1 0,-1-2 0,44 9 0,-1 1 0,-30-3 0,-342 5 0,198 4 0,-736-2 0,893-2 0,-68-13 0,64 8 0,-51-2 0,-374 8 0,222 3 0,227-1 0,-1 1 0,1 0 0,-26 9 0,22-6 0,-42 5 0,-226-7 0,150-5 0,129 2 0,1-1 0,-1 0 0,1-1 0,-1 0 0,1-1 0,0 1 0,0-2 0,0 0 0,-15-8 0,20 9 0,0 0 0,0 0 0,0 0 0,1-1 0,-1 0 0,1 0 0,0 0 0,0 0 0,1-1 0,-1 1 0,1-1 0,0 0 0,0 0 0,1 0 0,0-1 0,-1 1 0,2 0 0,-1-1 0,-1-6 0,2-3 0,0 0 0,0 1 0,2-1 0,0 0 0,0 0 0,5-17 0,2 0 0,21-52 0,-20 58 0,-6 19 0,-1-1 0,1 1 0,0 0 0,0-1 0,1 2 0,0-1 0,0 0 0,1 1 0,0 0 0,8-9 0,38-43 0,-42 46 0,1 0 0,0 1 0,1 0 0,0 0 0,17-11 0,4-6 0,-28 24 0,0 0 0,1 0 0,-1 0 0,1 1 0,0-1 0,0 1 0,0 0 0,0 1 0,9-4 0,-4 4 0,-1 0 0,1 1 0,0 0 0,0 0 0,0 1 0,0 1 0,-1 0 0,16 3 0,4 2 0,43 17 0,-47-16 0,0 0 0,0-2 0,0 0 0,41 1 0,107-7 0,-71-2 0,1044 3 0,-1127 2 0,1 0 0,0 1 0,-1 1 0,0 1 0,29 11 0,-28-8 0,1-2 0,0 0 0,1-1 0,26 2 0,-13-5 0,66 15 0,-51-10 0,1-1 0,1-3 0,83-6 0,-32 1 0,1322 2 0,-1327-13 0,-128 86 0,19-21 0,-3 0 0,-26 64 0,33-99 0,-1 0 0,0-1 0,-1 0 0,-1 0 0,-1-1 0,0 0 0,-1-1 0,0 0 0,-1-1 0,-20 16 0,25-24 0,-1 0 0,1 0 0,-1-1 0,-1 0 0,1-1 0,-1 0 0,1 0 0,-1-1 0,0 0 0,-13 0 0,-14 0 0,-55-6 0,30 1 0,-993 1 0,547 4 0,472-4 0,-66-12 0,62 7 0,-48-2 0,-482 8 0,271 3 0,192-1 0,-126-3 0,185-4 0,0-3 0,-47-14 0,6 1 0,75 19 0,1-1 0,-1 0 0,1-1 0,-1-1 0,1 0 0,1 0 0,-1-2 0,-13-9 0,22 14 0,0 0 0,1-1 0,-1 1 0,0-1 0,1 1 0,0-1 0,0 0 0,0 0 0,1-1 0,-1 1 0,1-1 0,0 1 0,0-1 0,0 0 0,1 1 0,0-1 0,0 0 0,0 0 0,0 0 0,1 0 0,0 0 0,0 0 0,0 0 0,0 0 0,1 0 0,2-7 0,-2 7 0,1 0 0,1 0 0,-1 0 0,1 1 0,0-1 0,0 0 0,0 1 0,0 0 0,1 0 0,0 0 0,0 0 0,0 1 0,0-1 0,0 1 0,1 0 0,0 0 0,-1 1 0,1-1 0,0 1 0,0 0 0,6-1 0,6-2 0,0 1 0,-1 1 0,1 1 0,0 0 0,25 1 0,517 5 0,-546-5 0,1 0 0,-1-1 0,-1-1 0,1 0 0,0-1 0,-1 0 0,18-8 0,18-7 0,-7 7 0,0 2 0,1 1 0,0 3 0,49-3 0,175 9 0,-119 3 0,1462-3 0,-1578 2 0,-1 2 0,0 1 0,53 16 0,-70-18 0,-3 0 0,0 0 0,0 0 0,-1 1 0,1 0 0,-1 0 0,0 1 0,0 0 0,0 1 0,-1 0 0,0 1 0,0-1 0,10 13 0,-17-18 0,0 0 0,0 0 0,0 1 0,0-1 0,-1 0 0,1 0 0,-1 1 0,1-1 0,0 0 0,-1 1 0,0-1 0,1 0 0,-1 1 0,0-1 0,0 1 0,0-1 0,0 0 0,0 1 0,0-1 0,0 1 0,0-1 0,-1 0 0,0 3 0,0-2 0,0 0 0,0 0 0,-1 0 0,1-1 0,-1 1 0,1 0 0,-1-1 0,0 1 0,0-1 0,0 0 0,0 0 0,1 1 0,-4 0 0,-4 2 0,-1-1 0,1 0 0,-1 0 0,0-1 0,-14 2 0,-12 2 0,1 1 0,-37 12 0,-36 9 0,69-21 0,-10 3 0,0-3 0,-69 2 0,-378-10 0,466-1 0,-1-1 0,-36-8 0,34 5 0,-53-4 0,-402 9 0,232 3 0,250-2 0,0 0 0,0-1 0,0 1 0,0-1 0,0 0 0,1-1 0,-1 0 0,0 0 0,-5-2 0,9 3 0,1 0 0,0 0 0,0 1 0,0-1 0,0 0 0,0 0 0,0 0 0,0 0 0,0 0 0,0 0 0,0-1 0,1 1 0,-1 0 0,0 0 0,1 0 0,-1-1 0,0-2 0,1 2 0,0 0 0,0 0 0,0 0 0,0 0 0,0 0 0,1 0 0,-1 0 0,1 0 0,-1 0 0,1 0 0,0 0 0,0 0 0,0 0 0,0 0 0,2-2 0,3-4 37,1 1 0,0 0-1,0 0 1,1 1 0,-1 0-1,2 0 1,9-5 0,30-25-1696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47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56FEE-CD42-3C0D-E54D-D20406C64D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7A3F1D-4350-D2DC-5BD6-9220872BF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49A3CE-5523-639C-8474-FCE7DA42E8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9AA01F-9CF5-1D8B-6693-67390B40ABB2}"/>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84475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18.xml"/><Relationship Id="rId18"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1.png"/><Relationship Id="rId17" Type="http://schemas.openxmlformats.org/officeDocument/2006/relationships/customXml" Target="../ink/ink20.xml"/><Relationship Id="rId2" Type="http://schemas.openxmlformats.org/officeDocument/2006/relationships/notesSlide" Target="../notesSlides/notesSlide8.xml"/><Relationship Id="rId16" Type="http://schemas.openxmlformats.org/officeDocument/2006/relationships/image" Target="../media/image33.png"/><Relationship Id="rId1" Type="http://schemas.openxmlformats.org/officeDocument/2006/relationships/slideLayout" Target="../slideLayouts/slideLayout8.xml"/><Relationship Id="rId6" Type="http://schemas.openxmlformats.org/officeDocument/2006/relationships/image" Target="../media/image27.png"/><Relationship Id="rId11" Type="http://schemas.openxmlformats.org/officeDocument/2006/relationships/customXml" Target="../ink/ink17.xml"/><Relationship Id="rId5" Type="http://schemas.openxmlformats.org/officeDocument/2006/relationships/image" Target="../media/image26.png"/><Relationship Id="rId15" Type="http://schemas.openxmlformats.org/officeDocument/2006/relationships/customXml" Target="../ink/ink19.xml"/><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customXml" Target="../ink/ink16.xml"/><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customXml" Target="../ink/ink2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customXml" Target="../ink/ink2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3.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7.xml"/><Relationship Id="rId5" Type="http://schemas.openxmlformats.org/officeDocument/2006/relationships/image" Target="../media/image9.png"/><Relationship Id="rId4" Type="http://schemas.openxmlformats.org/officeDocument/2006/relationships/customXml" Target="../ink/ink6.xml"/><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customXml" Target="../ink/ink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customXml" Target="../ink/ink11.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customXml" Target="../ink/ink15.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47155"/>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House Price Prediction and Loan Eligibility Analysis</a:t>
            </a:r>
            <a:endParaRPr lang="en-US" sz="4450" dirty="0"/>
          </a:p>
        </p:txBody>
      </p:sp>
      <p:sp>
        <p:nvSpPr>
          <p:cNvPr id="4" name="Text 1"/>
          <p:cNvSpPr/>
          <p:nvPr/>
        </p:nvSpPr>
        <p:spPr>
          <a:xfrm>
            <a:off x="793790" y="3513653"/>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showcases two machine learning projects. These models are crucial in today's data-driven world.</a:t>
            </a:r>
            <a:endParaRPr lang="en-US" sz="1750" dirty="0"/>
          </a:p>
        </p:txBody>
      </p:sp>
      <p:sp>
        <p:nvSpPr>
          <p:cNvPr id="5" name="Text 2"/>
          <p:cNvSpPr/>
          <p:nvPr/>
        </p:nvSpPr>
        <p:spPr>
          <a:xfrm>
            <a:off x="793790" y="4494609"/>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We will explore how predictive modeling is transforming real estate and finance.</a:t>
            </a:r>
            <a:endParaRPr lang="en-US" sz="1750" dirty="0"/>
          </a:p>
        </p:txBody>
      </p:sp>
      <p:sp>
        <p:nvSpPr>
          <p:cNvPr id="6" name="Text 3"/>
          <p:cNvSpPr/>
          <p:nvPr/>
        </p:nvSpPr>
        <p:spPr>
          <a:xfrm>
            <a:off x="793790" y="5475565"/>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This presentation showcases two machine learning projects. These models are crucial in today's data-driven world.</a:t>
            </a:r>
            <a:endParaRPr lang="en-US" sz="1750" dirty="0"/>
          </a:p>
        </p:txBody>
      </p:sp>
      <p:sp>
        <p:nvSpPr>
          <p:cNvPr id="7" name="Text 4"/>
          <p:cNvSpPr/>
          <p:nvPr/>
        </p:nvSpPr>
        <p:spPr>
          <a:xfrm>
            <a:off x="793790" y="6456521"/>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We will explore how predictive modeling is transforming real estate and finance.</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070C75-24EB-C00F-9BF2-637F9199BCC7}"/>
              </a:ext>
            </a:extLst>
          </p:cNvPr>
          <p:cNvSpPr txBox="1"/>
          <p:nvPr/>
        </p:nvSpPr>
        <p:spPr>
          <a:xfrm>
            <a:off x="1003610" y="722356"/>
            <a:ext cx="7315200" cy="1441420"/>
          </a:xfrm>
          <a:prstGeom prst="rect">
            <a:avLst/>
          </a:prstGeom>
          <a:noFill/>
        </p:spPr>
        <p:txBody>
          <a:bodyPr wrap="square">
            <a:spAutoFit/>
          </a:bodyPr>
          <a:lstStyle/>
          <a:p>
            <a:pPr>
              <a:lnSpc>
                <a:spcPts val="5550"/>
              </a:lnSpc>
            </a:pPr>
            <a:r>
              <a:rPr lang="en-US" sz="3600" dirty="0">
                <a:latin typeface="Tomorrow" panose="020B0604020202020204" charset="0"/>
              </a:rPr>
              <a:t>Loan Repayment Data Preprocessing</a:t>
            </a:r>
            <a:endParaRPr lang="en-US" sz="3500" b="1" dirty="0">
              <a:latin typeface="Tomorrow" panose="020B0604020202020204" charset="0"/>
            </a:endParaRPr>
          </a:p>
        </p:txBody>
      </p:sp>
      <p:sp>
        <p:nvSpPr>
          <p:cNvPr id="10" name="Rectangle 4">
            <a:extLst>
              <a:ext uri="{FF2B5EF4-FFF2-40B4-BE49-F238E27FC236}">
                <a16:creationId xmlns:a16="http://schemas.microsoft.com/office/drawing/2014/main" id="{180EBBD6-F710-2227-781A-5DE41F82CB88}"/>
              </a:ext>
            </a:extLst>
          </p:cNvPr>
          <p:cNvSpPr>
            <a:spLocks noChangeArrowheads="1"/>
          </p:cNvSpPr>
          <p:nvPr/>
        </p:nvSpPr>
        <p:spPr bwMode="auto">
          <a:xfrm>
            <a:off x="591015" y="3945523"/>
            <a:ext cx="1261203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filled missing entries in key fields like </a:t>
            </a:r>
            <a:r>
              <a:rPr kumimoji="0" lang="en-US" altLang="en-US" b="0" i="0" u="none" strike="noStrike" cap="none" normalizeH="0" baseline="0" dirty="0" err="1">
                <a:ln>
                  <a:noFill/>
                </a:ln>
                <a:solidFill>
                  <a:schemeClr val="tx1"/>
                </a:solidFill>
                <a:effectLst/>
                <a:latin typeface="Arial Unicode MS"/>
              </a:rPr>
              <a:t>LoanAmount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Loan_Amount_Term</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Credit_History</a:t>
            </a:r>
            <a:r>
              <a:rPr kumimoji="0" lang="en-US" altLang="en-US" b="0" i="0" u="none" strike="noStrike" cap="none" normalizeH="0" baseline="0" dirty="0">
                <a:ln>
                  <a:noFill/>
                </a:ln>
                <a:solidFill>
                  <a:schemeClr val="tx1"/>
                </a:solidFill>
                <a:effectLst/>
              </a:rPr>
              <a:t> using the</a:t>
            </a:r>
            <a:r>
              <a:rPr kumimoji="0" lang="en-US" altLang="en-US"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latin typeface="Arial" panose="020B0604020202020204" pitchFamily="34" charset="0"/>
              </a:rPr>
              <a:t>median</a:t>
            </a:r>
            <a:r>
              <a:rPr kumimoji="0" lang="en-US" altLang="en-US" sz="1800" b="0" i="0" u="none" strike="noStrike" cap="none" normalizeH="0" baseline="0" dirty="0">
                <a:ln>
                  <a:noFill/>
                </a:ln>
                <a:solidFill>
                  <a:schemeClr val="tx1"/>
                </a:solidFill>
                <a:effectLst/>
                <a:latin typeface="Arial" panose="020B0604020202020204" pitchFamily="34" charset="0"/>
              </a:rPr>
              <a:t> strategy.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prevents the loss of valuable data and helps maintain statistical consistency in your dataset.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t>Feature</a:t>
            </a:r>
            <a:r>
              <a:rPr lang="en-US" b="1" dirty="0"/>
              <a:t> </a:t>
            </a:r>
            <a:r>
              <a:rPr lang="en-US" sz="2000" b="1" dirty="0"/>
              <a:t>Mapping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E9ABB0A-6466-E1A5-A534-DDF21405AAF7}"/>
              </a:ext>
            </a:extLst>
          </p:cNvPr>
          <p:cNvSpPr>
            <a:spLocks noChangeArrowheads="1"/>
          </p:cNvSpPr>
          <p:nvPr/>
        </p:nvSpPr>
        <p:spPr bwMode="auto">
          <a:xfrm>
            <a:off x="591015" y="2360484"/>
            <a:ext cx="137994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Label Encoding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Categorical variables such as </a:t>
            </a:r>
            <a:r>
              <a:rPr kumimoji="0" lang="en-US" altLang="en-US" b="0" i="0" u="none" strike="noStrike" cap="none" normalizeH="0" baseline="0" dirty="0">
                <a:ln>
                  <a:noFill/>
                </a:ln>
                <a:solidFill>
                  <a:schemeClr val="tx1"/>
                </a:solidFill>
                <a:effectLst/>
                <a:latin typeface="Arial Unicode MS"/>
              </a:rPr>
              <a:t>Gender</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Married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Education</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Property_Area</a:t>
            </a:r>
            <a:r>
              <a:rPr kumimoji="0" lang="en-US" altLang="en-US" b="0" i="0" u="none" strike="noStrike" cap="none" normalizeH="0" baseline="0" dirty="0">
                <a:ln>
                  <a:noFill/>
                </a:ln>
                <a:solidFill>
                  <a:schemeClr val="tx1"/>
                </a:solidFill>
                <a:effectLst/>
              </a:rPr>
              <a:t> were converted into numerical </a:t>
            </a:r>
            <a:r>
              <a:rPr kumimoji="0" lang="en-US" altLang="en-US" i="0" u="none" strike="noStrike" cap="none" normalizeH="0" baseline="0" dirty="0">
                <a:ln>
                  <a:noFill/>
                </a:ln>
                <a:solidFill>
                  <a:schemeClr val="tx1"/>
                </a:solidFill>
                <a:effectLst/>
              </a:rPr>
              <a:t>values using </a:t>
            </a:r>
            <a:r>
              <a:rPr kumimoji="0" lang="en-US" altLang="en-US" sz="1800" i="0" u="none" strike="noStrike" cap="none" normalizeH="0" baseline="0" dirty="0" err="1">
                <a:ln>
                  <a:noFill/>
                </a:ln>
                <a:solidFill>
                  <a:schemeClr val="tx1"/>
                </a:solidFill>
                <a:effectLst/>
                <a:latin typeface="Arial" panose="020B0604020202020204" pitchFamily="34" charset="0"/>
              </a:rPr>
              <a:t>LabelEncoder</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allows machine learning models to interpret non-numeric categories in a meaningful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C33F4259-F59C-DF36-A99B-5E3442CEBEAF}"/>
              </a:ext>
            </a:extLst>
          </p:cNvPr>
          <p:cNvSpPr>
            <a:spLocks noChangeArrowheads="1"/>
          </p:cNvSpPr>
          <p:nvPr/>
        </p:nvSpPr>
        <p:spPr bwMode="auto">
          <a:xfrm>
            <a:off x="591015" y="5843459"/>
            <a:ext cx="128179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You transformed the </a:t>
            </a:r>
            <a:r>
              <a:rPr kumimoji="0" lang="en-US" altLang="en-US" i="0" u="none" strike="noStrike" cap="none" normalizeH="0" baseline="0" dirty="0">
                <a:ln>
                  <a:noFill/>
                </a:ln>
                <a:solidFill>
                  <a:schemeClr val="tx1"/>
                </a:solidFill>
                <a:effectLst/>
                <a:latin typeface="Arial Unicode MS"/>
              </a:rPr>
              <a:t>Education</a:t>
            </a:r>
            <a:r>
              <a:rPr kumimoji="0" lang="en-US" altLang="en-US" i="0" u="none" strike="noStrike" cap="none" normalizeH="0" baseline="0" dirty="0">
                <a:ln>
                  <a:noFill/>
                </a:ln>
                <a:solidFill>
                  <a:schemeClr val="tx1"/>
                </a:solidFill>
                <a:effectLst/>
              </a:rPr>
              <a:t> feature using </a:t>
            </a:r>
            <a:r>
              <a:rPr kumimoji="0" lang="en-US" altLang="en-US" i="0" u="none" strike="noStrike" cap="none" normalizeH="0" baseline="0" dirty="0">
                <a:ln>
                  <a:noFill/>
                </a:ln>
                <a:solidFill>
                  <a:schemeClr val="tx1"/>
                </a:solidFill>
                <a:effectLst/>
                <a:latin typeface="Arial" panose="020B0604020202020204" pitchFamily="34" charset="0"/>
              </a:rPr>
              <a:t>custom mapping, converting "Graduate" and "Not Graduate" into binary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This makes the model's job easier by simplifying complex categories.</a:t>
            </a:r>
          </a:p>
        </p:txBody>
      </p:sp>
    </p:spTree>
    <p:extLst>
      <p:ext uri="{BB962C8B-B14F-4D97-AF65-F5344CB8AC3E}">
        <p14:creationId xmlns:p14="http://schemas.microsoft.com/office/powerpoint/2010/main" val="182749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516499"/>
            <a:ext cx="11103173"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Models for Loan Repayment Prediction</a:t>
            </a:r>
            <a:endParaRPr lang="en-US" sz="4450" dirty="0"/>
          </a:p>
        </p:txBody>
      </p:sp>
      <p:pic>
        <p:nvPicPr>
          <p:cNvPr id="3" name="Image 0" descr="preencoded.png"/>
          <p:cNvPicPr>
            <a:picLocks noChangeAspect="1"/>
          </p:cNvPicPr>
          <p:nvPr/>
        </p:nvPicPr>
        <p:blipFill>
          <a:blip r:embed="rId3"/>
          <a:stretch>
            <a:fillRect/>
          </a:stretch>
        </p:blipFill>
        <p:spPr>
          <a:xfrm>
            <a:off x="2978348" y="2678906"/>
            <a:ext cx="2152055" cy="1306949"/>
          </a:xfrm>
          <a:prstGeom prst="rect">
            <a:avLst/>
          </a:prstGeom>
        </p:spPr>
      </p:pic>
      <p:pic>
        <p:nvPicPr>
          <p:cNvPr id="4" name="Image 1" descr="preencoded.png"/>
          <p:cNvPicPr>
            <a:picLocks noChangeAspect="1"/>
          </p:cNvPicPr>
          <p:nvPr/>
        </p:nvPicPr>
        <p:blipFill>
          <a:blip r:embed="rId4"/>
          <a:stretch>
            <a:fillRect/>
          </a:stretch>
        </p:blipFill>
        <p:spPr>
          <a:xfrm>
            <a:off x="3894892" y="3294936"/>
            <a:ext cx="318968" cy="398621"/>
          </a:xfrm>
          <a:prstGeom prst="rect">
            <a:avLst/>
          </a:prstGeom>
        </p:spPr>
      </p:pic>
      <p:sp>
        <p:nvSpPr>
          <p:cNvPr id="5" name="Text 1"/>
          <p:cNvSpPr/>
          <p:nvPr/>
        </p:nvSpPr>
        <p:spPr>
          <a:xfrm>
            <a:off x="5357217" y="2905720"/>
            <a:ext cx="1978462"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XGBoost</a:t>
            </a:r>
            <a:endParaRPr lang="en-US" sz="2200" dirty="0"/>
          </a:p>
        </p:txBody>
      </p:sp>
      <p:sp>
        <p:nvSpPr>
          <p:cNvPr id="6" name="Text 2"/>
          <p:cNvSpPr/>
          <p:nvPr/>
        </p:nvSpPr>
        <p:spPr>
          <a:xfrm>
            <a:off x="5357217" y="3396139"/>
            <a:ext cx="1978462"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Boosted gradients</a:t>
            </a:r>
            <a:endParaRPr lang="en-US" sz="1750" dirty="0"/>
          </a:p>
        </p:txBody>
      </p:sp>
      <p:sp>
        <p:nvSpPr>
          <p:cNvPr id="7" name="Shape 3"/>
          <p:cNvSpPr/>
          <p:nvPr/>
        </p:nvSpPr>
        <p:spPr>
          <a:xfrm>
            <a:off x="5187077" y="3998952"/>
            <a:ext cx="8592860" cy="15240"/>
          </a:xfrm>
          <a:prstGeom prst="roundRect">
            <a:avLst>
              <a:gd name="adj" fmla="val 223256"/>
            </a:avLst>
          </a:prstGeom>
          <a:solidFill>
            <a:srgbClr val="D6D0D0"/>
          </a:solidFill>
          <a:ln/>
        </p:spPr>
        <p:txBody>
          <a:bodyPr/>
          <a:lstStyle/>
          <a:p>
            <a:endParaRPr lang="en-US"/>
          </a:p>
        </p:txBody>
      </p:sp>
      <p:pic>
        <p:nvPicPr>
          <p:cNvPr id="8" name="Image 2" descr="preencoded.png"/>
          <p:cNvPicPr>
            <a:picLocks noChangeAspect="1"/>
          </p:cNvPicPr>
          <p:nvPr/>
        </p:nvPicPr>
        <p:blipFill>
          <a:blip r:embed="rId5"/>
          <a:stretch>
            <a:fillRect/>
          </a:stretch>
        </p:blipFill>
        <p:spPr>
          <a:xfrm>
            <a:off x="1902381" y="4042529"/>
            <a:ext cx="4304109" cy="1306949"/>
          </a:xfrm>
          <a:prstGeom prst="rect">
            <a:avLst/>
          </a:prstGeom>
        </p:spPr>
      </p:pic>
      <p:pic>
        <p:nvPicPr>
          <p:cNvPr id="9" name="Image 3" descr="preencoded.png"/>
          <p:cNvPicPr>
            <a:picLocks noChangeAspect="1"/>
          </p:cNvPicPr>
          <p:nvPr/>
        </p:nvPicPr>
        <p:blipFill>
          <a:blip r:embed="rId6"/>
          <a:stretch>
            <a:fillRect/>
          </a:stretch>
        </p:blipFill>
        <p:spPr>
          <a:xfrm>
            <a:off x="3894892" y="4496633"/>
            <a:ext cx="318968" cy="398621"/>
          </a:xfrm>
          <a:prstGeom prst="rect">
            <a:avLst/>
          </a:prstGeom>
        </p:spPr>
      </p:pic>
      <p:sp>
        <p:nvSpPr>
          <p:cNvPr id="10" name="Text 4"/>
          <p:cNvSpPr/>
          <p:nvPr/>
        </p:nvSpPr>
        <p:spPr>
          <a:xfrm>
            <a:off x="6433304" y="4269343"/>
            <a:ext cx="2186583"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Random Forest</a:t>
            </a:r>
            <a:endParaRPr lang="en-US" sz="2200" dirty="0"/>
          </a:p>
        </p:txBody>
      </p:sp>
      <p:sp>
        <p:nvSpPr>
          <p:cNvPr id="11" name="Text 5"/>
          <p:cNvSpPr/>
          <p:nvPr/>
        </p:nvSpPr>
        <p:spPr>
          <a:xfrm>
            <a:off x="6433304" y="4759762"/>
            <a:ext cx="2186583"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Ensemble of Trees</a:t>
            </a:r>
            <a:endParaRPr lang="en-US" sz="1750" dirty="0"/>
          </a:p>
        </p:txBody>
      </p:sp>
      <p:sp>
        <p:nvSpPr>
          <p:cNvPr id="12" name="Shape 6"/>
          <p:cNvSpPr/>
          <p:nvPr/>
        </p:nvSpPr>
        <p:spPr>
          <a:xfrm>
            <a:off x="6263164" y="5362575"/>
            <a:ext cx="7516773" cy="15240"/>
          </a:xfrm>
          <a:prstGeom prst="roundRect">
            <a:avLst>
              <a:gd name="adj" fmla="val 223256"/>
            </a:avLst>
          </a:prstGeom>
          <a:solidFill>
            <a:srgbClr val="D6D0D0"/>
          </a:solidFill>
          <a:ln/>
        </p:spPr>
        <p:txBody>
          <a:bodyPr/>
          <a:lstStyle/>
          <a:p>
            <a:endParaRPr lang="en-US"/>
          </a:p>
        </p:txBody>
      </p:sp>
      <p:pic>
        <p:nvPicPr>
          <p:cNvPr id="13" name="Image 4" descr="preencoded.png"/>
          <p:cNvPicPr>
            <a:picLocks noChangeAspect="1"/>
          </p:cNvPicPr>
          <p:nvPr/>
        </p:nvPicPr>
        <p:blipFill>
          <a:blip r:embed="rId7"/>
          <a:stretch>
            <a:fillRect/>
          </a:stretch>
        </p:blipFill>
        <p:spPr>
          <a:xfrm>
            <a:off x="826294" y="5406152"/>
            <a:ext cx="6456164" cy="1306949"/>
          </a:xfrm>
          <a:prstGeom prst="rect">
            <a:avLst/>
          </a:prstGeom>
        </p:spPr>
      </p:pic>
      <p:pic>
        <p:nvPicPr>
          <p:cNvPr id="14" name="Image 5" descr="preencoded.png"/>
          <p:cNvPicPr>
            <a:picLocks noChangeAspect="1"/>
          </p:cNvPicPr>
          <p:nvPr/>
        </p:nvPicPr>
        <p:blipFill>
          <a:blip r:embed="rId8"/>
          <a:stretch>
            <a:fillRect/>
          </a:stretch>
        </p:blipFill>
        <p:spPr>
          <a:xfrm>
            <a:off x="3894773" y="5860256"/>
            <a:ext cx="318968" cy="398621"/>
          </a:xfrm>
          <a:prstGeom prst="rect">
            <a:avLst/>
          </a:prstGeom>
        </p:spPr>
      </p:pic>
      <p:sp>
        <p:nvSpPr>
          <p:cNvPr id="15" name="Text 7"/>
          <p:cNvSpPr/>
          <p:nvPr/>
        </p:nvSpPr>
        <p:spPr>
          <a:xfrm>
            <a:off x="7509272" y="5632966"/>
            <a:ext cx="2822972"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Logistic Regression</a:t>
            </a:r>
            <a:endParaRPr lang="en-US" sz="2200" dirty="0"/>
          </a:p>
        </p:txBody>
      </p:sp>
      <p:sp>
        <p:nvSpPr>
          <p:cNvPr id="16" name="Text 8"/>
          <p:cNvSpPr/>
          <p:nvPr/>
        </p:nvSpPr>
        <p:spPr>
          <a:xfrm>
            <a:off x="7509272" y="6123384"/>
            <a:ext cx="2822972"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Probabilities</a:t>
            </a:r>
            <a:endParaRPr lang="en-US" sz="1750" dirty="0"/>
          </a:p>
        </p:txBody>
      </p:sp>
      <p:sp>
        <p:nvSpPr>
          <p:cNvPr id="17" name="TextBox 16">
            <a:extLst>
              <a:ext uri="{FF2B5EF4-FFF2-40B4-BE49-F238E27FC236}">
                <a16:creationId xmlns:a16="http://schemas.microsoft.com/office/drawing/2014/main" id="{54555D28-572F-375A-BE1A-1724C55B3784}"/>
              </a:ext>
            </a:extLst>
          </p:cNvPr>
          <p:cNvSpPr txBox="1"/>
          <p:nvPr/>
        </p:nvSpPr>
        <p:spPr>
          <a:xfrm>
            <a:off x="7665382" y="2983170"/>
            <a:ext cx="5102763" cy="646331"/>
          </a:xfrm>
          <a:prstGeom prst="rect">
            <a:avLst/>
          </a:prstGeom>
          <a:noFill/>
        </p:spPr>
        <p:txBody>
          <a:bodyPr wrap="square" rtlCol="0">
            <a:spAutoFit/>
          </a:bodyPr>
          <a:lstStyle/>
          <a:p>
            <a:r>
              <a:rPr lang="en-US" dirty="0">
                <a:latin typeface="Tomorrow" panose="020B0604020202020204" charset="0"/>
              </a:rPr>
              <a:t>A powerful gradient boosting technique; great for structured data and high accuracy.</a:t>
            </a:r>
          </a:p>
        </p:txBody>
      </p:sp>
      <p:sp>
        <p:nvSpPr>
          <p:cNvPr id="19" name="TextBox 18">
            <a:extLst>
              <a:ext uri="{FF2B5EF4-FFF2-40B4-BE49-F238E27FC236}">
                <a16:creationId xmlns:a16="http://schemas.microsoft.com/office/drawing/2014/main" id="{7D6DA39F-5781-02C1-682D-63316251EFDD}"/>
              </a:ext>
            </a:extLst>
          </p:cNvPr>
          <p:cNvSpPr txBox="1"/>
          <p:nvPr/>
        </p:nvSpPr>
        <p:spPr>
          <a:xfrm>
            <a:off x="9155151" y="4359451"/>
            <a:ext cx="4304109" cy="646331"/>
          </a:xfrm>
          <a:prstGeom prst="rect">
            <a:avLst/>
          </a:prstGeom>
          <a:noFill/>
        </p:spPr>
        <p:txBody>
          <a:bodyPr wrap="square" rtlCol="0">
            <a:spAutoFit/>
          </a:bodyPr>
          <a:lstStyle/>
          <a:p>
            <a:r>
              <a:rPr lang="en-US" dirty="0">
                <a:latin typeface="Tomorrow" panose="020B0604020202020204" charset="0"/>
              </a:rPr>
              <a:t>Versatile and handles imbalanced data well.</a:t>
            </a:r>
          </a:p>
        </p:txBody>
      </p:sp>
      <p:sp>
        <p:nvSpPr>
          <p:cNvPr id="20" name="TextBox 19">
            <a:extLst>
              <a:ext uri="{FF2B5EF4-FFF2-40B4-BE49-F238E27FC236}">
                <a16:creationId xmlns:a16="http://schemas.microsoft.com/office/drawing/2014/main" id="{63552E94-9FF9-1198-94C3-E1CAD79F49B3}"/>
              </a:ext>
            </a:extLst>
          </p:cNvPr>
          <p:cNvSpPr txBox="1"/>
          <p:nvPr/>
        </p:nvSpPr>
        <p:spPr>
          <a:xfrm>
            <a:off x="10216763" y="5787866"/>
            <a:ext cx="4352372" cy="646331"/>
          </a:xfrm>
          <a:prstGeom prst="rect">
            <a:avLst/>
          </a:prstGeom>
          <a:noFill/>
        </p:spPr>
        <p:txBody>
          <a:bodyPr wrap="square" rtlCol="0">
            <a:spAutoFit/>
          </a:bodyPr>
          <a:lstStyle/>
          <a:p>
            <a:r>
              <a:rPr lang="en-US" dirty="0">
                <a:latin typeface="Tomorrow" panose="020B0604020202020204" charset="0"/>
              </a:rPr>
              <a:t>Simple yet effective, especially for binary classification.</a:t>
            </a:r>
          </a:p>
        </p:txBody>
      </p:sp>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B3413979-30B1-0F6A-1E53-3A1E3F1A1406}"/>
                  </a:ext>
                </a:extLst>
              </p14:cNvPr>
              <p14:cNvContentPartPr/>
              <p14:nvPr/>
            </p14:nvContentPartPr>
            <p14:xfrm>
              <a:off x="12903638" y="7811043"/>
              <a:ext cx="1437480" cy="263160"/>
            </p14:xfrm>
          </p:contentPart>
        </mc:Choice>
        <mc:Fallback xmlns="">
          <p:pic>
            <p:nvPicPr>
              <p:cNvPr id="21" name="Ink 20">
                <a:extLst>
                  <a:ext uri="{FF2B5EF4-FFF2-40B4-BE49-F238E27FC236}">
                    <a16:creationId xmlns:a16="http://schemas.microsoft.com/office/drawing/2014/main" id="{B3413979-30B1-0F6A-1E53-3A1E3F1A1406}"/>
                  </a:ext>
                </a:extLst>
              </p:cNvPr>
              <p:cNvPicPr/>
              <p:nvPr/>
            </p:nvPicPr>
            <p:blipFill>
              <a:blip r:embed="rId10"/>
              <a:stretch>
                <a:fillRect/>
              </a:stretch>
            </p:blipFill>
            <p:spPr>
              <a:xfrm>
                <a:off x="12840638" y="7748043"/>
                <a:ext cx="156312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6F33373C-07DC-E697-C092-2060CF4466A4}"/>
                  </a:ext>
                </a:extLst>
              </p14:cNvPr>
              <p14:cNvContentPartPr/>
              <p14:nvPr/>
            </p14:nvContentPartPr>
            <p14:xfrm>
              <a:off x="13013438" y="7837683"/>
              <a:ext cx="1040400" cy="102240"/>
            </p14:xfrm>
          </p:contentPart>
        </mc:Choice>
        <mc:Fallback xmlns="">
          <p:pic>
            <p:nvPicPr>
              <p:cNvPr id="22" name="Ink 21">
                <a:extLst>
                  <a:ext uri="{FF2B5EF4-FFF2-40B4-BE49-F238E27FC236}">
                    <a16:creationId xmlns:a16="http://schemas.microsoft.com/office/drawing/2014/main" id="{6F33373C-07DC-E697-C092-2060CF4466A4}"/>
                  </a:ext>
                </a:extLst>
              </p:cNvPr>
              <p:cNvPicPr/>
              <p:nvPr/>
            </p:nvPicPr>
            <p:blipFill>
              <a:blip r:embed="rId12"/>
              <a:stretch>
                <a:fillRect/>
              </a:stretch>
            </p:blipFill>
            <p:spPr>
              <a:xfrm>
                <a:off x="12950438" y="7775043"/>
                <a:ext cx="11660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E99D0E72-5755-C92F-D92D-BC33B7C48B05}"/>
                  </a:ext>
                </a:extLst>
              </p14:cNvPr>
              <p14:cNvContentPartPr/>
              <p14:nvPr/>
            </p14:nvContentPartPr>
            <p14:xfrm>
              <a:off x="13347878" y="7917603"/>
              <a:ext cx="925920" cy="67320"/>
            </p14:xfrm>
          </p:contentPart>
        </mc:Choice>
        <mc:Fallback xmlns="">
          <p:pic>
            <p:nvPicPr>
              <p:cNvPr id="24" name="Ink 23">
                <a:extLst>
                  <a:ext uri="{FF2B5EF4-FFF2-40B4-BE49-F238E27FC236}">
                    <a16:creationId xmlns:a16="http://schemas.microsoft.com/office/drawing/2014/main" id="{E99D0E72-5755-C92F-D92D-BC33B7C48B05}"/>
                  </a:ext>
                </a:extLst>
              </p:cNvPr>
              <p:cNvPicPr/>
              <p:nvPr/>
            </p:nvPicPr>
            <p:blipFill>
              <a:blip r:embed="rId14"/>
              <a:stretch>
                <a:fillRect/>
              </a:stretch>
            </p:blipFill>
            <p:spPr>
              <a:xfrm>
                <a:off x="13285238" y="7854603"/>
                <a:ext cx="10515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D8817F3E-5033-4A49-3D93-68EA9F89FA44}"/>
                  </a:ext>
                </a:extLst>
              </p14:cNvPr>
              <p14:cNvContentPartPr/>
              <p14:nvPr/>
            </p14:nvContentPartPr>
            <p14:xfrm>
              <a:off x="14106758" y="7917603"/>
              <a:ext cx="167040" cy="51840"/>
            </p14:xfrm>
          </p:contentPart>
        </mc:Choice>
        <mc:Fallback xmlns="">
          <p:pic>
            <p:nvPicPr>
              <p:cNvPr id="25" name="Ink 24">
                <a:extLst>
                  <a:ext uri="{FF2B5EF4-FFF2-40B4-BE49-F238E27FC236}">
                    <a16:creationId xmlns:a16="http://schemas.microsoft.com/office/drawing/2014/main" id="{D8817F3E-5033-4A49-3D93-68EA9F89FA44}"/>
                  </a:ext>
                </a:extLst>
              </p:cNvPr>
              <p:cNvPicPr/>
              <p:nvPr/>
            </p:nvPicPr>
            <p:blipFill>
              <a:blip r:embed="rId16"/>
              <a:stretch>
                <a:fillRect/>
              </a:stretch>
            </p:blipFill>
            <p:spPr>
              <a:xfrm>
                <a:off x="14044118" y="7854603"/>
                <a:ext cx="2926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4E3C7A25-86E9-C434-9B30-1BDAFA4BBF27}"/>
                  </a:ext>
                </a:extLst>
              </p14:cNvPr>
              <p14:cNvContentPartPr/>
              <p14:nvPr/>
            </p14:nvContentPartPr>
            <p14:xfrm>
              <a:off x="14425358" y="7828683"/>
              <a:ext cx="83520" cy="258120"/>
            </p14:xfrm>
          </p:contentPart>
        </mc:Choice>
        <mc:Fallback xmlns="">
          <p:pic>
            <p:nvPicPr>
              <p:cNvPr id="26" name="Ink 25">
                <a:extLst>
                  <a:ext uri="{FF2B5EF4-FFF2-40B4-BE49-F238E27FC236}">
                    <a16:creationId xmlns:a16="http://schemas.microsoft.com/office/drawing/2014/main" id="{4E3C7A25-86E9-C434-9B30-1BDAFA4BBF27}"/>
                  </a:ext>
                </a:extLst>
              </p:cNvPr>
              <p:cNvPicPr/>
              <p:nvPr/>
            </p:nvPicPr>
            <p:blipFill>
              <a:blip r:embed="rId18"/>
              <a:stretch>
                <a:fillRect/>
              </a:stretch>
            </p:blipFill>
            <p:spPr>
              <a:xfrm>
                <a:off x="14362358" y="7766043"/>
                <a:ext cx="209160" cy="3837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B40136-E010-6304-FBB6-B00520CABB17}"/>
              </a:ext>
            </a:extLst>
          </p:cNvPr>
          <p:cNvSpPr txBox="1"/>
          <p:nvPr/>
        </p:nvSpPr>
        <p:spPr>
          <a:xfrm>
            <a:off x="412594" y="415019"/>
            <a:ext cx="7315200" cy="733791"/>
          </a:xfrm>
          <a:prstGeom prst="rect">
            <a:avLst/>
          </a:prstGeom>
          <a:noFill/>
        </p:spPr>
        <p:txBody>
          <a:bodyPr wrap="square">
            <a:spAutoFit/>
          </a:bodyPr>
          <a:lstStyle/>
          <a:p>
            <a:pPr marL="0" indent="0" algn="l">
              <a:lnSpc>
                <a:spcPts val="5550"/>
              </a:lnSpc>
              <a:buNone/>
            </a:pPr>
            <a:r>
              <a:rPr lang="en-US" sz="3200" dirty="0">
                <a:solidFill>
                  <a:srgbClr val="1D1D1B"/>
                </a:solidFill>
                <a:latin typeface="Tomorrow Semi Bold" pitchFamily="34" charset="0"/>
                <a:ea typeface="Tomorrow Semi Bold" pitchFamily="34" charset="-122"/>
                <a:cs typeface="Tomorrow Semi Bold" pitchFamily="34" charset="-120"/>
              </a:rPr>
              <a:t>Loan Repayment Evaluation Metrics</a:t>
            </a:r>
            <a:endParaRPr lang="en-US" sz="3200" dirty="0"/>
          </a:p>
        </p:txBody>
      </p:sp>
      <p:sp>
        <p:nvSpPr>
          <p:cNvPr id="8" name="Rectangle 1">
            <a:extLst>
              <a:ext uri="{FF2B5EF4-FFF2-40B4-BE49-F238E27FC236}">
                <a16:creationId xmlns:a16="http://schemas.microsoft.com/office/drawing/2014/main" id="{337AAD75-CD3B-AB5D-E4B8-DF6D8BFCD7AC}"/>
              </a:ext>
            </a:extLst>
          </p:cNvPr>
          <p:cNvSpPr>
            <a:spLocks noChangeArrowheads="1"/>
          </p:cNvSpPr>
          <p:nvPr/>
        </p:nvSpPr>
        <p:spPr bwMode="auto">
          <a:xfrm>
            <a:off x="602166" y="1395589"/>
            <a:ext cx="81393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Accuracy: Percentage of correct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Precision: Out of all positive predictions, how many were 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Recall: Out of all actual positives, how many we correctly predicted.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F1-Score: Harmonic mean of precision and recall; balances both metrics.</a:t>
            </a:r>
          </a:p>
        </p:txBody>
      </p:sp>
      <p:graphicFrame>
        <p:nvGraphicFramePr>
          <p:cNvPr id="2" name="Table 1">
            <a:extLst>
              <a:ext uri="{FF2B5EF4-FFF2-40B4-BE49-F238E27FC236}">
                <a16:creationId xmlns:a16="http://schemas.microsoft.com/office/drawing/2014/main" id="{48B9D1E7-4932-6B9A-0308-5D79478F40B5}"/>
              </a:ext>
            </a:extLst>
          </p:cNvPr>
          <p:cNvGraphicFramePr>
            <a:graphicFrameLocks noGrp="1"/>
          </p:cNvGraphicFramePr>
          <p:nvPr>
            <p:extLst>
              <p:ext uri="{D42A27DB-BD31-4B8C-83A1-F6EECF244321}">
                <p14:modId xmlns:p14="http://schemas.microsoft.com/office/powerpoint/2010/main" val="2949396909"/>
              </p:ext>
            </p:extLst>
          </p:nvPr>
        </p:nvGraphicFramePr>
        <p:xfrm>
          <a:off x="479499" y="3187699"/>
          <a:ext cx="11571570" cy="2198340"/>
        </p:xfrm>
        <a:graphic>
          <a:graphicData uri="http://schemas.openxmlformats.org/drawingml/2006/table">
            <a:tbl>
              <a:tblPr firstRow="1" bandRow="1">
                <a:tableStyleId>{9D7B26C5-4107-4FEC-AEDC-1716B250A1EF}</a:tableStyleId>
              </a:tblPr>
              <a:tblGrid>
                <a:gridCol w="1981518">
                  <a:extLst>
                    <a:ext uri="{9D8B030D-6E8A-4147-A177-3AD203B41FA5}">
                      <a16:colId xmlns:a16="http://schemas.microsoft.com/office/drawing/2014/main" val="492219362"/>
                    </a:ext>
                  </a:extLst>
                </a:gridCol>
                <a:gridCol w="2397513">
                  <a:extLst>
                    <a:ext uri="{9D8B030D-6E8A-4147-A177-3AD203B41FA5}">
                      <a16:colId xmlns:a16="http://schemas.microsoft.com/office/drawing/2014/main" val="481025435"/>
                    </a:ext>
                  </a:extLst>
                </a:gridCol>
                <a:gridCol w="2397513">
                  <a:extLst>
                    <a:ext uri="{9D8B030D-6E8A-4147-A177-3AD203B41FA5}">
                      <a16:colId xmlns:a16="http://schemas.microsoft.com/office/drawing/2014/main" val="3141312897"/>
                    </a:ext>
                  </a:extLst>
                </a:gridCol>
                <a:gridCol w="2397513">
                  <a:extLst>
                    <a:ext uri="{9D8B030D-6E8A-4147-A177-3AD203B41FA5}">
                      <a16:colId xmlns:a16="http://schemas.microsoft.com/office/drawing/2014/main" val="1577859970"/>
                    </a:ext>
                  </a:extLst>
                </a:gridCol>
                <a:gridCol w="2397513">
                  <a:extLst>
                    <a:ext uri="{9D8B030D-6E8A-4147-A177-3AD203B41FA5}">
                      <a16:colId xmlns:a16="http://schemas.microsoft.com/office/drawing/2014/main" val="3957248792"/>
                    </a:ext>
                  </a:extLst>
                </a:gridCol>
              </a:tblGrid>
              <a:tr h="439668">
                <a:tc>
                  <a:txBody>
                    <a:bodyPr/>
                    <a:lstStyle/>
                    <a:p>
                      <a:r>
                        <a:rPr lang="en-US"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F1-Score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945307"/>
                  </a:ext>
                </a:extLst>
              </a:tr>
              <a:tr h="439668">
                <a:tc>
                  <a:txBody>
                    <a:bodyPr/>
                    <a:lstStyle/>
                    <a:p>
                      <a:r>
                        <a:rPr lang="en-US"/>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2929727"/>
                  </a:ext>
                </a:extLst>
              </a:tr>
              <a:tr h="439668">
                <a:tc>
                  <a:txBody>
                    <a:bodyPr/>
                    <a:lstStyle/>
                    <a:p>
                      <a:r>
                        <a:rPr lang="en-US"/>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567591"/>
                  </a:ext>
                </a:extLst>
              </a:tr>
              <a:tr h="439668">
                <a:tc>
                  <a:txBody>
                    <a:bodyPr/>
                    <a:lstStyle/>
                    <a:p>
                      <a:r>
                        <a:rPr lang="en-US"/>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548805"/>
                  </a:ext>
                </a:extLst>
              </a:tr>
              <a:tr h="439668">
                <a:tc>
                  <a:txBody>
                    <a:bodyPr/>
                    <a:lstStyle/>
                    <a:p>
                      <a:r>
                        <a:rPr lang="en-US" b="1"/>
                        <a:t>XGBoost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0.80</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0.79</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0.96</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0.87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061494"/>
                  </a:ext>
                </a:extLst>
              </a:tr>
            </a:tbl>
          </a:graphicData>
        </a:graphic>
      </p:graphicFrame>
      <p:sp>
        <p:nvSpPr>
          <p:cNvPr id="3" name="TextBox 2">
            <a:extLst>
              <a:ext uri="{FF2B5EF4-FFF2-40B4-BE49-F238E27FC236}">
                <a16:creationId xmlns:a16="http://schemas.microsoft.com/office/drawing/2014/main" id="{5DAAE674-89AD-EA04-A625-224B18FAF16F}"/>
              </a:ext>
            </a:extLst>
          </p:cNvPr>
          <p:cNvSpPr txBox="1"/>
          <p:nvPr/>
        </p:nvSpPr>
        <p:spPr>
          <a:xfrm>
            <a:off x="412594" y="5620666"/>
            <a:ext cx="11285035" cy="1277273"/>
          </a:xfrm>
          <a:prstGeom prst="rect">
            <a:avLst/>
          </a:prstGeom>
          <a:noFill/>
        </p:spPr>
        <p:txBody>
          <a:bodyPr wrap="square" rtlCol="0">
            <a:spAutoFit/>
          </a:bodyPr>
          <a:lstStyle/>
          <a:p>
            <a:r>
              <a:rPr lang="en-US" sz="2300" b="1" dirty="0"/>
              <a:t>Conclusion:</a:t>
            </a:r>
            <a:br>
              <a:rPr lang="en-US" dirty="0"/>
            </a:br>
            <a:r>
              <a:rPr lang="en-US" dirty="0"/>
              <a:t>Among all models, </a:t>
            </a:r>
            <a:r>
              <a:rPr lang="en-US" dirty="0" err="1"/>
              <a:t>XGBoost</a:t>
            </a:r>
            <a:r>
              <a:rPr lang="en-US" dirty="0"/>
              <a:t> performed the best with the highest accuracy, precision, recall, and F1-score. Its ability to correct previous errors through boosting made it ideal for identifying loan defaults while minimizing false positives and negatives. Hence, it was selected as the final model for deployment in this project.</a:t>
            </a:r>
          </a:p>
        </p:txBody>
      </p:sp>
    </p:spTree>
    <p:extLst>
      <p:ext uri="{BB962C8B-B14F-4D97-AF65-F5344CB8AC3E}">
        <p14:creationId xmlns:p14="http://schemas.microsoft.com/office/powerpoint/2010/main" val="1461454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04017"/>
            <a:ext cx="10329743"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Loan Repayment Evaluation Metrics</a:t>
            </a:r>
            <a:endParaRPr lang="en-US" sz="4450" dirty="0"/>
          </a:p>
        </p:txBody>
      </p:sp>
      <p:pic>
        <p:nvPicPr>
          <p:cNvPr id="3" name="Image 0" descr="preencoded.png"/>
          <p:cNvPicPr>
            <a:picLocks noChangeAspect="1"/>
          </p:cNvPicPr>
          <p:nvPr/>
        </p:nvPicPr>
        <p:blipFill>
          <a:blip r:embed="rId3"/>
          <a:stretch>
            <a:fillRect/>
          </a:stretch>
        </p:blipFill>
        <p:spPr>
          <a:xfrm>
            <a:off x="3402330" y="2994779"/>
            <a:ext cx="7825621" cy="7825621"/>
          </a:xfrm>
          <a:prstGeom prst="rect">
            <a:avLst/>
          </a:prstGeom>
        </p:spPr>
      </p:pic>
      <p:sp>
        <p:nvSpPr>
          <p:cNvPr id="4" name="Text 1"/>
          <p:cNvSpPr/>
          <p:nvPr/>
        </p:nvSpPr>
        <p:spPr>
          <a:xfrm>
            <a:off x="4412456" y="5545217"/>
            <a:ext cx="382667" cy="478393"/>
          </a:xfrm>
          <a:prstGeom prst="rect">
            <a:avLst/>
          </a:prstGeom>
          <a:noFill/>
          <a:ln/>
        </p:spPr>
        <p:txBody>
          <a:bodyPr wrap="none" lIns="0" tIns="0" rIns="0" bIns="0" rtlCol="0" anchor="t"/>
          <a:lstStyle/>
          <a:p>
            <a:pPr marL="0" indent="0" algn="l">
              <a:lnSpc>
                <a:spcPts val="4800"/>
              </a:lnSpc>
              <a:buNone/>
            </a:pPr>
            <a:r>
              <a:rPr lang="en-US" sz="3000" dirty="0">
                <a:solidFill>
                  <a:srgbClr val="61615C"/>
                </a:solidFill>
                <a:latin typeface="Tomorrow Semi Bold" pitchFamily="34" charset="0"/>
                <a:ea typeface="Tomorrow Semi Bold" pitchFamily="34" charset="-122"/>
                <a:cs typeface="Tomorrow Semi Bold" pitchFamily="34" charset="-120"/>
              </a:rPr>
              <a:t>1</a:t>
            </a:r>
            <a:endParaRPr lang="en-US" sz="3000" dirty="0"/>
          </a:p>
        </p:txBody>
      </p:sp>
      <p:pic>
        <p:nvPicPr>
          <p:cNvPr id="5" name="Image 1" descr="preencoded.png"/>
          <p:cNvPicPr>
            <a:picLocks noChangeAspect="1"/>
          </p:cNvPicPr>
          <p:nvPr/>
        </p:nvPicPr>
        <p:blipFill>
          <a:blip r:embed="rId4"/>
          <a:stretch>
            <a:fillRect/>
          </a:stretch>
        </p:blipFill>
        <p:spPr>
          <a:xfrm>
            <a:off x="3402330" y="2994779"/>
            <a:ext cx="7825621" cy="7825621"/>
          </a:xfrm>
          <a:prstGeom prst="rect">
            <a:avLst/>
          </a:prstGeom>
        </p:spPr>
      </p:pic>
      <p:sp>
        <p:nvSpPr>
          <p:cNvPr id="6" name="Text 2"/>
          <p:cNvSpPr/>
          <p:nvPr/>
        </p:nvSpPr>
        <p:spPr>
          <a:xfrm>
            <a:off x="6000631" y="3957042"/>
            <a:ext cx="382667" cy="478393"/>
          </a:xfrm>
          <a:prstGeom prst="rect">
            <a:avLst/>
          </a:prstGeom>
          <a:noFill/>
          <a:ln/>
        </p:spPr>
        <p:txBody>
          <a:bodyPr wrap="none" lIns="0" tIns="0" rIns="0" bIns="0" rtlCol="0" anchor="t"/>
          <a:lstStyle/>
          <a:p>
            <a:pPr marL="0" indent="0" algn="l">
              <a:lnSpc>
                <a:spcPts val="4800"/>
              </a:lnSpc>
              <a:buNone/>
            </a:pPr>
            <a:r>
              <a:rPr lang="en-US" sz="3000" dirty="0">
                <a:solidFill>
                  <a:srgbClr val="61615C"/>
                </a:solidFill>
                <a:latin typeface="Tomorrow Semi Bold" pitchFamily="34" charset="0"/>
                <a:ea typeface="Tomorrow Semi Bold" pitchFamily="34" charset="-122"/>
                <a:cs typeface="Tomorrow Semi Bold" pitchFamily="34" charset="-120"/>
              </a:rPr>
              <a:t>2</a:t>
            </a:r>
            <a:endParaRPr lang="en-US" sz="3000" dirty="0"/>
          </a:p>
        </p:txBody>
      </p:sp>
      <p:pic>
        <p:nvPicPr>
          <p:cNvPr id="7" name="Image 2" descr="preencoded.png"/>
          <p:cNvPicPr>
            <a:picLocks noChangeAspect="1"/>
          </p:cNvPicPr>
          <p:nvPr/>
        </p:nvPicPr>
        <p:blipFill>
          <a:blip r:embed="rId5"/>
          <a:stretch>
            <a:fillRect/>
          </a:stretch>
        </p:blipFill>
        <p:spPr>
          <a:xfrm>
            <a:off x="3402330" y="2994779"/>
            <a:ext cx="7825621" cy="7825621"/>
          </a:xfrm>
          <a:prstGeom prst="rect">
            <a:avLst/>
          </a:prstGeom>
        </p:spPr>
      </p:pic>
      <p:sp>
        <p:nvSpPr>
          <p:cNvPr id="8" name="Text 3"/>
          <p:cNvSpPr/>
          <p:nvPr/>
        </p:nvSpPr>
        <p:spPr>
          <a:xfrm>
            <a:off x="8246745" y="3957042"/>
            <a:ext cx="382667" cy="478393"/>
          </a:xfrm>
          <a:prstGeom prst="rect">
            <a:avLst/>
          </a:prstGeom>
          <a:noFill/>
          <a:ln/>
        </p:spPr>
        <p:txBody>
          <a:bodyPr wrap="none" lIns="0" tIns="0" rIns="0" bIns="0" rtlCol="0" anchor="t"/>
          <a:lstStyle/>
          <a:p>
            <a:pPr marL="0" indent="0" algn="l">
              <a:lnSpc>
                <a:spcPts val="4800"/>
              </a:lnSpc>
              <a:buNone/>
            </a:pPr>
            <a:r>
              <a:rPr lang="en-US" sz="3000" dirty="0">
                <a:solidFill>
                  <a:srgbClr val="61615C"/>
                </a:solidFill>
                <a:latin typeface="Tomorrow Semi Bold" pitchFamily="34" charset="0"/>
                <a:ea typeface="Tomorrow Semi Bold" pitchFamily="34" charset="-122"/>
                <a:cs typeface="Tomorrow Semi Bold" pitchFamily="34" charset="-120"/>
              </a:rPr>
              <a:t>3</a:t>
            </a:r>
            <a:endParaRPr lang="en-US" sz="3000" dirty="0"/>
          </a:p>
        </p:txBody>
      </p:sp>
      <p:pic>
        <p:nvPicPr>
          <p:cNvPr id="9" name="Image 3" descr="preencoded.png"/>
          <p:cNvPicPr>
            <a:picLocks noChangeAspect="1"/>
          </p:cNvPicPr>
          <p:nvPr/>
        </p:nvPicPr>
        <p:blipFill>
          <a:blip r:embed="rId6"/>
          <a:stretch>
            <a:fillRect/>
          </a:stretch>
        </p:blipFill>
        <p:spPr>
          <a:xfrm>
            <a:off x="3402330" y="2994779"/>
            <a:ext cx="7825621" cy="7825621"/>
          </a:xfrm>
          <a:prstGeom prst="rect">
            <a:avLst/>
          </a:prstGeom>
        </p:spPr>
      </p:pic>
      <p:sp>
        <p:nvSpPr>
          <p:cNvPr id="10" name="Text 4"/>
          <p:cNvSpPr/>
          <p:nvPr/>
        </p:nvSpPr>
        <p:spPr>
          <a:xfrm>
            <a:off x="9834920" y="5545217"/>
            <a:ext cx="382667" cy="478393"/>
          </a:xfrm>
          <a:prstGeom prst="rect">
            <a:avLst/>
          </a:prstGeom>
          <a:noFill/>
          <a:ln/>
        </p:spPr>
        <p:txBody>
          <a:bodyPr wrap="none" lIns="0" tIns="0" rIns="0" bIns="0" rtlCol="0" anchor="t"/>
          <a:lstStyle/>
          <a:p>
            <a:pPr marL="0" indent="0" algn="l">
              <a:lnSpc>
                <a:spcPts val="4800"/>
              </a:lnSpc>
              <a:buNone/>
            </a:pPr>
            <a:r>
              <a:rPr lang="en-US" sz="3000" dirty="0">
                <a:solidFill>
                  <a:srgbClr val="61615C"/>
                </a:solidFill>
                <a:latin typeface="Tomorrow Semi Bold" pitchFamily="34" charset="0"/>
                <a:ea typeface="Tomorrow Semi Bold" pitchFamily="34" charset="-122"/>
                <a:cs typeface="Tomorrow Semi Bold" pitchFamily="34" charset="-120"/>
              </a:rPr>
              <a:t>4</a:t>
            </a:r>
            <a:endParaRPr lang="en-US" sz="3000" dirty="0"/>
          </a:p>
        </p:txBody>
      </p:sp>
      <p:sp>
        <p:nvSpPr>
          <p:cNvPr id="11" name="Text 5"/>
          <p:cNvSpPr/>
          <p:nvPr/>
        </p:nvSpPr>
        <p:spPr>
          <a:xfrm>
            <a:off x="793790" y="7162681"/>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We assessed loan predictions using Accuracy, Precision, Recall, and F1-Score. These provided a comprehensive view.</a:t>
            </a:r>
            <a:endParaRPr lang="en-US" sz="1750" dirty="0"/>
          </a:p>
        </p:txBody>
      </p:sp>
      <p:sp>
        <p:nvSpPr>
          <p:cNvPr id="12" name="Text 6"/>
          <p:cNvSpPr/>
          <p:nvPr/>
        </p:nvSpPr>
        <p:spPr>
          <a:xfrm>
            <a:off x="1246823" y="3137059"/>
            <a:ext cx="2099429" cy="354330"/>
          </a:xfrm>
          <a:prstGeom prst="rect">
            <a:avLst/>
          </a:prstGeom>
          <a:noFill/>
          <a:ln/>
        </p:spPr>
        <p:txBody>
          <a:bodyPr wrap="none" lIns="0" tIns="0" rIns="0" bIns="0" rtlCol="0" anchor="t"/>
          <a:lstStyle/>
          <a:p>
            <a:pPr marL="0" indent="0" algn="ctr">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Accuracy</a:t>
            </a:r>
            <a:endParaRPr lang="en-US" sz="2200" dirty="0"/>
          </a:p>
        </p:txBody>
      </p:sp>
      <p:sp>
        <p:nvSpPr>
          <p:cNvPr id="13" name="Text 7"/>
          <p:cNvSpPr/>
          <p:nvPr/>
        </p:nvSpPr>
        <p:spPr>
          <a:xfrm>
            <a:off x="1246823" y="3627477"/>
            <a:ext cx="2099429" cy="362903"/>
          </a:xfrm>
          <a:prstGeom prst="rect">
            <a:avLst/>
          </a:prstGeom>
          <a:noFill/>
          <a:ln/>
        </p:spPr>
        <p:txBody>
          <a:bodyPr wrap="non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Overall correctness</a:t>
            </a:r>
            <a:endParaRPr lang="en-US" sz="1750" dirty="0"/>
          </a:p>
        </p:txBody>
      </p:sp>
      <p:sp>
        <p:nvSpPr>
          <p:cNvPr id="14" name="Text 8"/>
          <p:cNvSpPr/>
          <p:nvPr/>
        </p:nvSpPr>
        <p:spPr>
          <a:xfrm>
            <a:off x="4895017" y="1866424"/>
            <a:ext cx="1494473" cy="354330"/>
          </a:xfrm>
          <a:prstGeom prst="rect">
            <a:avLst/>
          </a:prstGeom>
          <a:noFill/>
          <a:ln/>
        </p:spPr>
        <p:txBody>
          <a:bodyPr wrap="none" lIns="0" tIns="0" rIns="0" bIns="0" rtlCol="0" anchor="t"/>
          <a:lstStyle/>
          <a:p>
            <a:pPr marL="0" indent="0" algn="ctr">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Precision</a:t>
            </a:r>
            <a:endParaRPr lang="en-US" sz="2200" dirty="0"/>
          </a:p>
        </p:txBody>
      </p:sp>
      <p:sp>
        <p:nvSpPr>
          <p:cNvPr id="15" name="Text 9"/>
          <p:cNvSpPr/>
          <p:nvPr/>
        </p:nvSpPr>
        <p:spPr>
          <a:xfrm>
            <a:off x="4895017" y="2356842"/>
            <a:ext cx="1494473" cy="362903"/>
          </a:xfrm>
          <a:prstGeom prst="rect">
            <a:avLst/>
          </a:prstGeom>
          <a:noFill/>
          <a:ln/>
        </p:spPr>
        <p:txBody>
          <a:bodyPr wrap="non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True positives</a:t>
            </a:r>
            <a:endParaRPr lang="en-US" sz="1750" dirty="0"/>
          </a:p>
        </p:txBody>
      </p:sp>
      <p:sp>
        <p:nvSpPr>
          <p:cNvPr id="16" name="Text 10"/>
          <p:cNvSpPr/>
          <p:nvPr/>
        </p:nvSpPr>
        <p:spPr>
          <a:xfrm>
            <a:off x="8094940" y="1866424"/>
            <a:ext cx="1786176" cy="354330"/>
          </a:xfrm>
          <a:prstGeom prst="rect">
            <a:avLst/>
          </a:prstGeom>
          <a:noFill/>
          <a:ln/>
        </p:spPr>
        <p:txBody>
          <a:bodyPr wrap="none" lIns="0" tIns="0" rIns="0" bIns="0" rtlCol="0" anchor="t"/>
          <a:lstStyle/>
          <a:p>
            <a:pPr marL="0" indent="0" algn="ctr">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Recall</a:t>
            </a:r>
            <a:endParaRPr lang="en-US" sz="2200" dirty="0"/>
          </a:p>
        </p:txBody>
      </p:sp>
      <p:sp>
        <p:nvSpPr>
          <p:cNvPr id="17" name="Text 11"/>
          <p:cNvSpPr/>
          <p:nvPr/>
        </p:nvSpPr>
        <p:spPr>
          <a:xfrm>
            <a:off x="8094940" y="2356842"/>
            <a:ext cx="1786176" cy="362903"/>
          </a:xfrm>
          <a:prstGeom prst="rect">
            <a:avLst/>
          </a:prstGeom>
          <a:noFill/>
          <a:ln/>
        </p:spPr>
        <p:txBody>
          <a:bodyPr wrap="non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Find all positives</a:t>
            </a:r>
            <a:endParaRPr lang="en-US" sz="1750" dirty="0"/>
          </a:p>
        </p:txBody>
      </p:sp>
      <p:sp>
        <p:nvSpPr>
          <p:cNvPr id="18" name="Text 12"/>
          <p:cNvSpPr/>
          <p:nvPr/>
        </p:nvSpPr>
        <p:spPr>
          <a:xfrm>
            <a:off x="11026616" y="3137059"/>
            <a:ext cx="2614255" cy="354330"/>
          </a:xfrm>
          <a:prstGeom prst="rect">
            <a:avLst/>
          </a:prstGeom>
          <a:noFill/>
          <a:ln/>
        </p:spPr>
        <p:txBody>
          <a:bodyPr wrap="none" lIns="0" tIns="0" rIns="0" bIns="0" rtlCol="0" anchor="t"/>
          <a:lstStyle/>
          <a:p>
            <a:pPr marL="0" indent="0" algn="ctr">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F1-Score</a:t>
            </a:r>
            <a:endParaRPr lang="en-US" sz="2200" dirty="0"/>
          </a:p>
        </p:txBody>
      </p:sp>
      <p:sp>
        <p:nvSpPr>
          <p:cNvPr id="19" name="Text 13"/>
          <p:cNvSpPr/>
          <p:nvPr/>
        </p:nvSpPr>
        <p:spPr>
          <a:xfrm>
            <a:off x="11026616" y="3627477"/>
            <a:ext cx="2614255" cy="362903"/>
          </a:xfrm>
          <a:prstGeom prst="rect">
            <a:avLst/>
          </a:prstGeom>
          <a:noFill/>
          <a:ln/>
        </p:spPr>
        <p:txBody>
          <a:bodyPr wrap="none" lIns="0" tIns="0" rIns="0" bIns="0" rtlCol="0" anchor="t"/>
          <a:lstStyle/>
          <a:p>
            <a:pPr marL="0" indent="0" algn="ctr">
              <a:lnSpc>
                <a:spcPts val="2850"/>
              </a:lnSpc>
              <a:buNone/>
            </a:pPr>
            <a:r>
              <a:rPr lang="en-US" sz="1750" dirty="0">
                <a:solidFill>
                  <a:srgbClr val="61615C"/>
                </a:solidFill>
                <a:latin typeface="Tomorrow" pitchFamily="34" charset="0"/>
                <a:ea typeface="Tomorrow" pitchFamily="34" charset="-122"/>
                <a:cs typeface="Tomorrow" pitchFamily="34" charset="-120"/>
              </a:rPr>
              <a:t>Balance precision/recall</a:t>
            </a:r>
            <a:endParaRPr lang="en-US" sz="1750" dirty="0"/>
          </a:p>
        </p:txBody>
      </p:sp>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3288B24-BF28-6952-E963-118C7C1A3E4B}"/>
                  </a:ext>
                </a:extLst>
              </p14:cNvPr>
              <p14:cNvContentPartPr/>
              <p14:nvPr/>
            </p14:nvContentPartPr>
            <p14:xfrm>
              <a:off x="12878438" y="7759870"/>
              <a:ext cx="1574280" cy="303840"/>
            </p14:xfrm>
          </p:contentPart>
        </mc:Choice>
        <mc:Fallback xmlns="">
          <p:pic>
            <p:nvPicPr>
              <p:cNvPr id="20" name="Ink 19">
                <a:extLst>
                  <a:ext uri="{FF2B5EF4-FFF2-40B4-BE49-F238E27FC236}">
                    <a16:creationId xmlns:a16="http://schemas.microsoft.com/office/drawing/2014/main" id="{53288B24-BF28-6952-E963-118C7C1A3E4B}"/>
                  </a:ext>
                </a:extLst>
              </p:cNvPr>
              <p:cNvPicPr/>
              <p:nvPr/>
            </p:nvPicPr>
            <p:blipFill>
              <a:blip r:embed="rId8"/>
              <a:stretch>
                <a:fillRect/>
              </a:stretch>
            </p:blipFill>
            <p:spPr>
              <a:xfrm>
                <a:off x="12815798" y="7696870"/>
                <a:ext cx="169992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2E714ED7-0461-9FDE-B7A6-CBEB5783BF8C}"/>
                  </a:ext>
                </a:extLst>
              </p14:cNvPr>
              <p14:cNvContentPartPr/>
              <p14:nvPr/>
            </p14:nvContentPartPr>
            <p14:xfrm>
              <a:off x="13602398" y="8030230"/>
              <a:ext cx="715680" cy="32400"/>
            </p14:xfrm>
          </p:contentPart>
        </mc:Choice>
        <mc:Fallback xmlns="">
          <p:pic>
            <p:nvPicPr>
              <p:cNvPr id="21" name="Ink 20">
                <a:extLst>
                  <a:ext uri="{FF2B5EF4-FFF2-40B4-BE49-F238E27FC236}">
                    <a16:creationId xmlns:a16="http://schemas.microsoft.com/office/drawing/2014/main" id="{2E714ED7-0461-9FDE-B7A6-CBEB5783BF8C}"/>
                  </a:ext>
                </a:extLst>
              </p:cNvPr>
              <p:cNvPicPr/>
              <p:nvPr/>
            </p:nvPicPr>
            <p:blipFill>
              <a:blip r:embed="rId10"/>
              <a:stretch>
                <a:fillRect/>
              </a:stretch>
            </p:blipFill>
            <p:spPr>
              <a:xfrm>
                <a:off x="13539398" y="7967590"/>
                <a:ext cx="841320" cy="1580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98044"/>
            <a:ext cx="7277695"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Summary &amp; Future Steps</a:t>
            </a:r>
            <a:endParaRPr lang="en-US" sz="4450" dirty="0"/>
          </a:p>
        </p:txBody>
      </p:sp>
      <p:sp>
        <p:nvSpPr>
          <p:cNvPr id="4" name="Shape 1"/>
          <p:cNvSpPr/>
          <p:nvPr/>
        </p:nvSpPr>
        <p:spPr>
          <a:xfrm>
            <a:off x="793790" y="2342911"/>
            <a:ext cx="3664863" cy="1873926"/>
          </a:xfrm>
          <a:prstGeom prst="roundRect">
            <a:avLst>
              <a:gd name="adj" fmla="val 2038"/>
            </a:avLst>
          </a:prstGeom>
          <a:solidFill>
            <a:srgbClr val="F0EAEA"/>
          </a:solidFill>
          <a:ln/>
        </p:spPr>
        <p:txBody>
          <a:bodyPr/>
          <a:lstStyle/>
          <a:p>
            <a:endParaRPr lang="en-US"/>
          </a:p>
        </p:txBody>
      </p:sp>
      <p:sp>
        <p:nvSpPr>
          <p:cNvPr id="5" name="Text 2"/>
          <p:cNvSpPr/>
          <p:nvPr/>
        </p:nvSpPr>
        <p:spPr>
          <a:xfrm>
            <a:off x="925176" y="240139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Refine models</a:t>
            </a:r>
            <a:endParaRPr lang="en-US" sz="2200" dirty="0"/>
          </a:p>
        </p:txBody>
      </p:sp>
      <p:sp>
        <p:nvSpPr>
          <p:cNvPr id="6" name="Text 3"/>
          <p:cNvSpPr/>
          <p:nvPr/>
        </p:nvSpPr>
        <p:spPr>
          <a:xfrm>
            <a:off x="1077337" y="2824707"/>
            <a:ext cx="3211235" cy="1372255"/>
          </a:xfrm>
          <a:prstGeom prst="rect">
            <a:avLst/>
          </a:prstGeom>
          <a:noFill/>
          <a:ln/>
        </p:spPr>
        <p:txBody>
          <a:bodyPr wrap="square" lIns="0" tIns="0" rIns="0" bIns="0" rtlCol="0" anchor="t"/>
          <a:lstStyle/>
          <a:p>
            <a:pPr marL="0" indent="0" algn="l">
              <a:lnSpc>
                <a:spcPts val="2850"/>
              </a:lnSpc>
              <a:buNone/>
            </a:pPr>
            <a:r>
              <a:rPr lang="en-US" sz="1500" dirty="0">
                <a:latin typeface="Tomorrow" panose="020B0604020202020204" charset="0"/>
              </a:rPr>
              <a:t>Continue experimenting with tuning methods like Randomized Search or Bayesian Optimization.</a:t>
            </a:r>
          </a:p>
        </p:txBody>
      </p:sp>
      <p:sp>
        <p:nvSpPr>
          <p:cNvPr id="7" name="Shape 4"/>
          <p:cNvSpPr/>
          <p:nvPr/>
        </p:nvSpPr>
        <p:spPr>
          <a:xfrm>
            <a:off x="4685467" y="2401396"/>
            <a:ext cx="3664863" cy="1815441"/>
          </a:xfrm>
          <a:prstGeom prst="roundRect">
            <a:avLst>
              <a:gd name="adj" fmla="val 2038"/>
            </a:avLst>
          </a:prstGeom>
          <a:solidFill>
            <a:srgbClr val="F0EAEA"/>
          </a:solidFill>
          <a:ln/>
        </p:spPr>
        <p:txBody>
          <a:bodyPr/>
          <a:lstStyle/>
          <a:p>
            <a:endParaRPr lang="en-US"/>
          </a:p>
        </p:txBody>
      </p:sp>
      <p:sp>
        <p:nvSpPr>
          <p:cNvPr id="8" name="Text 5"/>
          <p:cNvSpPr/>
          <p:nvPr/>
        </p:nvSpPr>
        <p:spPr>
          <a:xfrm>
            <a:off x="4832926" y="246197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Gather data</a:t>
            </a:r>
            <a:endParaRPr lang="en-US" sz="2200" dirty="0"/>
          </a:p>
        </p:txBody>
      </p:sp>
      <p:sp>
        <p:nvSpPr>
          <p:cNvPr id="9" name="Text 6"/>
          <p:cNvSpPr/>
          <p:nvPr/>
        </p:nvSpPr>
        <p:spPr>
          <a:xfrm>
            <a:off x="4742200" y="2824707"/>
            <a:ext cx="3290590" cy="1290093"/>
          </a:xfrm>
          <a:prstGeom prst="rect">
            <a:avLst/>
          </a:prstGeom>
          <a:noFill/>
          <a:ln/>
        </p:spPr>
        <p:txBody>
          <a:bodyPr wrap="none" lIns="0" tIns="0" rIns="0" bIns="0" rtlCol="0" anchor="t"/>
          <a:lstStyle/>
          <a:p>
            <a:pPr marL="0" indent="0" algn="l">
              <a:lnSpc>
                <a:spcPts val="2850"/>
              </a:lnSpc>
              <a:buNone/>
            </a:pPr>
            <a:r>
              <a:rPr lang="en-US" sz="1500" dirty="0">
                <a:latin typeface="Tomorrow" panose="020B0604020202020204" charset="0"/>
              </a:rPr>
              <a:t>Include demographic, macroeconomic,</a:t>
            </a:r>
            <a:br>
              <a:rPr lang="en-US" sz="1500" dirty="0">
                <a:latin typeface="Tomorrow" panose="020B0604020202020204" charset="0"/>
              </a:rPr>
            </a:br>
            <a:r>
              <a:rPr lang="en-US" sz="1500" dirty="0">
                <a:latin typeface="Tomorrow" panose="020B0604020202020204" charset="0"/>
              </a:rPr>
              <a:t> or geospatial data for broader </a:t>
            </a:r>
            <a:br>
              <a:rPr lang="en-US" sz="1500" dirty="0">
                <a:latin typeface="Tomorrow" panose="020B0604020202020204" charset="0"/>
              </a:rPr>
            </a:br>
            <a:r>
              <a:rPr lang="en-US" sz="1500" dirty="0">
                <a:latin typeface="Tomorrow" panose="020B0604020202020204" charset="0"/>
              </a:rPr>
              <a:t>insights.</a:t>
            </a:r>
          </a:p>
        </p:txBody>
      </p:sp>
      <p:sp>
        <p:nvSpPr>
          <p:cNvPr id="10" name="Shape 7"/>
          <p:cNvSpPr/>
          <p:nvPr/>
        </p:nvSpPr>
        <p:spPr>
          <a:xfrm>
            <a:off x="793790" y="4443651"/>
            <a:ext cx="7556421" cy="1306949"/>
          </a:xfrm>
          <a:prstGeom prst="roundRect">
            <a:avLst>
              <a:gd name="adj" fmla="val 2603"/>
            </a:avLst>
          </a:prstGeom>
          <a:solidFill>
            <a:srgbClr val="F0EAEA"/>
          </a:solidFill>
          <a:ln/>
        </p:spPr>
        <p:txBody>
          <a:bodyPr/>
          <a:lstStyle/>
          <a:p>
            <a:endParaRPr lang="en-US"/>
          </a:p>
        </p:txBody>
      </p:sp>
      <p:sp>
        <p:nvSpPr>
          <p:cNvPr id="11" name="Text 8"/>
          <p:cNvSpPr/>
          <p:nvPr/>
        </p:nvSpPr>
        <p:spPr>
          <a:xfrm>
            <a:off x="1020604" y="4670465"/>
            <a:ext cx="312360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Advanced techniques</a:t>
            </a:r>
            <a:endParaRPr lang="en-US" sz="2200" dirty="0"/>
          </a:p>
        </p:txBody>
      </p:sp>
      <p:sp>
        <p:nvSpPr>
          <p:cNvPr id="12" name="Text 9"/>
          <p:cNvSpPr/>
          <p:nvPr/>
        </p:nvSpPr>
        <p:spPr>
          <a:xfrm>
            <a:off x="1020604" y="5002620"/>
            <a:ext cx="7102793" cy="589717"/>
          </a:xfrm>
          <a:prstGeom prst="rect">
            <a:avLst/>
          </a:prstGeom>
          <a:noFill/>
          <a:ln/>
        </p:spPr>
        <p:txBody>
          <a:bodyPr wrap="none" lIns="0" tIns="0" rIns="0" bIns="0" rtlCol="0" anchor="t"/>
          <a:lstStyle/>
          <a:p>
            <a:pPr marL="0" indent="0" algn="l">
              <a:lnSpc>
                <a:spcPts val="2850"/>
              </a:lnSpc>
              <a:buNone/>
            </a:pPr>
            <a:r>
              <a:rPr lang="en-US" sz="1500" dirty="0">
                <a:latin typeface="Tomorrow" panose="020B0604020202020204" charset="0"/>
              </a:rPr>
              <a:t>Try ensemble strategies, deep learning, or stacking to push performance</a:t>
            </a:r>
            <a:br>
              <a:rPr lang="en-US" sz="1500" dirty="0">
                <a:latin typeface="Tomorrow" panose="020B0604020202020204" charset="0"/>
              </a:rPr>
            </a:br>
            <a:r>
              <a:rPr lang="en-US" sz="1500" dirty="0">
                <a:latin typeface="Tomorrow" panose="020B0604020202020204" charset="0"/>
              </a:rPr>
              <a:t> boundaries.</a:t>
            </a:r>
          </a:p>
        </p:txBody>
      </p:sp>
      <p:sp>
        <p:nvSpPr>
          <p:cNvPr id="13" name="Text 10"/>
          <p:cNvSpPr/>
          <p:nvPr/>
        </p:nvSpPr>
        <p:spPr>
          <a:xfrm>
            <a:off x="793790" y="6005751"/>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Future improvements include more data and better tuning. Advanced techniques will further enhance accuracy.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256473"/>
            <a:ext cx="11829390" cy="708779"/>
          </a:xfrm>
          <a:prstGeom prst="rect">
            <a:avLst/>
          </a:prstGeom>
          <a:noFill/>
          <a:ln/>
        </p:spPr>
        <p:txBody>
          <a:bodyPr wrap="none" lIns="0" tIns="0" rIns="0" bIns="0" rtlCol="0" anchor="t"/>
          <a:lstStyle/>
          <a:p>
            <a:pPr>
              <a:lnSpc>
                <a:spcPts val="5550"/>
              </a:lnSpc>
            </a:pPr>
            <a:r>
              <a:rPr lang="en-US" sz="4450" dirty="0">
                <a:solidFill>
                  <a:srgbClr val="1D1D1B"/>
                </a:solidFill>
                <a:latin typeface="Tomorrow Semi Bold" pitchFamily="34" charset="0"/>
                <a:ea typeface="Tomorrow Semi Bold" pitchFamily="34" charset="-122"/>
                <a:cs typeface="Tomorrow Semi Bold" pitchFamily="34" charset="-120"/>
              </a:rPr>
              <a:t>Overview of </a:t>
            </a:r>
            <a:r>
              <a:rPr lang="en-US" sz="4800" dirty="0">
                <a:solidFill>
                  <a:srgbClr val="1D1D1B"/>
                </a:solidFill>
                <a:latin typeface="Tomorrow Semi Bold" pitchFamily="34" charset="0"/>
                <a:ea typeface="Tomorrow Semi Bold" pitchFamily="34" charset="-122"/>
                <a:cs typeface="Tomorrow Semi Bold" pitchFamily="34" charset="-120"/>
              </a:rPr>
              <a:t>House Price Prediction Project</a:t>
            </a:r>
            <a:endParaRPr lang="en-US" sz="4800" dirty="0"/>
          </a:p>
          <a:p>
            <a:pPr marL="0" indent="0" algn="l">
              <a:lnSpc>
                <a:spcPts val="5550"/>
              </a:lnSpc>
              <a:buNone/>
            </a:pPr>
            <a:endParaRPr lang="en-US" sz="4450" dirty="0"/>
          </a:p>
        </p:txBody>
      </p:sp>
      <p:sp>
        <p:nvSpPr>
          <p:cNvPr id="5" name="Text 3"/>
          <p:cNvSpPr/>
          <p:nvPr/>
        </p:nvSpPr>
        <p:spPr>
          <a:xfrm>
            <a:off x="778550" y="3471823"/>
            <a:ext cx="11837010" cy="1344951"/>
          </a:xfrm>
          <a:prstGeom prst="rect">
            <a:avLst/>
          </a:prstGeom>
          <a:noFill/>
          <a:ln/>
        </p:spPr>
        <p:txBody>
          <a:bodyPr wrap="square" lIns="0" tIns="0" rIns="0" bIns="0" rtlCol="0" anchor="t"/>
          <a:lstStyle/>
          <a:p>
            <a:pPr marL="0" indent="0" algn="l">
              <a:lnSpc>
                <a:spcPts val="2850"/>
              </a:lnSpc>
              <a:buNone/>
            </a:pPr>
            <a:r>
              <a:rPr lang="en-US" sz="2000" dirty="0"/>
              <a:t>The goal is to predict house prices using key features such as area, number of rooms, year built, and overall quality. After preprocessing the data and handling missing values, models like Linear Regression, Decision Tree, and Random Forest were trained. The Random Forest model gave the best results, providing accurate price estimations for informed decision-making.</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19618E9-8567-55C7-E484-E69E8F511CF9}"/>
                  </a:ext>
                </a:extLst>
              </p14:cNvPr>
              <p14:cNvContentPartPr/>
              <p14:nvPr/>
            </p14:nvContentPartPr>
            <p14:xfrm>
              <a:off x="12358598" y="7558226"/>
              <a:ext cx="1898280" cy="369000"/>
            </p14:xfrm>
          </p:contentPart>
        </mc:Choice>
        <mc:Fallback xmlns="">
          <p:pic>
            <p:nvPicPr>
              <p:cNvPr id="9" name="Ink 8">
                <a:extLst>
                  <a:ext uri="{FF2B5EF4-FFF2-40B4-BE49-F238E27FC236}">
                    <a16:creationId xmlns:a16="http://schemas.microsoft.com/office/drawing/2014/main" id="{919618E9-8567-55C7-E484-E69E8F511CF9}"/>
                  </a:ext>
                </a:extLst>
              </p:cNvPr>
              <p:cNvPicPr/>
              <p:nvPr/>
            </p:nvPicPr>
            <p:blipFill>
              <a:blip r:embed="rId4"/>
              <a:stretch>
                <a:fillRect/>
              </a:stretch>
            </p:blipFill>
            <p:spPr>
              <a:xfrm>
                <a:off x="12295598" y="7495586"/>
                <a:ext cx="202392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7F267858-EBD2-D2C9-FAF3-76E432CF39C4}"/>
                  </a:ext>
                </a:extLst>
              </p14:cNvPr>
              <p14:cNvContentPartPr/>
              <p14:nvPr/>
            </p14:nvContentPartPr>
            <p14:xfrm>
              <a:off x="12615560" y="7706972"/>
              <a:ext cx="1898280" cy="358920"/>
            </p14:xfrm>
          </p:contentPart>
        </mc:Choice>
        <mc:Fallback xmlns="">
          <p:pic>
            <p:nvPicPr>
              <p:cNvPr id="10" name="Ink 9">
                <a:extLst>
                  <a:ext uri="{FF2B5EF4-FFF2-40B4-BE49-F238E27FC236}">
                    <a16:creationId xmlns:a16="http://schemas.microsoft.com/office/drawing/2014/main" id="{7F267858-EBD2-D2C9-FAF3-76E432CF39C4}"/>
                  </a:ext>
                </a:extLst>
              </p:cNvPr>
              <p:cNvPicPr/>
              <p:nvPr/>
            </p:nvPicPr>
            <p:blipFill>
              <a:blip r:embed="rId6"/>
              <a:stretch>
                <a:fillRect/>
              </a:stretch>
            </p:blipFill>
            <p:spPr>
              <a:xfrm>
                <a:off x="12552560" y="7644332"/>
                <a:ext cx="2023920" cy="484560"/>
              </a:xfrm>
              <a:prstGeom prst="rect">
                <a:avLst/>
              </a:prstGeom>
            </p:spPr>
          </p:pic>
        </mc:Fallback>
      </mc:AlternateContent>
      <p:grpSp>
        <p:nvGrpSpPr>
          <p:cNvPr id="14" name="Group 13">
            <a:extLst>
              <a:ext uri="{FF2B5EF4-FFF2-40B4-BE49-F238E27FC236}">
                <a16:creationId xmlns:a16="http://schemas.microsoft.com/office/drawing/2014/main" id="{C482047D-C1B9-5B02-241B-952ED0DA3626}"/>
              </a:ext>
            </a:extLst>
          </p:cNvPr>
          <p:cNvGrpSpPr/>
          <p:nvPr/>
        </p:nvGrpSpPr>
        <p:grpSpPr>
          <a:xfrm>
            <a:off x="12912638" y="7871163"/>
            <a:ext cx="1595160" cy="191520"/>
            <a:chOff x="12912638" y="7871163"/>
            <a:chExt cx="1595160" cy="191520"/>
          </a:xfrm>
        </p:grpSpPr>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418E324-57F4-65B9-C025-CDAE416576A1}"/>
                    </a:ext>
                  </a:extLst>
                </p14:cNvPr>
                <p14:cNvContentPartPr/>
                <p14:nvPr/>
              </p14:nvContentPartPr>
              <p14:xfrm>
                <a:off x="13983638" y="7871163"/>
                <a:ext cx="524160" cy="35640"/>
              </p14:xfrm>
            </p:contentPart>
          </mc:Choice>
          <mc:Fallback xmlns="">
            <p:pic>
              <p:nvPicPr>
                <p:cNvPr id="11" name="Ink 10">
                  <a:extLst>
                    <a:ext uri="{FF2B5EF4-FFF2-40B4-BE49-F238E27FC236}">
                      <a16:creationId xmlns:a16="http://schemas.microsoft.com/office/drawing/2014/main" id="{C418E324-57F4-65B9-C025-CDAE416576A1}"/>
                    </a:ext>
                  </a:extLst>
                </p:cNvPr>
                <p:cNvPicPr/>
                <p:nvPr/>
              </p:nvPicPr>
              <p:blipFill>
                <a:blip r:embed="rId8"/>
                <a:stretch>
                  <a:fillRect/>
                </a:stretch>
              </p:blipFill>
              <p:spPr>
                <a:xfrm>
                  <a:off x="13920638" y="7808523"/>
                  <a:ext cx="6498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D7C920D-6303-19BE-E424-8DAB2129289C}"/>
                    </a:ext>
                  </a:extLst>
                </p14:cNvPr>
                <p14:cNvContentPartPr/>
                <p14:nvPr/>
              </p14:nvContentPartPr>
              <p14:xfrm>
                <a:off x="12912638" y="8062323"/>
                <a:ext cx="360" cy="360"/>
              </p14:xfrm>
            </p:contentPart>
          </mc:Choice>
          <mc:Fallback xmlns="">
            <p:pic>
              <p:nvPicPr>
                <p:cNvPr id="12" name="Ink 11">
                  <a:extLst>
                    <a:ext uri="{FF2B5EF4-FFF2-40B4-BE49-F238E27FC236}">
                      <a16:creationId xmlns:a16="http://schemas.microsoft.com/office/drawing/2014/main" id="{DD7C920D-6303-19BE-E424-8DAB2129289C}"/>
                    </a:ext>
                  </a:extLst>
                </p:cNvPr>
                <p:cNvPicPr/>
                <p:nvPr/>
              </p:nvPicPr>
              <p:blipFill>
                <a:blip r:embed="rId10"/>
                <a:stretch>
                  <a:fillRect/>
                </a:stretch>
              </p:blipFill>
              <p:spPr>
                <a:xfrm>
                  <a:off x="12849998" y="799968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1153FC0F-058B-F1A1-C827-C9BE1102C5C0}"/>
                    </a:ext>
                  </a:extLst>
                </p14:cNvPr>
                <p14:cNvContentPartPr/>
                <p14:nvPr/>
              </p14:nvContentPartPr>
              <p14:xfrm>
                <a:off x="12912638" y="8028483"/>
                <a:ext cx="480960" cy="34200"/>
              </p14:xfrm>
            </p:contentPart>
          </mc:Choice>
          <mc:Fallback xmlns="">
            <p:pic>
              <p:nvPicPr>
                <p:cNvPr id="13" name="Ink 12">
                  <a:extLst>
                    <a:ext uri="{FF2B5EF4-FFF2-40B4-BE49-F238E27FC236}">
                      <a16:creationId xmlns:a16="http://schemas.microsoft.com/office/drawing/2014/main" id="{1153FC0F-058B-F1A1-C827-C9BE1102C5C0}"/>
                    </a:ext>
                  </a:extLst>
                </p:cNvPr>
                <p:cNvPicPr/>
                <p:nvPr/>
              </p:nvPicPr>
              <p:blipFill>
                <a:blip r:embed="rId12"/>
                <a:stretch>
                  <a:fillRect/>
                </a:stretch>
              </p:blipFill>
              <p:spPr>
                <a:xfrm>
                  <a:off x="12849998" y="7965843"/>
                  <a:ext cx="606600" cy="159840"/>
                </a:xfrm>
                <a:prstGeom prst="rect">
                  <a:avLst/>
                </a:prstGeom>
              </p:spPr>
            </p:pic>
          </mc:Fallback>
        </mc:AlternateContent>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A012D-6B40-35F5-1B91-2612FF57DC27}"/>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3231C233-395C-D20B-603B-5278CD907EA3}"/>
              </a:ext>
            </a:extLst>
          </p:cNvPr>
          <p:cNvPicPr>
            <a:picLocks noChangeAspect="1"/>
          </p:cNvPicPr>
          <p:nvPr/>
        </p:nvPicPr>
        <p:blipFill>
          <a:blip r:embed="rId3"/>
          <a:stretch>
            <a:fillRect/>
          </a:stretch>
        </p:blipFill>
        <p:spPr>
          <a:xfrm>
            <a:off x="603289" y="2868580"/>
            <a:ext cx="12665538" cy="1600339"/>
          </a:xfrm>
          <a:prstGeom prst="rect">
            <a:avLst/>
          </a:prstGeom>
        </p:spPr>
      </p:pic>
      <p:sp>
        <p:nvSpPr>
          <p:cNvPr id="14" name="TextBox 13">
            <a:extLst>
              <a:ext uri="{FF2B5EF4-FFF2-40B4-BE49-F238E27FC236}">
                <a16:creationId xmlns:a16="http://schemas.microsoft.com/office/drawing/2014/main" id="{F81D7DFB-B5DE-14B6-FC7F-CB3C23C5AD7E}"/>
              </a:ext>
            </a:extLst>
          </p:cNvPr>
          <p:cNvSpPr txBox="1"/>
          <p:nvPr/>
        </p:nvSpPr>
        <p:spPr>
          <a:xfrm>
            <a:off x="814039" y="951150"/>
            <a:ext cx="4839629" cy="773994"/>
          </a:xfrm>
          <a:prstGeom prst="rect">
            <a:avLst/>
          </a:prstGeom>
          <a:noFill/>
        </p:spPr>
        <p:txBody>
          <a:bodyPr wrap="square">
            <a:spAutoFit/>
          </a:bodyPr>
          <a:lstStyle/>
          <a:p>
            <a:pPr marL="0" marR="0" lvl="0" indent="0" algn="l" defTabSz="914400" rtl="0" eaLnBrk="1" fontAlgn="auto" latinLnBrk="0" hangingPunct="1">
              <a:lnSpc>
                <a:spcPts val="5550"/>
              </a:lnSpc>
              <a:spcBef>
                <a:spcPts val="0"/>
              </a:spcBef>
              <a:spcAft>
                <a:spcPts val="0"/>
              </a:spcAft>
              <a:buClrTx/>
              <a:buSzTx/>
              <a:buFontTx/>
              <a:buNone/>
              <a:tabLst/>
              <a:defRPr/>
            </a:pPr>
            <a:r>
              <a:rPr kumimoji="0" lang="en-US" sz="4450" b="0" i="0" u="none" strike="noStrike" kern="1200" cap="none" spc="0" normalizeH="0" baseline="0" noProof="0" dirty="0">
                <a:ln>
                  <a:noFill/>
                </a:ln>
                <a:solidFill>
                  <a:srgbClr val="1D1D1B"/>
                </a:solidFill>
                <a:effectLst/>
                <a:uLnTx/>
                <a:uFillTx/>
                <a:latin typeface="Tomorrow Semi Bold" pitchFamily="34" charset="0"/>
                <a:ea typeface="Tomorrow Semi Bold" pitchFamily="34" charset="-122"/>
                <a:cs typeface="Tomorrow Semi Bold" pitchFamily="34" charset="-120"/>
              </a:rPr>
              <a:t>Dataset Overview</a:t>
            </a:r>
            <a:endParaRPr kumimoji="0" lang="en-US" sz="44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35FF7FF5-F1CA-7816-FEB6-1EBC1474C33E}"/>
                  </a:ext>
                </a:extLst>
              </p14:cNvPr>
              <p14:cNvContentPartPr/>
              <p14:nvPr/>
            </p14:nvContentPartPr>
            <p14:xfrm>
              <a:off x="12875918" y="7727523"/>
              <a:ext cx="1617120" cy="353880"/>
            </p14:xfrm>
          </p:contentPart>
        </mc:Choice>
        <mc:Fallback xmlns="">
          <p:pic>
            <p:nvPicPr>
              <p:cNvPr id="15" name="Ink 14">
                <a:extLst>
                  <a:ext uri="{FF2B5EF4-FFF2-40B4-BE49-F238E27FC236}">
                    <a16:creationId xmlns:a16="http://schemas.microsoft.com/office/drawing/2014/main" id="{35FF7FF5-F1CA-7816-FEB6-1EBC1474C33E}"/>
                  </a:ext>
                </a:extLst>
              </p:cNvPr>
              <p:cNvPicPr/>
              <p:nvPr/>
            </p:nvPicPr>
            <p:blipFill>
              <a:blip r:embed="rId5"/>
              <a:stretch>
                <a:fillRect/>
              </a:stretch>
            </p:blipFill>
            <p:spPr>
              <a:xfrm>
                <a:off x="12812918" y="7664883"/>
                <a:ext cx="174276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A8D1E1CD-0377-8DCA-381B-B54F35185BFC}"/>
                  </a:ext>
                </a:extLst>
              </p14:cNvPr>
              <p14:cNvContentPartPr/>
              <p14:nvPr/>
            </p14:nvContentPartPr>
            <p14:xfrm>
              <a:off x="13231238" y="7955043"/>
              <a:ext cx="1299240" cy="96480"/>
            </p14:xfrm>
          </p:contentPart>
        </mc:Choice>
        <mc:Fallback xmlns="">
          <p:pic>
            <p:nvPicPr>
              <p:cNvPr id="16" name="Ink 15">
                <a:extLst>
                  <a:ext uri="{FF2B5EF4-FFF2-40B4-BE49-F238E27FC236}">
                    <a16:creationId xmlns:a16="http://schemas.microsoft.com/office/drawing/2014/main" id="{A8D1E1CD-0377-8DCA-381B-B54F35185BFC}"/>
                  </a:ext>
                </a:extLst>
              </p:cNvPr>
              <p:cNvPicPr/>
              <p:nvPr/>
            </p:nvPicPr>
            <p:blipFill>
              <a:blip r:embed="rId7"/>
              <a:stretch>
                <a:fillRect/>
              </a:stretch>
            </p:blipFill>
            <p:spPr>
              <a:xfrm>
                <a:off x="13168238" y="7892403"/>
                <a:ext cx="14248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0D3C823A-9D3D-4051-18ED-C18DA171D080}"/>
                  </a:ext>
                </a:extLst>
              </p14:cNvPr>
              <p14:cNvContentPartPr/>
              <p14:nvPr/>
            </p14:nvContentPartPr>
            <p14:xfrm>
              <a:off x="13001918" y="8140443"/>
              <a:ext cx="703080" cy="360"/>
            </p14:xfrm>
          </p:contentPart>
        </mc:Choice>
        <mc:Fallback xmlns="">
          <p:pic>
            <p:nvPicPr>
              <p:cNvPr id="18" name="Ink 17">
                <a:extLst>
                  <a:ext uri="{FF2B5EF4-FFF2-40B4-BE49-F238E27FC236}">
                    <a16:creationId xmlns:a16="http://schemas.microsoft.com/office/drawing/2014/main" id="{0D3C823A-9D3D-4051-18ED-C18DA171D080}"/>
                  </a:ext>
                </a:extLst>
              </p:cNvPr>
              <p:cNvPicPr/>
              <p:nvPr/>
            </p:nvPicPr>
            <p:blipFill>
              <a:blip r:embed="rId9"/>
              <a:stretch>
                <a:fillRect/>
              </a:stretch>
            </p:blipFill>
            <p:spPr>
              <a:xfrm>
                <a:off x="12938918" y="8077443"/>
                <a:ext cx="828720" cy="126000"/>
              </a:xfrm>
              <a:prstGeom prst="rect">
                <a:avLst/>
              </a:prstGeom>
            </p:spPr>
          </p:pic>
        </mc:Fallback>
      </mc:AlternateContent>
      <p:sp>
        <p:nvSpPr>
          <p:cNvPr id="2" name="TextBox 1">
            <a:extLst>
              <a:ext uri="{FF2B5EF4-FFF2-40B4-BE49-F238E27FC236}">
                <a16:creationId xmlns:a16="http://schemas.microsoft.com/office/drawing/2014/main" id="{CC048D7D-0EFA-2010-8075-335C15C95D62}"/>
              </a:ext>
            </a:extLst>
          </p:cNvPr>
          <p:cNvSpPr txBox="1"/>
          <p:nvPr/>
        </p:nvSpPr>
        <p:spPr>
          <a:xfrm>
            <a:off x="603289" y="4616360"/>
            <a:ext cx="8307659" cy="369332"/>
          </a:xfrm>
          <a:prstGeom prst="rect">
            <a:avLst/>
          </a:prstGeom>
          <a:noFill/>
        </p:spPr>
        <p:txBody>
          <a:bodyPr wrap="square" rtlCol="0">
            <a:spAutoFit/>
          </a:bodyPr>
          <a:lstStyle/>
          <a:p>
            <a:r>
              <a:rPr lang="en-US" dirty="0"/>
              <a:t>Total no of rows in dataset = 21614</a:t>
            </a:r>
          </a:p>
        </p:txBody>
      </p:sp>
    </p:spTree>
    <p:extLst>
      <p:ext uri="{BB962C8B-B14F-4D97-AF65-F5344CB8AC3E}">
        <p14:creationId xmlns:p14="http://schemas.microsoft.com/office/powerpoint/2010/main" val="409428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5675972" y="970935"/>
            <a:ext cx="8731404" cy="853321"/>
          </a:xfrm>
          <a:prstGeom prst="rect">
            <a:avLst/>
          </a:prstGeom>
          <a:noFill/>
          <a:ln/>
        </p:spPr>
        <p:txBody>
          <a:bodyPr wrap="squar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House Price Data Preprocessing</a:t>
            </a:r>
            <a:endParaRPr lang="en-US" sz="4450" dirty="0"/>
          </a:p>
        </p:txBody>
      </p:sp>
      <p:sp>
        <p:nvSpPr>
          <p:cNvPr id="4" name="Shape 1"/>
          <p:cNvSpPr/>
          <p:nvPr/>
        </p:nvSpPr>
        <p:spPr>
          <a:xfrm>
            <a:off x="5840948" y="1948376"/>
            <a:ext cx="802320" cy="441215"/>
          </a:xfrm>
          <a:prstGeom prst="roundRect">
            <a:avLst>
              <a:gd name="adj" fmla="val 6667"/>
            </a:avLst>
          </a:prstGeom>
          <a:solidFill>
            <a:srgbClr val="F0EAEA"/>
          </a:solidFill>
          <a:ln/>
        </p:spPr>
        <p:txBody>
          <a:bodyPr/>
          <a:lstStyle/>
          <a:p>
            <a:pPr marL="0" indent="0" algn="ctr">
              <a:lnSpc>
                <a:spcPts val="2650"/>
              </a:lnSpc>
              <a:buNone/>
            </a:pPr>
            <a:r>
              <a:rPr lang="en-US" sz="1800">
                <a:solidFill>
                  <a:srgbClr val="61615C"/>
                </a:solidFill>
                <a:latin typeface="Tomorrow Semi Bold" pitchFamily="34" charset="0"/>
                <a:ea typeface="Tomorrow Semi Bold" pitchFamily="34" charset="-122"/>
                <a:cs typeface="Tomorrow Semi Bold" pitchFamily="34" charset="-120"/>
              </a:rPr>
              <a:t>1</a:t>
            </a:r>
            <a:endParaRPr lang="en-US" sz="1800" dirty="0"/>
          </a:p>
        </p:txBody>
      </p:sp>
      <p:sp>
        <p:nvSpPr>
          <p:cNvPr id="5" name="Text 2"/>
          <p:cNvSpPr/>
          <p:nvPr/>
        </p:nvSpPr>
        <p:spPr>
          <a:xfrm>
            <a:off x="5395084" y="2056821"/>
            <a:ext cx="930164" cy="42529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6" name="Text 3"/>
          <p:cNvSpPr/>
          <p:nvPr/>
        </p:nvSpPr>
        <p:spPr>
          <a:xfrm>
            <a:off x="6790492" y="1994178"/>
            <a:ext cx="2968126" cy="425291"/>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Missing values</a:t>
            </a:r>
            <a:endParaRPr lang="en-US" sz="2200" dirty="0"/>
          </a:p>
        </p:txBody>
      </p:sp>
      <p:sp>
        <p:nvSpPr>
          <p:cNvPr id="7" name="Text 4"/>
          <p:cNvSpPr/>
          <p:nvPr/>
        </p:nvSpPr>
        <p:spPr>
          <a:xfrm>
            <a:off x="6535341" y="2432097"/>
            <a:ext cx="8005849" cy="853321"/>
          </a:xfrm>
          <a:prstGeom prst="rect">
            <a:avLst/>
          </a:prstGeom>
          <a:noFill/>
          <a:ln/>
        </p:spPr>
        <p:txBody>
          <a:bodyPr wrap="square" lIns="0" tIns="0" rIns="0" bIns="0" rtlCol="0" anchor="t"/>
          <a:lstStyle/>
          <a:p>
            <a:pPr marL="0" indent="0" algn="l">
              <a:lnSpc>
                <a:spcPts val="2850"/>
              </a:lnSpc>
              <a:buNone/>
            </a:pPr>
            <a:r>
              <a:rPr lang="en-US" sz="1600" dirty="0"/>
              <a:t>Empty fields are filled using the  median, ensuring consistency without skewing the data.</a:t>
            </a:r>
            <a:br>
              <a:rPr lang="en-US" sz="1600" dirty="0"/>
            </a:br>
            <a:r>
              <a:rPr lang="en-US" sz="1600" dirty="0"/>
              <a:t>This helps prevent the model from being biased due to incomplete information.</a:t>
            </a:r>
            <a:endParaRPr lang="en-US" sz="1750" dirty="0"/>
          </a:p>
        </p:txBody>
      </p:sp>
      <p:sp>
        <p:nvSpPr>
          <p:cNvPr id="8" name="Shape 5"/>
          <p:cNvSpPr/>
          <p:nvPr/>
        </p:nvSpPr>
        <p:spPr>
          <a:xfrm>
            <a:off x="5840948" y="3355254"/>
            <a:ext cx="802319" cy="441215"/>
          </a:xfrm>
          <a:prstGeom prst="roundRect">
            <a:avLst>
              <a:gd name="adj" fmla="val 6667"/>
            </a:avLst>
          </a:prstGeom>
          <a:solidFill>
            <a:srgbClr val="F0EAEA"/>
          </a:solidFill>
          <a:ln/>
        </p:spPr>
        <p:txBody>
          <a:bodyPr/>
          <a:lstStyle/>
          <a:p>
            <a:r>
              <a:rPr lang="en-US" sz="1800" dirty="0">
                <a:solidFill>
                  <a:srgbClr val="61615C"/>
                </a:solidFill>
                <a:latin typeface="Tomorrow Semi Bold" pitchFamily="34" charset="0"/>
                <a:ea typeface="Tomorrow Semi Bold" pitchFamily="34" charset="-122"/>
                <a:cs typeface="Tomorrow Semi Bold" pitchFamily="34" charset="-120"/>
              </a:rPr>
              <a:t>    2</a:t>
            </a:r>
            <a:endParaRPr lang="en-US" sz="1800" dirty="0"/>
          </a:p>
          <a:p>
            <a:endParaRPr lang="en-US" dirty="0"/>
          </a:p>
        </p:txBody>
      </p:sp>
      <p:sp>
        <p:nvSpPr>
          <p:cNvPr id="9" name="Text 6"/>
          <p:cNvSpPr/>
          <p:nvPr/>
        </p:nvSpPr>
        <p:spPr>
          <a:xfrm>
            <a:off x="6053376" y="3397760"/>
            <a:ext cx="589892" cy="42529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10" name="Text 7"/>
          <p:cNvSpPr/>
          <p:nvPr/>
        </p:nvSpPr>
        <p:spPr>
          <a:xfrm>
            <a:off x="6705422" y="335525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Encoding</a:t>
            </a:r>
            <a:endParaRPr lang="en-US" sz="2200" dirty="0"/>
          </a:p>
        </p:txBody>
      </p:sp>
      <p:sp>
        <p:nvSpPr>
          <p:cNvPr id="11" name="Text 8"/>
          <p:cNvSpPr/>
          <p:nvPr/>
        </p:nvSpPr>
        <p:spPr>
          <a:xfrm>
            <a:off x="6535341" y="3855872"/>
            <a:ext cx="7701954" cy="1098510"/>
          </a:xfrm>
          <a:prstGeom prst="rect">
            <a:avLst/>
          </a:prstGeom>
          <a:noFill/>
          <a:ln/>
        </p:spPr>
        <p:txBody>
          <a:bodyPr wrap="square" lIns="0" tIns="0" rIns="0" bIns="0" rtlCol="0" anchor="t"/>
          <a:lstStyle/>
          <a:p>
            <a:pPr marL="0" indent="0" algn="l">
              <a:lnSpc>
                <a:spcPts val="2850"/>
              </a:lnSpc>
              <a:buNone/>
            </a:pPr>
            <a:r>
              <a:rPr lang="en-US" sz="1600" dirty="0"/>
              <a:t>Categorical features like neighborhood or house style are converted into numerical format using one-hot encoding or label encoding.</a:t>
            </a:r>
            <a:br>
              <a:rPr lang="en-US" sz="1600" dirty="0"/>
            </a:br>
            <a:r>
              <a:rPr lang="en-US" sz="1600" dirty="0"/>
              <a:t>This allows machine learning algorithms to process non-numeric data effectively.</a:t>
            </a:r>
            <a:endParaRPr lang="en-US" sz="1750" dirty="0"/>
          </a:p>
        </p:txBody>
      </p:sp>
      <p:sp>
        <p:nvSpPr>
          <p:cNvPr id="12" name="Shape 9"/>
          <p:cNvSpPr/>
          <p:nvPr/>
        </p:nvSpPr>
        <p:spPr>
          <a:xfrm>
            <a:off x="5841673" y="5329809"/>
            <a:ext cx="801593" cy="425291"/>
          </a:xfrm>
          <a:prstGeom prst="roundRect">
            <a:avLst>
              <a:gd name="adj" fmla="val 6667"/>
            </a:avLst>
          </a:prstGeom>
          <a:solidFill>
            <a:srgbClr val="F0EAEA"/>
          </a:solidFill>
          <a:ln/>
        </p:spPr>
        <p:txBody>
          <a:bodyPr/>
          <a:lstStyle/>
          <a:p>
            <a:endParaRPr lang="en-US"/>
          </a:p>
        </p:txBody>
      </p:sp>
      <p:sp>
        <p:nvSpPr>
          <p:cNvPr id="13" name="Text 10"/>
          <p:cNvSpPr/>
          <p:nvPr/>
        </p:nvSpPr>
        <p:spPr>
          <a:xfrm>
            <a:off x="5926744" y="5372316"/>
            <a:ext cx="340162" cy="629638"/>
          </a:xfrm>
          <a:prstGeom prst="rect">
            <a:avLst/>
          </a:prstGeom>
          <a:noFill/>
          <a:ln/>
        </p:spPr>
        <p:txBody>
          <a:bodyPr wrap="none" lIns="0" tIns="0" rIns="0" bIns="0" rtlCol="0" anchor="t"/>
          <a:lstStyle/>
          <a:p>
            <a:pPr marL="0" indent="0" algn="ctr">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   3</a:t>
            </a:r>
            <a:endParaRPr lang="en-US" sz="2650" dirty="0"/>
          </a:p>
        </p:txBody>
      </p:sp>
      <p:sp>
        <p:nvSpPr>
          <p:cNvPr id="14" name="Text 11"/>
          <p:cNvSpPr/>
          <p:nvPr/>
        </p:nvSpPr>
        <p:spPr>
          <a:xfrm>
            <a:off x="6788768" y="5329809"/>
            <a:ext cx="2020695" cy="425292"/>
          </a:xfrm>
          <a:prstGeom prst="rect">
            <a:avLst/>
          </a:prstGeom>
          <a:noFill/>
          <a:ln/>
        </p:spPr>
        <p:txBody>
          <a:bodyPr wrap="none" lIns="0" tIns="0" rIns="0" bIns="0" rtlCol="0" anchor="t"/>
          <a:lstStyle/>
          <a:p>
            <a:pPr marL="0" indent="0" algn="l">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Scaling</a:t>
            </a:r>
            <a:endParaRPr lang="en-US" sz="2200" dirty="0"/>
          </a:p>
        </p:txBody>
      </p:sp>
      <p:sp>
        <p:nvSpPr>
          <p:cNvPr id="15" name="Text 12"/>
          <p:cNvSpPr/>
          <p:nvPr/>
        </p:nvSpPr>
        <p:spPr>
          <a:xfrm>
            <a:off x="6535341" y="5949075"/>
            <a:ext cx="7448288" cy="1098510"/>
          </a:xfrm>
          <a:prstGeom prst="rect">
            <a:avLst/>
          </a:prstGeom>
          <a:noFill/>
          <a:ln/>
        </p:spPr>
        <p:txBody>
          <a:bodyPr wrap="none" lIns="0" tIns="0" rIns="0" bIns="0" rtlCol="0" anchor="t"/>
          <a:lstStyle/>
          <a:p>
            <a:pPr marL="0" indent="0" algn="l">
              <a:lnSpc>
                <a:spcPts val="2850"/>
              </a:lnSpc>
              <a:buNone/>
            </a:pPr>
            <a:r>
              <a:rPr lang="en-US" sz="1600" dirty="0"/>
              <a:t>All numerical features (like area or price) are standardized</a:t>
            </a:r>
          </a:p>
          <a:p>
            <a:pPr marL="0" indent="0" algn="l">
              <a:lnSpc>
                <a:spcPts val="2850"/>
              </a:lnSpc>
              <a:buNone/>
            </a:pPr>
            <a:r>
              <a:rPr lang="en-US" sz="1600" dirty="0"/>
              <a:t> using methods like </a:t>
            </a:r>
            <a:r>
              <a:rPr lang="en-US" sz="1600" dirty="0" err="1"/>
              <a:t>StandardScaler</a:t>
            </a:r>
            <a:r>
              <a:rPr lang="en-US" sz="1600" dirty="0"/>
              <a:t> so that all features contribute equally during training.</a:t>
            </a:r>
            <a:br>
              <a:rPr lang="en-US" sz="1600" dirty="0"/>
            </a:br>
            <a:r>
              <a:rPr lang="en-US" sz="1600" dirty="0"/>
              <a:t>Without scaling, larger numerical values can dominate the learning process.</a:t>
            </a:r>
            <a:endParaRPr lang="en-US" sz="1750" dirty="0"/>
          </a:p>
        </p:txBody>
      </p:sp>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78C7CC3C-53A7-EC1C-093F-FB21086DCC0B}"/>
                  </a:ext>
                </a:extLst>
              </p14:cNvPr>
              <p14:cNvContentPartPr/>
              <p14:nvPr/>
            </p14:nvContentPartPr>
            <p14:xfrm>
              <a:off x="12878438" y="7806003"/>
              <a:ext cx="1663200" cy="267840"/>
            </p14:xfrm>
          </p:contentPart>
        </mc:Choice>
        <mc:Fallback xmlns="">
          <p:pic>
            <p:nvPicPr>
              <p:cNvPr id="16" name="Ink 15">
                <a:extLst>
                  <a:ext uri="{FF2B5EF4-FFF2-40B4-BE49-F238E27FC236}">
                    <a16:creationId xmlns:a16="http://schemas.microsoft.com/office/drawing/2014/main" id="{78C7CC3C-53A7-EC1C-093F-FB21086DCC0B}"/>
                  </a:ext>
                </a:extLst>
              </p:cNvPr>
              <p:cNvPicPr/>
              <p:nvPr/>
            </p:nvPicPr>
            <p:blipFill>
              <a:blip r:embed="rId5"/>
              <a:stretch>
                <a:fillRect/>
              </a:stretch>
            </p:blipFill>
            <p:spPr>
              <a:xfrm>
                <a:off x="12815438" y="7743003"/>
                <a:ext cx="1788840" cy="3934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0"/>
          <p:cNvSpPr/>
          <p:nvPr/>
        </p:nvSpPr>
        <p:spPr>
          <a:xfrm>
            <a:off x="749185" y="576739"/>
            <a:ext cx="10602756" cy="828315"/>
          </a:xfrm>
          <a:prstGeom prst="rect">
            <a:avLst/>
          </a:prstGeom>
          <a:noFill/>
          <a:ln/>
        </p:spPr>
        <p:txBody>
          <a:bodyPr wrap="squar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Models for House Price Prediction</a:t>
            </a:r>
            <a:endParaRPr lang="en-US" sz="4450" dirty="0"/>
          </a:p>
        </p:txBody>
      </p:sp>
      <p:graphicFrame>
        <p:nvGraphicFramePr>
          <p:cNvPr id="13" name="Table 12">
            <a:extLst>
              <a:ext uri="{FF2B5EF4-FFF2-40B4-BE49-F238E27FC236}">
                <a16:creationId xmlns:a16="http://schemas.microsoft.com/office/drawing/2014/main" id="{B0C73374-252D-8031-C418-D4EE5CAC0E22}"/>
              </a:ext>
            </a:extLst>
          </p:cNvPr>
          <p:cNvGraphicFramePr>
            <a:graphicFrameLocks noGrp="1"/>
          </p:cNvGraphicFramePr>
          <p:nvPr>
            <p:extLst>
              <p:ext uri="{D42A27DB-BD31-4B8C-83A1-F6EECF244321}">
                <p14:modId xmlns:p14="http://schemas.microsoft.com/office/powerpoint/2010/main" val="392615925"/>
              </p:ext>
            </p:extLst>
          </p:nvPr>
        </p:nvGraphicFramePr>
        <p:xfrm>
          <a:off x="1072571" y="2219093"/>
          <a:ext cx="11151220" cy="3311358"/>
        </p:xfrm>
        <a:graphic>
          <a:graphicData uri="http://schemas.openxmlformats.org/drawingml/2006/table">
            <a:tbl>
              <a:tblPr firstRow="1" bandRow="1">
                <a:tableStyleId>{9D7B26C5-4107-4FEC-AEDC-1716B250A1EF}</a:tableStyleId>
              </a:tblPr>
              <a:tblGrid>
                <a:gridCol w="3191024">
                  <a:extLst>
                    <a:ext uri="{9D8B030D-6E8A-4147-A177-3AD203B41FA5}">
                      <a16:colId xmlns:a16="http://schemas.microsoft.com/office/drawing/2014/main" val="2432030580"/>
                    </a:ext>
                  </a:extLst>
                </a:gridCol>
                <a:gridCol w="7960196">
                  <a:extLst>
                    <a:ext uri="{9D8B030D-6E8A-4147-A177-3AD203B41FA5}">
                      <a16:colId xmlns:a16="http://schemas.microsoft.com/office/drawing/2014/main" val="1464049379"/>
                    </a:ext>
                  </a:extLst>
                </a:gridCol>
              </a:tblGrid>
              <a:tr h="957834">
                <a:tc>
                  <a:txBody>
                    <a:bodyPr/>
                    <a:lstStyle/>
                    <a:p>
                      <a:pPr algn="ctr"/>
                      <a:endParaRPr lang="en-US" b="1" dirty="0"/>
                    </a:p>
                    <a:p>
                      <a:pPr algn="ctr"/>
                      <a:r>
                        <a:rPr lang="en-US" b="1" dirty="0"/>
                        <a:t>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 baseline model that assumes a linear relationship between features and price. It's easy to interpret but limited in handling complex patterns.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2552506"/>
                  </a:ext>
                </a:extLst>
              </a:tr>
              <a:tr h="893268">
                <a:tc>
                  <a:txBody>
                    <a:bodyPr/>
                    <a:lstStyle/>
                    <a:p>
                      <a:pPr algn="ctr"/>
                      <a:endParaRPr lang="en-US" b="1" dirty="0"/>
                    </a:p>
                    <a:p>
                      <a:pPr algn="ctr"/>
                      <a:r>
                        <a:rPr lang="en-US" b="1" dirty="0"/>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Splits data based on feature values and captures non-linear relationships. While powerful, it tends to overfit on training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7060091"/>
                  </a:ext>
                </a:extLst>
              </a:tr>
              <a:tr h="730128">
                <a:tc>
                  <a:txBody>
                    <a:bodyPr/>
                    <a:lstStyle/>
                    <a:p>
                      <a:pPr algn="ctr"/>
                      <a:r>
                        <a:rPr lang="en-US" b="1" dirty="0"/>
                        <a:t>Gradient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Builds models sequentially to correct the errors of previous ones. It offers strong predictive power and handles complexity well.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8081367"/>
                  </a:ext>
                </a:extLst>
              </a:tr>
              <a:tr h="730128">
                <a:tc>
                  <a:txBody>
                    <a:bodyPr/>
                    <a:lstStyle/>
                    <a:p>
                      <a:pPr algn="ctr"/>
                      <a:r>
                        <a:rPr lang="en-US" b="1"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An ensemble method combining multiple Decision Trees for better generalization. It reduces overfitting and increases prediction stability.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7252492"/>
                  </a:ext>
                </a:extLst>
              </a:tr>
            </a:tbl>
          </a:graphicData>
        </a:graphic>
      </p:graphicFrame>
      <p:sp>
        <p:nvSpPr>
          <p:cNvPr id="15" name="TextBox 14">
            <a:extLst>
              <a:ext uri="{FF2B5EF4-FFF2-40B4-BE49-F238E27FC236}">
                <a16:creationId xmlns:a16="http://schemas.microsoft.com/office/drawing/2014/main" id="{B4E69AE1-EA52-3D9B-D909-8E91509AA5E1}"/>
              </a:ext>
            </a:extLst>
          </p:cNvPr>
          <p:cNvSpPr txBox="1"/>
          <p:nvPr/>
        </p:nvSpPr>
        <p:spPr>
          <a:xfrm>
            <a:off x="1550019" y="6143768"/>
            <a:ext cx="10147609" cy="923330"/>
          </a:xfrm>
          <a:prstGeom prst="rect">
            <a:avLst/>
          </a:prstGeom>
          <a:noFill/>
        </p:spPr>
        <p:txBody>
          <a:bodyPr wrap="square" rtlCol="0">
            <a:spAutoFit/>
          </a:bodyPr>
          <a:lstStyle/>
          <a:p>
            <a:r>
              <a:rPr lang="en-US" dirty="0"/>
              <a:t>These models were trained and evaluated on real housing data. By analyzing their performance using metrics like MAE, RMSE, and R² Score, we identified that Random Forest consistently outperformed the others. Therefore, it was selected as the final model for price prediction in this project.</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6FB47FC-4FCE-46C6-238A-4705C26DAED1}"/>
                  </a:ext>
                </a:extLst>
              </p14:cNvPr>
              <p14:cNvContentPartPr/>
              <p14:nvPr/>
            </p14:nvContentPartPr>
            <p14:xfrm>
              <a:off x="12857918" y="7661283"/>
              <a:ext cx="1628280" cy="369360"/>
            </p14:xfrm>
          </p:contentPart>
        </mc:Choice>
        <mc:Fallback xmlns="">
          <p:pic>
            <p:nvPicPr>
              <p:cNvPr id="16" name="Ink 15">
                <a:extLst>
                  <a:ext uri="{FF2B5EF4-FFF2-40B4-BE49-F238E27FC236}">
                    <a16:creationId xmlns:a16="http://schemas.microsoft.com/office/drawing/2014/main" id="{16FB47FC-4FCE-46C6-238A-4705C26DAED1}"/>
                  </a:ext>
                </a:extLst>
              </p:cNvPr>
              <p:cNvPicPr/>
              <p:nvPr/>
            </p:nvPicPr>
            <p:blipFill>
              <a:blip r:embed="rId4"/>
              <a:stretch>
                <a:fillRect/>
              </a:stretch>
            </p:blipFill>
            <p:spPr>
              <a:xfrm>
                <a:off x="12794918" y="7598643"/>
                <a:ext cx="175392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CF4E8096-FE6E-7029-1260-3D1288099546}"/>
                  </a:ext>
                </a:extLst>
              </p14:cNvPr>
              <p14:cNvContentPartPr/>
              <p14:nvPr/>
            </p14:nvContentPartPr>
            <p14:xfrm>
              <a:off x="13369838" y="7939563"/>
              <a:ext cx="948240" cy="7200"/>
            </p14:xfrm>
          </p:contentPart>
        </mc:Choice>
        <mc:Fallback xmlns="">
          <p:pic>
            <p:nvPicPr>
              <p:cNvPr id="17" name="Ink 16">
                <a:extLst>
                  <a:ext uri="{FF2B5EF4-FFF2-40B4-BE49-F238E27FC236}">
                    <a16:creationId xmlns:a16="http://schemas.microsoft.com/office/drawing/2014/main" id="{CF4E8096-FE6E-7029-1260-3D1288099546}"/>
                  </a:ext>
                </a:extLst>
              </p:cNvPr>
              <p:cNvPicPr/>
              <p:nvPr/>
            </p:nvPicPr>
            <p:blipFill>
              <a:blip r:embed="rId6"/>
              <a:stretch>
                <a:fillRect/>
              </a:stretch>
            </p:blipFill>
            <p:spPr>
              <a:xfrm>
                <a:off x="13306838" y="7876923"/>
                <a:ext cx="10738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9B96607D-8E0E-58AF-0802-9803B264CC4B}"/>
                  </a:ext>
                </a:extLst>
              </p14:cNvPr>
              <p14:cNvContentPartPr/>
              <p14:nvPr/>
            </p14:nvContentPartPr>
            <p14:xfrm>
              <a:off x="12946118" y="8095443"/>
              <a:ext cx="435240" cy="53640"/>
            </p14:xfrm>
          </p:contentPart>
        </mc:Choice>
        <mc:Fallback xmlns="">
          <p:pic>
            <p:nvPicPr>
              <p:cNvPr id="18" name="Ink 17">
                <a:extLst>
                  <a:ext uri="{FF2B5EF4-FFF2-40B4-BE49-F238E27FC236}">
                    <a16:creationId xmlns:a16="http://schemas.microsoft.com/office/drawing/2014/main" id="{9B96607D-8E0E-58AF-0802-9803B264CC4B}"/>
                  </a:ext>
                </a:extLst>
              </p:cNvPr>
              <p:cNvPicPr/>
              <p:nvPr/>
            </p:nvPicPr>
            <p:blipFill>
              <a:blip r:embed="rId8"/>
              <a:stretch>
                <a:fillRect/>
              </a:stretch>
            </p:blipFill>
            <p:spPr>
              <a:xfrm>
                <a:off x="12883478" y="8032803"/>
                <a:ext cx="5608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9" name="Ink 18">
                <a:extLst>
                  <a:ext uri="{FF2B5EF4-FFF2-40B4-BE49-F238E27FC236}">
                    <a16:creationId xmlns:a16="http://schemas.microsoft.com/office/drawing/2014/main" id="{1DB4540C-C75C-1FCB-A97C-09C108ECBBFF}"/>
                  </a:ext>
                </a:extLst>
              </p14:cNvPr>
              <p14:cNvContentPartPr/>
              <p14:nvPr/>
            </p14:nvContentPartPr>
            <p14:xfrm>
              <a:off x="13386398" y="8084634"/>
              <a:ext cx="1099440" cy="34200"/>
            </p14:xfrm>
          </p:contentPart>
        </mc:Choice>
        <mc:Fallback xmlns="">
          <p:pic>
            <p:nvPicPr>
              <p:cNvPr id="19" name="Ink 18">
                <a:extLst>
                  <a:ext uri="{FF2B5EF4-FFF2-40B4-BE49-F238E27FC236}">
                    <a16:creationId xmlns:a16="http://schemas.microsoft.com/office/drawing/2014/main" id="{1DB4540C-C75C-1FCB-A97C-09C108ECBBFF}"/>
                  </a:ext>
                </a:extLst>
              </p:cNvPr>
              <p:cNvPicPr/>
              <p:nvPr/>
            </p:nvPicPr>
            <p:blipFill>
              <a:blip r:embed="rId10"/>
              <a:stretch>
                <a:fillRect/>
              </a:stretch>
            </p:blipFill>
            <p:spPr>
              <a:xfrm>
                <a:off x="13323398" y="8021634"/>
                <a:ext cx="1225080" cy="15984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13319" y="934045"/>
            <a:ext cx="4947642" cy="6361390"/>
          </a:xfrm>
          <a:prstGeom prst="rect">
            <a:avLst/>
          </a:prstGeom>
        </p:spPr>
      </p:pic>
      <p:sp>
        <p:nvSpPr>
          <p:cNvPr id="4" name="Text 0"/>
          <p:cNvSpPr/>
          <p:nvPr/>
        </p:nvSpPr>
        <p:spPr>
          <a:xfrm>
            <a:off x="754023" y="592455"/>
            <a:ext cx="7635954" cy="801447"/>
          </a:xfrm>
          <a:prstGeom prst="rect">
            <a:avLst/>
          </a:prstGeom>
          <a:noFill/>
          <a:ln/>
        </p:spPr>
        <p:txBody>
          <a:bodyPr wrap="square" lIns="0" tIns="0" rIns="0" bIns="0" rtlCol="0" anchor="t"/>
          <a:lstStyle/>
          <a:p>
            <a:pPr marL="0" indent="0" algn="l">
              <a:lnSpc>
                <a:spcPts val="5300"/>
              </a:lnSpc>
              <a:buNone/>
            </a:pPr>
            <a:r>
              <a:rPr lang="en-US" sz="4200" dirty="0">
                <a:solidFill>
                  <a:srgbClr val="1D1D1B"/>
                </a:solidFill>
                <a:latin typeface="Tomorrow Semi Bold" pitchFamily="34" charset="0"/>
                <a:ea typeface="Tomorrow Semi Bold" pitchFamily="34" charset="-122"/>
                <a:cs typeface="Tomorrow Semi Bold" pitchFamily="34" charset="-120"/>
              </a:rPr>
              <a:t>House Price Evaluation Metrics</a:t>
            </a:r>
            <a:endParaRPr lang="en-US" sz="4200" dirty="0"/>
          </a:p>
        </p:txBody>
      </p:sp>
      <p:sp>
        <p:nvSpPr>
          <p:cNvPr id="14" name="Text 10"/>
          <p:cNvSpPr/>
          <p:nvPr/>
        </p:nvSpPr>
        <p:spPr>
          <a:xfrm>
            <a:off x="695503" y="6057713"/>
            <a:ext cx="7635954" cy="689610"/>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We used RMSE, MAE, and R² to evaluate house price predictions. These metrics helped us assess model accuracy.</a:t>
            </a:r>
            <a:endParaRPr lang="en-US" sz="1650" dirty="0"/>
          </a:p>
        </p:txBody>
      </p:sp>
      <p:sp>
        <p:nvSpPr>
          <p:cNvPr id="16" name="TextBox 15">
            <a:extLst>
              <a:ext uri="{FF2B5EF4-FFF2-40B4-BE49-F238E27FC236}">
                <a16:creationId xmlns:a16="http://schemas.microsoft.com/office/drawing/2014/main" id="{4952128D-EE3B-6279-66EC-9CE08613DAAF}"/>
              </a:ext>
            </a:extLst>
          </p:cNvPr>
          <p:cNvSpPr txBox="1"/>
          <p:nvPr/>
        </p:nvSpPr>
        <p:spPr>
          <a:xfrm>
            <a:off x="575603" y="1928750"/>
            <a:ext cx="6451474" cy="1477328"/>
          </a:xfrm>
          <a:prstGeom prst="rect">
            <a:avLst/>
          </a:prstGeom>
          <a:noFill/>
        </p:spPr>
        <p:txBody>
          <a:bodyPr wrap="square" rtlCol="0">
            <a:spAutoFit/>
          </a:bodyPr>
          <a:lstStyle/>
          <a:p>
            <a:pPr>
              <a:buNone/>
            </a:pPr>
            <a:r>
              <a:rPr lang="en-US" dirty="0"/>
              <a:t>We evaluated four models using standard metrics:</a:t>
            </a:r>
          </a:p>
          <a:p>
            <a:r>
              <a:rPr lang="en-US" dirty="0"/>
              <a:t>1. MAE (Mean Absolute Error) – lower is better</a:t>
            </a:r>
          </a:p>
          <a:p>
            <a:r>
              <a:rPr lang="en-US" dirty="0"/>
              <a:t>2. RMSE (Root Mean Squared Error) – penalizes larger errors</a:t>
            </a:r>
          </a:p>
          <a:p>
            <a:r>
              <a:rPr lang="en-US" dirty="0"/>
              <a:t>3. R² Score – higher is better, closer to 1 means better fit</a:t>
            </a:r>
          </a:p>
          <a:p>
            <a:endParaRPr lang="en-US" dirty="0"/>
          </a:p>
        </p:txBody>
      </p:sp>
      <p:graphicFrame>
        <p:nvGraphicFramePr>
          <p:cNvPr id="17" name="Table 16">
            <a:extLst>
              <a:ext uri="{FF2B5EF4-FFF2-40B4-BE49-F238E27FC236}">
                <a16:creationId xmlns:a16="http://schemas.microsoft.com/office/drawing/2014/main" id="{9C343F39-59FF-462F-5200-1CEC30CDBC66}"/>
              </a:ext>
            </a:extLst>
          </p:cNvPr>
          <p:cNvGraphicFramePr>
            <a:graphicFrameLocks noGrp="1"/>
          </p:cNvGraphicFramePr>
          <p:nvPr>
            <p:extLst>
              <p:ext uri="{D42A27DB-BD31-4B8C-83A1-F6EECF244321}">
                <p14:modId xmlns:p14="http://schemas.microsoft.com/office/powerpoint/2010/main" val="4290033411"/>
              </p:ext>
            </p:extLst>
          </p:nvPr>
        </p:nvGraphicFramePr>
        <p:xfrm>
          <a:off x="152400" y="3406078"/>
          <a:ext cx="8722160" cy="2232430"/>
        </p:xfrm>
        <a:graphic>
          <a:graphicData uri="http://schemas.openxmlformats.org/drawingml/2006/table">
            <a:tbl>
              <a:tblPr firstRow="1" bandRow="1">
                <a:tableStyleId>{9D7B26C5-4107-4FEC-AEDC-1716B250A1EF}</a:tableStyleId>
              </a:tblPr>
              <a:tblGrid>
                <a:gridCol w="2180540">
                  <a:extLst>
                    <a:ext uri="{9D8B030D-6E8A-4147-A177-3AD203B41FA5}">
                      <a16:colId xmlns:a16="http://schemas.microsoft.com/office/drawing/2014/main" val="682942388"/>
                    </a:ext>
                  </a:extLst>
                </a:gridCol>
                <a:gridCol w="2180540">
                  <a:extLst>
                    <a:ext uri="{9D8B030D-6E8A-4147-A177-3AD203B41FA5}">
                      <a16:colId xmlns:a16="http://schemas.microsoft.com/office/drawing/2014/main" val="3539289478"/>
                    </a:ext>
                  </a:extLst>
                </a:gridCol>
                <a:gridCol w="2180540">
                  <a:extLst>
                    <a:ext uri="{9D8B030D-6E8A-4147-A177-3AD203B41FA5}">
                      <a16:colId xmlns:a16="http://schemas.microsoft.com/office/drawing/2014/main" val="188764070"/>
                    </a:ext>
                  </a:extLst>
                </a:gridCol>
                <a:gridCol w="2180540">
                  <a:extLst>
                    <a:ext uri="{9D8B030D-6E8A-4147-A177-3AD203B41FA5}">
                      <a16:colId xmlns:a16="http://schemas.microsoft.com/office/drawing/2014/main" val="2529899199"/>
                    </a:ext>
                  </a:extLst>
                </a:gridCol>
              </a:tblGrid>
              <a:tr h="446486">
                <a:tc>
                  <a:txBody>
                    <a:bodyPr/>
                    <a:lstStyle/>
                    <a:p>
                      <a:r>
                        <a:rPr lang="en-US"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R²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3877748"/>
                  </a:ext>
                </a:extLst>
              </a:tr>
              <a:tr h="446486">
                <a:tc>
                  <a:txBody>
                    <a:bodyPr/>
                    <a:lstStyle/>
                    <a:p>
                      <a:r>
                        <a:rPr lang="en-US"/>
                        <a:t>Linear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131,898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213,225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0.688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5788826"/>
                  </a:ext>
                </a:extLst>
              </a:tr>
              <a:tr h="446486">
                <a:tc>
                  <a:txBody>
                    <a:bodyPr/>
                    <a:lstStyle/>
                    <a:p>
                      <a:r>
                        <a:rPr lang="en-US"/>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104,597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206,571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520348"/>
                  </a:ext>
                </a:extLst>
              </a:tr>
              <a:tr h="446486">
                <a:tc>
                  <a:txBody>
                    <a:bodyPr/>
                    <a:lstStyle/>
                    <a:p>
                      <a:r>
                        <a:rPr lang="en-US"/>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80,913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142,283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265144"/>
                  </a:ext>
                </a:extLst>
              </a:tr>
              <a:tr h="446486">
                <a:tc>
                  <a:txBody>
                    <a:bodyPr/>
                    <a:lstStyle/>
                    <a:p>
                      <a:r>
                        <a:rPr lang="en-US" b="1"/>
                        <a:t>Random Forest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71,774</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134,138</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0.877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07674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79496"/>
            <a:ext cx="10642759" cy="708779"/>
          </a:xfrm>
          <a:prstGeom prst="rect">
            <a:avLst/>
          </a:prstGeom>
          <a:noFill/>
          <a:ln/>
        </p:spPr>
        <p:txBody>
          <a:bodyPr wrap="none" lIns="0" tIns="0" rIns="0" bIns="0" rtlCol="0" anchor="t"/>
          <a:lstStyle/>
          <a:p>
            <a:pPr>
              <a:lnSpc>
                <a:spcPts val="5550"/>
              </a:lnSpc>
            </a:pPr>
            <a:r>
              <a:rPr lang="en-US" sz="4400" b="1" dirty="0">
                <a:solidFill>
                  <a:srgbClr val="1D1D1B"/>
                </a:solidFill>
                <a:latin typeface="Tomorrow Semi Bold" pitchFamily="34" charset="0"/>
                <a:ea typeface="Tomorrow Semi Bold" pitchFamily="34" charset="-122"/>
                <a:cs typeface="Tomorrow Semi Bold" pitchFamily="34" charset="-120"/>
              </a:rPr>
              <a:t>Overview of Loan Eligibility Project</a:t>
            </a:r>
            <a:endParaRPr lang="en-US" sz="4400" b="1" dirty="0"/>
          </a:p>
          <a:p>
            <a:pPr marL="0" indent="0" algn="l">
              <a:lnSpc>
                <a:spcPts val="5550"/>
              </a:lnSpc>
              <a:buNone/>
            </a:pPr>
            <a:endParaRPr lang="en-US" sz="4400" b="1" dirty="0"/>
          </a:p>
        </p:txBody>
      </p:sp>
      <p:sp>
        <p:nvSpPr>
          <p:cNvPr id="12" name="Text 8"/>
          <p:cNvSpPr/>
          <p:nvPr/>
        </p:nvSpPr>
        <p:spPr>
          <a:xfrm>
            <a:off x="793789" y="532249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Loan Repayment Prediction depends on good Data Preprocessing. We handled missing values and did feature engineering.</a:t>
            </a:r>
            <a:endParaRPr lang="en-US" sz="1750" dirty="0"/>
          </a:p>
        </p:txBody>
      </p:sp>
      <p:sp>
        <p:nvSpPr>
          <p:cNvPr id="13" name="TextBox 12">
            <a:extLst>
              <a:ext uri="{FF2B5EF4-FFF2-40B4-BE49-F238E27FC236}">
                <a16:creationId xmlns:a16="http://schemas.microsoft.com/office/drawing/2014/main" id="{F8007F1F-F495-5BDB-C15A-E6F5D332B136}"/>
              </a:ext>
            </a:extLst>
          </p:cNvPr>
          <p:cNvSpPr txBox="1"/>
          <p:nvPr/>
        </p:nvSpPr>
        <p:spPr>
          <a:xfrm>
            <a:off x="6858000" y="3657600"/>
            <a:ext cx="914400" cy="914400"/>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6A0778A3-DE81-9E3B-B894-8CA66CE92EDF}"/>
              </a:ext>
            </a:extLst>
          </p:cNvPr>
          <p:cNvSpPr txBox="1"/>
          <p:nvPr/>
        </p:nvSpPr>
        <p:spPr>
          <a:xfrm>
            <a:off x="1037063" y="2648623"/>
            <a:ext cx="10537903" cy="1754326"/>
          </a:xfrm>
          <a:prstGeom prst="rect">
            <a:avLst/>
          </a:prstGeom>
          <a:noFill/>
        </p:spPr>
        <p:txBody>
          <a:bodyPr wrap="square" rtlCol="0">
            <a:spAutoFit/>
          </a:bodyPr>
          <a:lstStyle/>
          <a:p>
            <a:r>
              <a:rPr lang="en-US" dirty="0">
                <a:latin typeface="Tomorrow" panose="020B0604020202020204" charset="0"/>
              </a:rPr>
              <a:t>In addition to predicting house prices, this project also focuses on loan repayment prediction to assess a customer's eligibility for a loan. By analyzing features such as credit history, income, loan amount, and employment status, the model predicts whether a customer is likely to repay or default. This helps financial institutions make informed lending decisions. Including this adds a practical layer to the project, combining both property valuation and financial risk assessment.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E140E76-0D49-14D1-F69B-8BBB4780BF19}"/>
                  </a:ext>
                </a:extLst>
              </p14:cNvPr>
              <p14:cNvContentPartPr/>
              <p14:nvPr/>
            </p14:nvContentPartPr>
            <p14:xfrm>
              <a:off x="12899678" y="7705203"/>
              <a:ext cx="1575360" cy="380520"/>
            </p14:xfrm>
          </p:contentPart>
        </mc:Choice>
        <mc:Fallback xmlns="">
          <p:pic>
            <p:nvPicPr>
              <p:cNvPr id="3" name="Ink 2">
                <a:extLst>
                  <a:ext uri="{FF2B5EF4-FFF2-40B4-BE49-F238E27FC236}">
                    <a16:creationId xmlns:a16="http://schemas.microsoft.com/office/drawing/2014/main" id="{4E140E76-0D49-14D1-F69B-8BBB4780BF19}"/>
                  </a:ext>
                </a:extLst>
              </p:cNvPr>
              <p:cNvPicPr/>
              <p:nvPr/>
            </p:nvPicPr>
            <p:blipFill>
              <a:blip r:embed="rId4"/>
              <a:stretch>
                <a:fillRect/>
              </a:stretch>
            </p:blipFill>
            <p:spPr>
              <a:xfrm>
                <a:off x="12836678" y="7642203"/>
                <a:ext cx="170100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32252A9-9290-EA8F-9C3B-A7A375F0F7D7}"/>
                  </a:ext>
                </a:extLst>
              </p14:cNvPr>
              <p14:cNvContentPartPr/>
              <p14:nvPr/>
            </p14:nvContentPartPr>
            <p14:xfrm>
              <a:off x="13004078" y="7928043"/>
              <a:ext cx="1359000" cy="57240"/>
            </p14:xfrm>
          </p:contentPart>
        </mc:Choice>
        <mc:Fallback xmlns="">
          <p:pic>
            <p:nvPicPr>
              <p:cNvPr id="4" name="Ink 3">
                <a:extLst>
                  <a:ext uri="{FF2B5EF4-FFF2-40B4-BE49-F238E27FC236}">
                    <a16:creationId xmlns:a16="http://schemas.microsoft.com/office/drawing/2014/main" id="{632252A9-9290-EA8F-9C3B-A7A375F0F7D7}"/>
                  </a:ext>
                </a:extLst>
              </p:cNvPr>
              <p:cNvPicPr/>
              <p:nvPr/>
            </p:nvPicPr>
            <p:blipFill>
              <a:blip r:embed="rId6"/>
              <a:stretch>
                <a:fillRect/>
              </a:stretch>
            </p:blipFill>
            <p:spPr>
              <a:xfrm>
                <a:off x="12941078" y="7865043"/>
                <a:ext cx="1484640" cy="1828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BAB429-4F9D-B70F-58E4-BA710F966058}"/>
              </a:ext>
            </a:extLst>
          </p:cNvPr>
          <p:cNvSpPr txBox="1"/>
          <p:nvPr/>
        </p:nvSpPr>
        <p:spPr>
          <a:xfrm>
            <a:off x="836341" y="778112"/>
            <a:ext cx="4404732" cy="1467581"/>
          </a:xfrm>
          <a:prstGeom prst="rect">
            <a:avLst/>
          </a:prstGeom>
          <a:noFill/>
        </p:spPr>
        <p:txBody>
          <a:bodyPr wrap="square">
            <a:spAutoFit/>
          </a:bodyPr>
          <a:lstStyle/>
          <a:p>
            <a:pPr>
              <a:lnSpc>
                <a:spcPts val="5550"/>
              </a:lnSpc>
            </a:pPr>
            <a:r>
              <a:rPr lang="en-US" sz="3500" dirty="0">
                <a:solidFill>
                  <a:srgbClr val="1D1D1B"/>
                </a:solidFill>
                <a:latin typeface="Tomorrow Semi Bold" pitchFamily="34" charset="0"/>
                <a:ea typeface="Tomorrow Semi Bold" pitchFamily="34" charset="-122"/>
                <a:cs typeface="Tomorrow Semi Bold" pitchFamily="34" charset="-120"/>
              </a:rPr>
              <a:t>Overview of Dataset</a:t>
            </a:r>
            <a:endParaRPr lang="en-US" sz="3500" dirty="0"/>
          </a:p>
          <a:p>
            <a:pPr marL="0" indent="0" algn="l">
              <a:lnSpc>
                <a:spcPts val="5550"/>
              </a:lnSpc>
              <a:buNone/>
            </a:pPr>
            <a:endParaRPr lang="en-US" sz="3500" dirty="0"/>
          </a:p>
        </p:txBody>
      </p:sp>
      <p:pic>
        <p:nvPicPr>
          <p:cNvPr id="5" name="Picture 4">
            <a:extLst>
              <a:ext uri="{FF2B5EF4-FFF2-40B4-BE49-F238E27FC236}">
                <a16:creationId xmlns:a16="http://schemas.microsoft.com/office/drawing/2014/main" id="{7992B170-E0BE-2958-BAC0-0035EBA88263}"/>
              </a:ext>
            </a:extLst>
          </p:cNvPr>
          <p:cNvPicPr>
            <a:picLocks noChangeAspect="1"/>
          </p:cNvPicPr>
          <p:nvPr/>
        </p:nvPicPr>
        <p:blipFill>
          <a:blip r:embed="rId2"/>
          <a:stretch>
            <a:fillRect/>
          </a:stretch>
        </p:blipFill>
        <p:spPr>
          <a:xfrm>
            <a:off x="133813" y="2052817"/>
            <a:ext cx="13751407" cy="2876021"/>
          </a:xfrm>
          <a:prstGeom prst="rect">
            <a:avLst/>
          </a:prstGeom>
        </p:spPr>
      </p:pic>
      <p:sp>
        <p:nvSpPr>
          <p:cNvPr id="2" name="TextBox 1">
            <a:extLst>
              <a:ext uri="{FF2B5EF4-FFF2-40B4-BE49-F238E27FC236}">
                <a16:creationId xmlns:a16="http://schemas.microsoft.com/office/drawing/2014/main" id="{8F99B98A-EE3F-A1B1-2891-04C7E6D5AF54}"/>
              </a:ext>
            </a:extLst>
          </p:cNvPr>
          <p:cNvSpPr txBox="1"/>
          <p:nvPr/>
        </p:nvSpPr>
        <p:spPr>
          <a:xfrm>
            <a:off x="836342" y="5104477"/>
            <a:ext cx="3568390" cy="369332"/>
          </a:xfrm>
          <a:prstGeom prst="rect">
            <a:avLst/>
          </a:prstGeom>
          <a:noFill/>
        </p:spPr>
        <p:txBody>
          <a:bodyPr wrap="square" rtlCol="0">
            <a:spAutoFit/>
          </a:bodyPr>
          <a:lstStyle/>
          <a:p>
            <a:r>
              <a:rPr lang="en-US" dirty="0"/>
              <a:t>Total no of rows in dataset = 615</a:t>
            </a:r>
          </a:p>
        </p:txBody>
      </p:sp>
    </p:spTree>
    <p:extLst>
      <p:ext uri="{BB962C8B-B14F-4D97-AF65-F5344CB8AC3E}">
        <p14:creationId xmlns:p14="http://schemas.microsoft.com/office/powerpoint/2010/main" val="345721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109EFA-D75A-B0AB-225D-CACD809E3D26}"/>
              </a:ext>
            </a:extLst>
          </p:cNvPr>
          <p:cNvSpPr txBox="1"/>
          <p:nvPr/>
        </p:nvSpPr>
        <p:spPr>
          <a:xfrm>
            <a:off x="512957" y="432424"/>
            <a:ext cx="8999034" cy="1461554"/>
          </a:xfrm>
          <a:prstGeom prst="rect">
            <a:avLst/>
          </a:prstGeom>
          <a:noFill/>
        </p:spPr>
        <p:txBody>
          <a:bodyPr wrap="square">
            <a:spAutoFit/>
          </a:bodyPr>
          <a:lstStyle/>
          <a:p>
            <a:pPr>
              <a:lnSpc>
                <a:spcPts val="5550"/>
              </a:lnSpc>
            </a:pPr>
            <a:r>
              <a:rPr lang="en-US" sz="3500" b="1" dirty="0">
                <a:solidFill>
                  <a:srgbClr val="1D1D1B"/>
                </a:solidFill>
                <a:latin typeface="Tomorrow Semi Bold" pitchFamily="34" charset="0"/>
                <a:ea typeface="Tomorrow Semi Bold" pitchFamily="34" charset="-122"/>
                <a:cs typeface="Tomorrow Semi Bold" pitchFamily="34" charset="-120"/>
              </a:rPr>
              <a:t>Correlation graph between different attributes</a:t>
            </a:r>
            <a:endParaRPr lang="en-US" sz="3500" b="1" dirty="0"/>
          </a:p>
        </p:txBody>
      </p:sp>
      <p:pic>
        <p:nvPicPr>
          <p:cNvPr id="5" name="Picture 4">
            <a:extLst>
              <a:ext uri="{FF2B5EF4-FFF2-40B4-BE49-F238E27FC236}">
                <a16:creationId xmlns:a16="http://schemas.microsoft.com/office/drawing/2014/main" id="{8E683E95-E6F8-261D-2FAA-25EE6BA4E17D}"/>
              </a:ext>
            </a:extLst>
          </p:cNvPr>
          <p:cNvPicPr>
            <a:picLocks noChangeAspect="1"/>
          </p:cNvPicPr>
          <p:nvPr/>
        </p:nvPicPr>
        <p:blipFill>
          <a:blip r:embed="rId2"/>
          <a:stretch>
            <a:fillRect/>
          </a:stretch>
        </p:blipFill>
        <p:spPr>
          <a:xfrm>
            <a:off x="2363114" y="2202321"/>
            <a:ext cx="8553929" cy="5319221"/>
          </a:xfrm>
          <a:prstGeom prst="rect">
            <a:avLst/>
          </a:prstGeom>
        </p:spPr>
      </p:pic>
    </p:spTree>
    <p:extLst>
      <p:ext uri="{BB962C8B-B14F-4D97-AF65-F5344CB8AC3E}">
        <p14:creationId xmlns:p14="http://schemas.microsoft.com/office/powerpoint/2010/main" val="420495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1062</Words>
  <Application>Microsoft Office PowerPoint</Application>
  <PresentationFormat>Custom</PresentationFormat>
  <Paragraphs>149</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Unicode MS</vt:lpstr>
      <vt:lpstr>Calibri</vt:lpstr>
      <vt:lpstr>Tomorrow</vt:lpstr>
      <vt:lpstr>Tomorrow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UTTARWAR VARAD PRASANNA</cp:lastModifiedBy>
  <cp:revision>10</cp:revision>
  <dcterms:created xsi:type="dcterms:W3CDTF">2025-03-26T05:28:02Z</dcterms:created>
  <dcterms:modified xsi:type="dcterms:W3CDTF">2025-04-08T19:11:55Z</dcterms:modified>
</cp:coreProperties>
</file>