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7948-6059-34E7-8BF2-B8872BB527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DA7032-30B3-8255-676D-6B0A74E3C6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2C6AC3-6C18-8EE5-BBA7-A03C4F9E003D}"/>
              </a:ext>
            </a:extLst>
          </p:cNvPr>
          <p:cNvSpPr>
            <a:spLocks noGrp="1"/>
          </p:cNvSpPr>
          <p:nvPr>
            <p:ph type="dt" sz="half" idx="10"/>
          </p:nvPr>
        </p:nvSpPr>
        <p:spPr/>
        <p:txBody>
          <a:bodyPr/>
          <a:lstStyle/>
          <a:p>
            <a:fld id="{5CB14024-A903-4B4D-8E1B-F4D9BE84C335}" type="datetimeFigureOut">
              <a:rPr lang="en-US" smtClean="0"/>
              <a:t>10/22/2024</a:t>
            </a:fld>
            <a:endParaRPr lang="en-US"/>
          </a:p>
        </p:txBody>
      </p:sp>
      <p:sp>
        <p:nvSpPr>
          <p:cNvPr id="5" name="Footer Placeholder 4">
            <a:extLst>
              <a:ext uri="{FF2B5EF4-FFF2-40B4-BE49-F238E27FC236}">
                <a16:creationId xmlns:a16="http://schemas.microsoft.com/office/drawing/2014/main" id="{D7E2CF06-FD63-00E2-6BC8-EF919AB14D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50713-758C-2B94-525D-F9CEA0DA14AA}"/>
              </a:ext>
            </a:extLst>
          </p:cNvPr>
          <p:cNvSpPr>
            <a:spLocks noGrp="1"/>
          </p:cNvSpPr>
          <p:nvPr>
            <p:ph type="sldNum" sz="quarter" idx="12"/>
          </p:nvPr>
        </p:nvSpPr>
        <p:spPr/>
        <p:txBody>
          <a:bodyPr/>
          <a:lstStyle/>
          <a:p>
            <a:fld id="{81E1A078-44A5-4DAF-9265-9BE99DF41A56}" type="slidenum">
              <a:rPr lang="en-US" smtClean="0"/>
              <a:t>‹#›</a:t>
            </a:fld>
            <a:endParaRPr lang="en-US"/>
          </a:p>
        </p:txBody>
      </p:sp>
    </p:spTree>
    <p:extLst>
      <p:ext uri="{BB962C8B-B14F-4D97-AF65-F5344CB8AC3E}">
        <p14:creationId xmlns:p14="http://schemas.microsoft.com/office/powerpoint/2010/main" val="313106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E6D8-445B-E337-B35B-A55A5E5B3C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871AB6-A774-8D6C-FEB4-3887815682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FDCCA-9237-480E-1F1B-072D072494EA}"/>
              </a:ext>
            </a:extLst>
          </p:cNvPr>
          <p:cNvSpPr>
            <a:spLocks noGrp="1"/>
          </p:cNvSpPr>
          <p:nvPr>
            <p:ph type="dt" sz="half" idx="10"/>
          </p:nvPr>
        </p:nvSpPr>
        <p:spPr/>
        <p:txBody>
          <a:bodyPr/>
          <a:lstStyle/>
          <a:p>
            <a:fld id="{5CB14024-A903-4B4D-8E1B-F4D9BE84C335}" type="datetimeFigureOut">
              <a:rPr lang="en-US" smtClean="0"/>
              <a:t>10/22/2024</a:t>
            </a:fld>
            <a:endParaRPr lang="en-US"/>
          </a:p>
        </p:txBody>
      </p:sp>
      <p:sp>
        <p:nvSpPr>
          <p:cNvPr id="5" name="Footer Placeholder 4">
            <a:extLst>
              <a:ext uri="{FF2B5EF4-FFF2-40B4-BE49-F238E27FC236}">
                <a16:creationId xmlns:a16="http://schemas.microsoft.com/office/drawing/2014/main" id="{7A7BFE75-1E9A-4D35-1AFE-FCA08893D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8D5CE-6392-923B-AF46-053C676A589F}"/>
              </a:ext>
            </a:extLst>
          </p:cNvPr>
          <p:cNvSpPr>
            <a:spLocks noGrp="1"/>
          </p:cNvSpPr>
          <p:nvPr>
            <p:ph type="sldNum" sz="quarter" idx="12"/>
          </p:nvPr>
        </p:nvSpPr>
        <p:spPr/>
        <p:txBody>
          <a:bodyPr/>
          <a:lstStyle/>
          <a:p>
            <a:fld id="{81E1A078-44A5-4DAF-9265-9BE99DF41A56}" type="slidenum">
              <a:rPr lang="en-US" smtClean="0"/>
              <a:t>‹#›</a:t>
            </a:fld>
            <a:endParaRPr lang="en-US"/>
          </a:p>
        </p:txBody>
      </p:sp>
    </p:spTree>
    <p:extLst>
      <p:ext uri="{BB962C8B-B14F-4D97-AF65-F5344CB8AC3E}">
        <p14:creationId xmlns:p14="http://schemas.microsoft.com/office/powerpoint/2010/main" val="110090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5BEE0D-1380-9B4D-CF2F-9F501F8727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FD8D76-FBC8-36CC-3CDC-71855ADCF7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147EFC-2E51-2251-1161-C5D47C8D15CD}"/>
              </a:ext>
            </a:extLst>
          </p:cNvPr>
          <p:cNvSpPr>
            <a:spLocks noGrp="1"/>
          </p:cNvSpPr>
          <p:nvPr>
            <p:ph type="dt" sz="half" idx="10"/>
          </p:nvPr>
        </p:nvSpPr>
        <p:spPr/>
        <p:txBody>
          <a:bodyPr/>
          <a:lstStyle/>
          <a:p>
            <a:fld id="{5CB14024-A903-4B4D-8E1B-F4D9BE84C335}" type="datetimeFigureOut">
              <a:rPr lang="en-US" smtClean="0"/>
              <a:t>10/22/2024</a:t>
            </a:fld>
            <a:endParaRPr lang="en-US"/>
          </a:p>
        </p:txBody>
      </p:sp>
      <p:sp>
        <p:nvSpPr>
          <p:cNvPr id="5" name="Footer Placeholder 4">
            <a:extLst>
              <a:ext uri="{FF2B5EF4-FFF2-40B4-BE49-F238E27FC236}">
                <a16:creationId xmlns:a16="http://schemas.microsoft.com/office/drawing/2014/main" id="{344153E5-BDB9-B843-2FDD-3B8F6132A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738C6-60FC-188D-6ABD-F952019D01D2}"/>
              </a:ext>
            </a:extLst>
          </p:cNvPr>
          <p:cNvSpPr>
            <a:spLocks noGrp="1"/>
          </p:cNvSpPr>
          <p:nvPr>
            <p:ph type="sldNum" sz="quarter" idx="12"/>
          </p:nvPr>
        </p:nvSpPr>
        <p:spPr/>
        <p:txBody>
          <a:bodyPr/>
          <a:lstStyle/>
          <a:p>
            <a:fld id="{81E1A078-44A5-4DAF-9265-9BE99DF41A56}" type="slidenum">
              <a:rPr lang="en-US" smtClean="0"/>
              <a:t>‹#›</a:t>
            </a:fld>
            <a:endParaRPr lang="en-US"/>
          </a:p>
        </p:txBody>
      </p:sp>
    </p:spTree>
    <p:extLst>
      <p:ext uri="{BB962C8B-B14F-4D97-AF65-F5344CB8AC3E}">
        <p14:creationId xmlns:p14="http://schemas.microsoft.com/office/powerpoint/2010/main" val="233033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C1D5-8457-1F99-24B8-B32612CE5B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697F9-B1E5-8D32-E5DE-0BB6DF5CE1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AFF734-F631-B270-8B1D-F0C94DFD2142}"/>
              </a:ext>
            </a:extLst>
          </p:cNvPr>
          <p:cNvSpPr>
            <a:spLocks noGrp="1"/>
          </p:cNvSpPr>
          <p:nvPr>
            <p:ph type="dt" sz="half" idx="10"/>
          </p:nvPr>
        </p:nvSpPr>
        <p:spPr/>
        <p:txBody>
          <a:bodyPr/>
          <a:lstStyle/>
          <a:p>
            <a:fld id="{5CB14024-A903-4B4D-8E1B-F4D9BE84C335}" type="datetimeFigureOut">
              <a:rPr lang="en-US" smtClean="0"/>
              <a:t>10/22/2024</a:t>
            </a:fld>
            <a:endParaRPr lang="en-US"/>
          </a:p>
        </p:txBody>
      </p:sp>
      <p:sp>
        <p:nvSpPr>
          <p:cNvPr id="5" name="Footer Placeholder 4">
            <a:extLst>
              <a:ext uri="{FF2B5EF4-FFF2-40B4-BE49-F238E27FC236}">
                <a16:creationId xmlns:a16="http://schemas.microsoft.com/office/drawing/2014/main" id="{7FCF474A-313B-C82C-5E47-C484B05D5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D54E1-F4BA-F8F2-CDAC-9946FC727056}"/>
              </a:ext>
            </a:extLst>
          </p:cNvPr>
          <p:cNvSpPr>
            <a:spLocks noGrp="1"/>
          </p:cNvSpPr>
          <p:nvPr>
            <p:ph type="sldNum" sz="quarter" idx="12"/>
          </p:nvPr>
        </p:nvSpPr>
        <p:spPr/>
        <p:txBody>
          <a:bodyPr/>
          <a:lstStyle/>
          <a:p>
            <a:fld id="{81E1A078-44A5-4DAF-9265-9BE99DF41A56}" type="slidenum">
              <a:rPr lang="en-US" smtClean="0"/>
              <a:t>‹#›</a:t>
            </a:fld>
            <a:endParaRPr lang="en-US"/>
          </a:p>
        </p:txBody>
      </p:sp>
    </p:spTree>
    <p:extLst>
      <p:ext uri="{BB962C8B-B14F-4D97-AF65-F5344CB8AC3E}">
        <p14:creationId xmlns:p14="http://schemas.microsoft.com/office/powerpoint/2010/main" val="444100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3570-A0B2-A302-79DB-26C789049A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BDEE74-DA1C-C2FD-F7E5-083DBB2BA5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32ED4-DB8A-90EE-0641-9590C1A10F39}"/>
              </a:ext>
            </a:extLst>
          </p:cNvPr>
          <p:cNvSpPr>
            <a:spLocks noGrp="1"/>
          </p:cNvSpPr>
          <p:nvPr>
            <p:ph type="dt" sz="half" idx="10"/>
          </p:nvPr>
        </p:nvSpPr>
        <p:spPr/>
        <p:txBody>
          <a:bodyPr/>
          <a:lstStyle/>
          <a:p>
            <a:fld id="{5CB14024-A903-4B4D-8E1B-F4D9BE84C335}" type="datetimeFigureOut">
              <a:rPr lang="en-US" smtClean="0"/>
              <a:t>10/22/2024</a:t>
            </a:fld>
            <a:endParaRPr lang="en-US"/>
          </a:p>
        </p:txBody>
      </p:sp>
      <p:sp>
        <p:nvSpPr>
          <p:cNvPr id="5" name="Footer Placeholder 4">
            <a:extLst>
              <a:ext uri="{FF2B5EF4-FFF2-40B4-BE49-F238E27FC236}">
                <a16:creationId xmlns:a16="http://schemas.microsoft.com/office/drawing/2014/main" id="{4ADF752B-0814-20DB-B904-E7B61ADA9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FE9AF-3965-B35C-F3E5-CDCD816195EB}"/>
              </a:ext>
            </a:extLst>
          </p:cNvPr>
          <p:cNvSpPr>
            <a:spLocks noGrp="1"/>
          </p:cNvSpPr>
          <p:nvPr>
            <p:ph type="sldNum" sz="quarter" idx="12"/>
          </p:nvPr>
        </p:nvSpPr>
        <p:spPr/>
        <p:txBody>
          <a:bodyPr/>
          <a:lstStyle/>
          <a:p>
            <a:fld id="{81E1A078-44A5-4DAF-9265-9BE99DF41A56}" type="slidenum">
              <a:rPr lang="en-US" smtClean="0"/>
              <a:t>‹#›</a:t>
            </a:fld>
            <a:endParaRPr lang="en-US"/>
          </a:p>
        </p:txBody>
      </p:sp>
    </p:spTree>
    <p:extLst>
      <p:ext uri="{BB962C8B-B14F-4D97-AF65-F5344CB8AC3E}">
        <p14:creationId xmlns:p14="http://schemas.microsoft.com/office/powerpoint/2010/main" val="2772495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DFD2-1C2A-438C-C4F8-56CAAD30EC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2095CC-F25C-CB84-DBD7-A94198F782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3FB4AF-6154-DA6C-5848-F5FE7FFFB4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6DFF0F-AF92-4E54-F6C2-DCFEA6C5D570}"/>
              </a:ext>
            </a:extLst>
          </p:cNvPr>
          <p:cNvSpPr>
            <a:spLocks noGrp="1"/>
          </p:cNvSpPr>
          <p:nvPr>
            <p:ph type="dt" sz="half" idx="10"/>
          </p:nvPr>
        </p:nvSpPr>
        <p:spPr/>
        <p:txBody>
          <a:bodyPr/>
          <a:lstStyle/>
          <a:p>
            <a:fld id="{5CB14024-A903-4B4D-8E1B-F4D9BE84C335}" type="datetimeFigureOut">
              <a:rPr lang="en-US" smtClean="0"/>
              <a:t>10/22/2024</a:t>
            </a:fld>
            <a:endParaRPr lang="en-US"/>
          </a:p>
        </p:txBody>
      </p:sp>
      <p:sp>
        <p:nvSpPr>
          <p:cNvPr id="6" name="Footer Placeholder 5">
            <a:extLst>
              <a:ext uri="{FF2B5EF4-FFF2-40B4-BE49-F238E27FC236}">
                <a16:creationId xmlns:a16="http://schemas.microsoft.com/office/drawing/2014/main" id="{1F1D6655-D21E-DFE8-5D30-8E77BA0D6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F17AA-B38F-8FF6-ECD2-73E57327D983}"/>
              </a:ext>
            </a:extLst>
          </p:cNvPr>
          <p:cNvSpPr>
            <a:spLocks noGrp="1"/>
          </p:cNvSpPr>
          <p:nvPr>
            <p:ph type="sldNum" sz="quarter" idx="12"/>
          </p:nvPr>
        </p:nvSpPr>
        <p:spPr/>
        <p:txBody>
          <a:bodyPr/>
          <a:lstStyle/>
          <a:p>
            <a:fld id="{81E1A078-44A5-4DAF-9265-9BE99DF41A56}" type="slidenum">
              <a:rPr lang="en-US" smtClean="0"/>
              <a:t>‹#›</a:t>
            </a:fld>
            <a:endParaRPr lang="en-US"/>
          </a:p>
        </p:txBody>
      </p:sp>
    </p:spTree>
    <p:extLst>
      <p:ext uri="{BB962C8B-B14F-4D97-AF65-F5344CB8AC3E}">
        <p14:creationId xmlns:p14="http://schemas.microsoft.com/office/powerpoint/2010/main" val="2006255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2213-4A29-04EB-EA08-4F4A385BE3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419CFA-83DB-5DC0-6A7B-E7119DF44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796835-9104-F424-5B26-2BF95ADA2D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0A93AA-0A29-94A4-05E0-A30308C309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B42940-794A-FCDA-348E-C8982A80BA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C6D992-9504-99BD-BAE5-A024616ABC7F}"/>
              </a:ext>
            </a:extLst>
          </p:cNvPr>
          <p:cNvSpPr>
            <a:spLocks noGrp="1"/>
          </p:cNvSpPr>
          <p:nvPr>
            <p:ph type="dt" sz="half" idx="10"/>
          </p:nvPr>
        </p:nvSpPr>
        <p:spPr/>
        <p:txBody>
          <a:bodyPr/>
          <a:lstStyle/>
          <a:p>
            <a:fld id="{5CB14024-A903-4B4D-8E1B-F4D9BE84C335}" type="datetimeFigureOut">
              <a:rPr lang="en-US" smtClean="0"/>
              <a:t>10/22/2024</a:t>
            </a:fld>
            <a:endParaRPr lang="en-US"/>
          </a:p>
        </p:txBody>
      </p:sp>
      <p:sp>
        <p:nvSpPr>
          <p:cNvPr id="8" name="Footer Placeholder 7">
            <a:extLst>
              <a:ext uri="{FF2B5EF4-FFF2-40B4-BE49-F238E27FC236}">
                <a16:creationId xmlns:a16="http://schemas.microsoft.com/office/drawing/2014/main" id="{0F7F4083-1057-5912-8171-01246ADEAC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322CCE-7B31-87A2-AB9E-60F70B79BA9D}"/>
              </a:ext>
            </a:extLst>
          </p:cNvPr>
          <p:cNvSpPr>
            <a:spLocks noGrp="1"/>
          </p:cNvSpPr>
          <p:nvPr>
            <p:ph type="sldNum" sz="quarter" idx="12"/>
          </p:nvPr>
        </p:nvSpPr>
        <p:spPr/>
        <p:txBody>
          <a:bodyPr/>
          <a:lstStyle/>
          <a:p>
            <a:fld id="{81E1A078-44A5-4DAF-9265-9BE99DF41A56}" type="slidenum">
              <a:rPr lang="en-US" smtClean="0"/>
              <a:t>‹#›</a:t>
            </a:fld>
            <a:endParaRPr lang="en-US"/>
          </a:p>
        </p:txBody>
      </p:sp>
    </p:spTree>
    <p:extLst>
      <p:ext uri="{BB962C8B-B14F-4D97-AF65-F5344CB8AC3E}">
        <p14:creationId xmlns:p14="http://schemas.microsoft.com/office/powerpoint/2010/main" val="211827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A6B8-8DC9-36EC-EFCC-119A2F56FD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EE6496-94F8-54A1-0C4E-8803805FAC25}"/>
              </a:ext>
            </a:extLst>
          </p:cNvPr>
          <p:cNvSpPr>
            <a:spLocks noGrp="1"/>
          </p:cNvSpPr>
          <p:nvPr>
            <p:ph type="dt" sz="half" idx="10"/>
          </p:nvPr>
        </p:nvSpPr>
        <p:spPr/>
        <p:txBody>
          <a:bodyPr/>
          <a:lstStyle/>
          <a:p>
            <a:fld id="{5CB14024-A903-4B4D-8E1B-F4D9BE84C335}" type="datetimeFigureOut">
              <a:rPr lang="en-US" smtClean="0"/>
              <a:t>10/22/2024</a:t>
            </a:fld>
            <a:endParaRPr lang="en-US"/>
          </a:p>
        </p:txBody>
      </p:sp>
      <p:sp>
        <p:nvSpPr>
          <p:cNvPr id="4" name="Footer Placeholder 3">
            <a:extLst>
              <a:ext uri="{FF2B5EF4-FFF2-40B4-BE49-F238E27FC236}">
                <a16:creationId xmlns:a16="http://schemas.microsoft.com/office/drawing/2014/main" id="{F332E6DF-9E2B-8092-E330-ABA839DDA0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42E8EE-E300-624E-6C2F-AA1458176ACE}"/>
              </a:ext>
            </a:extLst>
          </p:cNvPr>
          <p:cNvSpPr>
            <a:spLocks noGrp="1"/>
          </p:cNvSpPr>
          <p:nvPr>
            <p:ph type="sldNum" sz="quarter" idx="12"/>
          </p:nvPr>
        </p:nvSpPr>
        <p:spPr/>
        <p:txBody>
          <a:bodyPr/>
          <a:lstStyle/>
          <a:p>
            <a:fld id="{81E1A078-44A5-4DAF-9265-9BE99DF41A56}" type="slidenum">
              <a:rPr lang="en-US" smtClean="0"/>
              <a:t>‹#›</a:t>
            </a:fld>
            <a:endParaRPr lang="en-US"/>
          </a:p>
        </p:txBody>
      </p:sp>
    </p:spTree>
    <p:extLst>
      <p:ext uri="{BB962C8B-B14F-4D97-AF65-F5344CB8AC3E}">
        <p14:creationId xmlns:p14="http://schemas.microsoft.com/office/powerpoint/2010/main" val="185743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646512-C9D5-DA08-A1CF-B5F191CC8D88}"/>
              </a:ext>
            </a:extLst>
          </p:cNvPr>
          <p:cNvSpPr>
            <a:spLocks noGrp="1"/>
          </p:cNvSpPr>
          <p:nvPr>
            <p:ph type="dt" sz="half" idx="10"/>
          </p:nvPr>
        </p:nvSpPr>
        <p:spPr/>
        <p:txBody>
          <a:bodyPr/>
          <a:lstStyle/>
          <a:p>
            <a:fld id="{5CB14024-A903-4B4D-8E1B-F4D9BE84C335}" type="datetimeFigureOut">
              <a:rPr lang="en-US" smtClean="0"/>
              <a:t>10/22/2024</a:t>
            </a:fld>
            <a:endParaRPr lang="en-US"/>
          </a:p>
        </p:txBody>
      </p:sp>
      <p:sp>
        <p:nvSpPr>
          <p:cNvPr id="3" name="Footer Placeholder 2">
            <a:extLst>
              <a:ext uri="{FF2B5EF4-FFF2-40B4-BE49-F238E27FC236}">
                <a16:creationId xmlns:a16="http://schemas.microsoft.com/office/drawing/2014/main" id="{89BC4300-1FCF-FCAF-CC49-CB637C6075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040DF1-185F-6E81-9E07-D3C48B11F936}"/>
              </a:ext>
            </a:extLst>
          </p:cNvPr>
          <p:cNvSpPr>
            <a:spLocks noGrp="1"/>
          </p:cNvSpPr>
          <p:nvPr>
            <p:ph type="sldNum" sz="quarter" idx="12"/>
          </p:nvPr>
        </p:nvSpPr>
        <p:spPr/>
        <p:txBody>
          <a:bodyPr/>
          <a:lstStyle/>
          <a:p>
            <a:fld id="{81E1A078-44A5-4DAF-9265-9BE99DF41A56}" type="slidenum">
              <a:rPr lang="en-US" smtClean="0"/>
              <a:t>‹#›</a:t>
            </a:fld>
            <a:endParaRPr lang="en-US"/>
          </a:p>
        </p:txBody>
      </p:sp>
    </p:spTree>
    <p:extLst>
      <p:ext uri="{BB962C8B-B14F-4D97-AF65-F5344CB8AC3E}">
        <p14:creationId xmlns:p14="http://schemas.microsoft.com/office/powerpoint/2010/main" val="368080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4F2C-1B28-1C64-CE80-BC9ADCD88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C3D57D-576A-0D93-0C28-5F2B93A90F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030763-43EE-0882-71A6-7E71BCF6F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D1630B-899E-3C56-7510-F528C5631358}"/>
              </a:ext>
            </a:extLst>
          </p:cNvPr>
          <p:cNvSpPr>
            <a:spLocks noGrp="1"/>
          </p:cNvSpPr>
          <p:nvPr>
            <p:ph type="dt" sz="half" idx="10"/>
          </p:nvPr>
        </p:nvSpPr>
        <p:spPr/>
        <p:txBody>
          <a:bodyPr/>
          <a:lstStyle/>
          <a:p>
            <a:fld id="{5CB14024-A903-4B4D-8E1B-F4D9BE84C335}" type="datetimeFigureOut">
              <a:rPr lang="en-US" smtClean="0"/>
              <a:t>10/22/2024</a:t>
            </a:fld>
            <a:endParaRPr lang="en-US"/>
          </a:p>
        </p:txBody>
      </p:sp>
      <p:sp>
        <p:nvSpPr>
          <p:cNvPr id="6" name="Footer Placeholder 5">
            <a:extLst>
              <a:ext uri="{FF2B5EF4-FFF2-40B4-BE49-F238E27FC236}">
                <a16:creationId xmlns:a16="http://schemas.microsoft.com/office/drawing/2014/main" id="{0CB35467-A994-3DE5-3B69-9FBAAEB47F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F201AE-4394-9C26-0A70-EFB4570227D1}"/>
              </a:ext>
            </a:extLst>
          </p:cNvPr>
          <p:cNvSpPr>
            <a:spLocks noGrp="1"/>
          </p:cNvSpPr>
          <p:nvPr>
            <p:ph type="sldNum" sz="quarter" idx="12"/>
          </p:nvPr>
        </p:nvSpPr>
        <p:spPr/>
        <p:txBody>
          <a:bodyPr/>
          <a:lstStyle/>
          <a:p>
            <a:fld id="{81E1A078-44A5-4DAF-9265-9BE99DF41A56}" type="slidenum">
              <a:rPr lang="en-US" smtClean="0"/>
              <a:t>‹#›</a:t>
            </a:fld>
            <a:endParaRPr lang="en-US"/>
          </a:p>
        </p:txBody>
      </p:sp>
    </p:spTree>
    <p:extLst>
      <p:ext uri="{BB962C8B-B14F-4D97-AF65-F5344CB8AC3E}">
        <p14:creationId xmlns:p14="http://schemas.microsoft.com/office/powerpoint/2010/main" val="241011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7FE0-26EB-1884-50F2-7C8F55256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815E77-E09D-0AF2-D833-D92BBB6C5F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8533D7-30BF-9007-EAFF-36201250A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0D195B-DBFB-A5E3-2502-B7FA6E14B8FD}"/>
              </a:ext>
            </a:extLst>
          </p:cNvPr>
          <p:cNvSpPr>
            <a:spLocks noGrp="1"/>
          </p:cNvSpPr>
          <p:nvPr>
            <p:ph type="dt" sz="half" idx="10"/>
          </p:nvPr>
        </p:nvSpPr>
        <p:spPr/>
        <p:txBody>
          <a:bodyPr/>
          <a:lstStyle/>
          <a:p>
            <a:fld id="{5CB14024-A903-4B4D-8E1B-F4D9BE84C335}" type="datetimeFigureOut">
              <a:rPr lang="en-US" smtClean="0"/>
              <a:t>10/22/2024</a:t>
            </a:fld>
            <a:endParaRPr lang="en-US"/>
          </a:p>
        </p:txBody>
      </p:sp>
      <p:sp>
        <p:nvSpPr>
          <p:cNvPr id="6" name="Footer Placeholder 5">
            <a:extLst>
              <a:ext uri="{FF2B5EF4-FFF2-40B4-BE49-F238E27FC236}">
                <a16:creationId xmlns:a16="http://schemas.microsoft.com/office/drawing/2014/main" id="{7EE47BDB-7846-11C7-0A03-33F3745890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8E4F5-EC5F-140D-EB45-957112ED47DE}"/>
              </a:ext>
            </a:extLst>
          </p:cNvPr>
          <p:cNvSpPr>
            <a:spLocks noGrp="1"/>
          </p:cNvSpPr>
          <p:nvPr>
            <p:ph type="sldNum" sz="quarter" idx="12"/>
          </p:nvPr>
        </p:nvSpPr>
        <p:spPr/>
        <p:txBody>
          <a:bodyPr/>
          <a:lstStyle/>
          <a:p>
            <a:fld id="{81E1A078-44A5-4DAF-9265-9BE99DF41A56}" type="slidenum">
              <a:rPr lang="en-US" smtClean="0"/>
              <a:t>‹#›</a:t>
            </a:fld>
            <a:endParaRPr lang="en-US"/>
          </a:p>
        </p:txBody>
      </p:sp>
    </p:spTree>
    <p:extLst>
      <p:ext uri="{BB962C8B-B14F-4D97-AF65-F5344CB8AC3E}">
        <p14:creationId xmlns:p14="http://schemas.microsoft.com/office/powerpoint/2010/main" val="819635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8682AC-A567-5381-D675-67EF7C7CA4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521841-3C97-B054-843D-64F8E2C4F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A12CE4-8A8F-72FA-29A9-B67DE53A4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B14024-A903-4B4D-8E1B-F4D9BE84C335}" type="datetimeFigureOut">
              <a:rPr lang="en-US" smtClean="0"/>
              <a:t>10/22/2024</a:t>
            </a:fld>
            <a:endParaRPr lang="en-US"/>
          </a:p>
        </p:txBody>
      </p:sp>
      <p:sp>
        <p:nvSpPr>
          <p:cNvPr id="5" name="Footer Placeholder 4">
            <a:extLst>
              <a:ext uri="{FF2B5EF4-FFF2-40B4-BE49-F238E27FC236}">
                <a16:creationId xmlns:a16="http://schemas.microsoft.com/office/drawing/2014/main" id="{72B6AF66-9154-BC08-A990-4883F4AB68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10C9B6B-3545-9F5A-A431-9314805CC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E1A078-44A5-4DAF-9265-9BE99DF41A56}" type="slidenum">
              <a:rPr lang="en-US" smtClean="0"/>
              <a:t>‹#›</a:t>
            </a:fld>
            <a:endParaRPr lang="en-US"/>
          </a:p>
        </p:txBody>
      </p:sp>
    </p:spTree>
    <p:extLst>
      <p:ext uri="{BB962C8B-B14F-4D97-AF65-F5344CB8AC3E}">
        <p14:creationId xmlns:p14="http://schemas.microsoft.com/office/powerpoint/2010/main" val="3965910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3210-51E4-C986-77FF-E14BAB031C91}"/>
              </a:ext>
            </a:extLst>
          </p:cNvPr>
          <p:cNvSpPr>
            <a:spLocks noGrp="1"/>
          </p:cNvSpPr>
          <p:nvPr>
            <p:ph type="ctrTitle"/>
          </p:nvPr>
        </p:nvSpPr>
        <p:spPr/>
        <p:txBody>
          <a:bodyPr/>
          <a:lstStyle/>
          <a:p>
            <a:r>
              <a:rPr lang="en-US" dirty="0"/>
              <a:t>"Analysis of School Performance: School Buddy"</a:t>
            </a:r>
          </a:p>
        </p:txBody>
      </p:sp>
      <p:sp>
        <p:nvSpPr>
          <p:cNvPr id="3" name="Subtitle 2">
            <a:extLst>
              <a:ext uri="{FF2B5EF4-FFF2-40B4-BE49-F238E27FC236}">
                <a16:creationId xmlns:a16="http://schemas.microsoft.com/office/drawing/2014/main" id="{C3F5A594-618D-B094-B583-619917540759}"/>
              </a:ext>
            </a:extLst>
          </p:cNvPr>
          <p:cNvSpPr>
            <a:spLocks noGrp="1"/>
          </p:cNvSpPr>
          <p:nvPr>
            <p:ph type="subTitle" idx="1"/>
          </p:nvPr>
        </p:nvSpPr>
        <p:spPr/>
        <p:txBody>
          <a:bodyPr/>
          <a:lstStyle/>
          <a:p>
            <a:r>
              <a:rPr lang="en-US" dirty="0"/>
              <a:t>Date :- 22/10/2024</a:t>
            </a:r>
          </a:p>
          <a:p>
            <a:r>
              <a:rPr lang="en-US" dirty="0"/>
              <a:t>Name :- Varad  Sandip Waikar</a:t>
            </a:r>
          </a:p>
        </p:txBody>
      </p:sp>
    </p:spTree>
    <p:extLst>
      <p:ext uri="{BB962C8B-B14F-4D97-AF65-F5344CB8AC3E}">
        <p14:creationId xmlns:p14="http://schemas.microsoft.com/office/powerpoint/2010/main" val="8387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B603-1246-93B2-CE46-7A448C337D5F}"/>
              </a:ext>
            </a:extLst>
          </p:cNvPr>
          <p:cNvSpPr>
            <a:spLocks noGrp="1"/>
          </p:cNvSpPr>
          <p:nvPr>
            <p:ph type="title"/>
          </p:nvPr>
        </p:nvSpPr>
        <p:spPr/>
        <p:txBody>
          <a:bodyPr/>
          <a:lstStyle/>
          <a:p>
            <a:r>
              <a:rPr lang="en-US" dirty="0"/>
              <a:t>Introduction :- </a:t>
            </a:r>
          </a:p>
        </p:txBody>
      </p:sp>
      <p:sp>
        <p:nvSpPr>
          <p:cNvPr id="3" name="Content Placeholder 2">
            <a:extLst>
              <a:ext uri="{FF2B5EF4-FFF2-40B4-BE49-F238E27FC236}">
                <a16:creationId xmlns:a16="http://schemas.microsoft.com/office/drawing/2014/main" id="{5B8CCDF4-B6AE-1841-0E77-2D5D3A1D669E}"/>
              </a:ext>
            </a:extLst>
          </p:cNvPr>
          <p:cNvSpPr>
            <a:spLocks noGrp="1"/>
          </p:cNvSpPr>
          <p:nvPr>
            <p:ph idx="1"/>
          </p:nvPr>
        </p:nvSpPr>
        <p:spPr>
          <a:xfrm>
            <a:off x="838200" y="1825624"/>
            <a:ext cx="11078980" cy="4785037"/>
          </a:xfrm>
        </p:spPr>
        <p:txBody>
          <a:bodyPr>
            <a:normAutofit fontScale="40000" lnSpcReduction="20000"/>
          </a:bodyPr>
          <a:lstStyle/>
          <a:p>
            <a:r>
              <a:rPr lang="en-US" dirty="0"/>
              <a:t>School Buddy is a new startup that helps students in identifying best schools as per their stream preferences. There are three streams in which students seek admission after passing their 10th board exams. Subjects for each of these streams are as follows:</a:t>
            </a:r>
          </a:p>
          <a:p>
            <a:r>
              <a:rPr lang="en-US" dirty="0"/>
              <a:t>Arts - Hindi, English, History, Geography and Civics</a:t>
            </a:r>
          </a:p>
          <a:p>
            <a:r>
              <a:rPr lang="en-US" dirty="0"/>
              <a:t>Science - Mathematics, Physics, Chemistry, Biology and Computer Science</a:t>
            </a:r>
          </a:p>
          <a:p>
            <a:r>
              <a:rPr lang="en-US" dirty="0"/>
              <a:t>Commerce - Hindi, English, Mathematics, Computer Science and Physical Education</a:t>
            </a:r>
          </a:p>
          <a:p>
            <a:r>
              <a:rPr lang="en-US" dirty="0"/>
              <a:t>School Buddy has collected marks scored by the same students for all the subjects for 3 consecutive years. Based on this information they have to find out below details:</a:t>
            </a:r>
          </a:p>
          <a:p>
            <a:pPr>
              <a:buFont typeface="+mj-lt"/>
              <a:buAutoNum type="arabicPeriod"/>
            </a:pPr>
            <a:r>
              <a:rPr lang="en-US" dirty="0"/>
              <a:t>Reward the top performer (student) of each school based on cumulative marks scored in last three years for all the subjects</a:t>
            </a:r>
          </a:p>
          <a:p>
            <a:pPr>
              <a:buFont typeface="+mj-lt"/>
              <a:buAutoNum type="arabicPeriod"/>
            </a:pPr>
            <a:r>
              <a:rPr lang="en-US" dirty="0"/>
              <a:t>Rank each student within their own school based on their total marks scored in the year 2020 and compare the marks of Rank 10 for each school by arranging them in descending order</a:t>
            </a:r>
          </a:p>
          <a:p>
            <a:pPr>
              <a:buFont typeface="+mj-lt"/>
              <a:buAutoNum type="arabicPeriod"/>
            </a:pPr>
            <a:r>
              <a:rPr lang="en-US" dirty="0"/>
              <a:t>Find out students with the highest improvement for each subject from 2019-21 combining all the schools together</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4.</a:t>
            </a:r>
            <a:r>
              <a:rPr lang="en-US" dirty="0"/>
              <a:t> Identify best school for Arts, Science and Commerce streams based on marks scored by students in respective subjects for those streams in last three years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800" b="0" i="0" u="none" strike="noStrike" cap="none" normalizeH="0" baseline="0" dirty="0">
                <a:ln>
                  <a:noFill/>
                </a:ln>
                <a:solidFill>
                  <a:schemeClr val="tx1"/>
                </a:solidFill>
                <a:effectLst/>
                <a:latin typeface="Arial" panose="020B0604020202020204" pitchFamily="34" charset="0"/>
              </a:rPr>
              <a:t>If the marks obtained for each subject can be </a:t>
            </a:r>
            <a:r>
              <a:rPr kumimoji="0" lang="en-US" altLang="en-US" sz="2800" b="0" i="0" u="none" strike="noStrike" cap="none" normalizeH="0" baseline="0" dirty="0" err="1">
                <a:ln>
                  <a:noFill/>
                </a:ln>
                <a:solidFill>
                  <a:schemeClr val="tx1"/>
                </a:solidFill>
                <a:effectLst/>
                <a:latin typeface="Arial" panose="020B0604020202020204" pitchFamily="34" charset="0"/>
              </a:rPr>
              <a:t>categorised</a:t>
            </a:r>
            <a:r>
              <a:rPr kumimoji="0" lang="en-US" altLang="en-US" sz="2800" b="0" i="0" u="none" strike="noStrike" cap="none" normalizeH="0" baseline="0" dirty="0">
                <a:ln>
                  <a:noFill/>
                </a:ln>
                <a:solidFill>
                  <a:schemeClr val="tx1"/>
                </a:solidFill>
                <a:effectLst/>
                <a:latin typeface="Arial" panose="020B0604020202020204" pitchFamily="34" charset="0"/>
              </a:rPr>
              <a:t> under 5 sections like below:</a:t>
            </a:r>
            <a:endParaRPr kumimoji="0" lang="en-US" altLang="en-US" sz="12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&lt;=20 - Very Poor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20 - &lt;=40 - Poor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40 - &lt;=60 - Average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60 - &lt;=80 - Good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80 - &lt;=100 - Very Good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Then calculate for each school how many students were in each category based on the avg. marks obtained each year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6)  Which is the best school for each year 2019, 2020 and 2021 based on highest no. of students in Good and Very Good category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7)  Which is the fastest-growing School in Bangalore (Overall and Streamwise)?</a:t>
            </a:r>
            <a:br>
              <a:rPr lang="en-US" dirty="0"/>
            </a:br>
            <a:endParaRPr lang="en-US" dirty="0"/>
          </a:p>
          <a:p>
            <a:endParaRPr lang="en-US" dirty="0"/>
          </a:p>
        </p:txBody>
      </p:sp>
    </p:spTree>
    <p:extLst>
      <p:ext uri="{BB962C8B-B14F-4D97-AF65-F5344CB8AC3E}">
        <p14:creationId xmlns:p14="http://schemas.microsoft.com/office/powerpoint/2010/main" val="361016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B09C-8445-08C8-634C-DD4C73359FE2}"/>
              </a:ext>
            </a:extLst>
          </p:cNvPr>
          <p:cNvSpPr>
            <a:spLocks noGrp="1"/>
          </p:cNvSpPr>
          <p:nvPr>
            <p:ph type="title"/>
          </p:nvPr>
        </p:nvSpPr>
        <p:spPr/>
        <p:txBody>
          <a:bodyPr/>
          <a:lstStyle/>
          <a:p>
            <a:r>
              <a:rPr lang="en-US" dirty="0"/>
              <a:t>Analysis Overview :- </a:t>
            </a:r>
          </a:p>
        </p:txBody>
      </p:sp>
      <p:sp>
        <p:nvSpPr>
          <p:cNvPr id="4" name="Rectangle 1">
            <a:extLst>
              <a:ext uri="{FF2B5EF4-FFF2-40B4-BE49-F238E27FC236}">
                <a16:creationId xmlns:a16="http://schemas.microsoft.com/office/drawing/2014/main" id="{AFDC645E-C343-2D7D-FC3F-99C7E29A5BB5}"/>
              </a:ext>
            </a:extLst>
          </p:cNvPr>
          <p:cNvSpPr>
            <a:spLocks noGrp="1" noChangeArrowheads="1"/>
          </p:cNvSpPr>
          <p:nvPr>
            <p:ph idx="1"/>
          </p:nvPr>
        </p:nvSpPr>
        <p:spPr bwMode="auto">
          <a:xfrm>
            <a:off x="838199" y="1246694"/>
            <a:ext cx="10971509"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Reward the top performer (student) of each school based on cumulative marks scored in last three years for all the subjects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Rank each student within their own school based on their total marks scored in the year 2020 and compare the marks of Rank 10 for each school by arranging them in descending order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Find out students with the highest improvement for each subject from 2019-21 combining all the schools together</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Identify best school for Arts, Science and Commerce streams based on marks scored by students in respective subjects for those streams in last three years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latin typeface="Arial" panose="020B0604020202020204" pitchFamily="34" charset="0"/>
              </a:rPr>
              <a:t>If the marks obtained for each subject can be </a:t>
            </a:r>
            <a:r>
              <a:rPr kumimoji="0" lang="en-US" altLang="en-US" sz="1800" b="0" i="0" u="none" strike="noStrike" cap="none" normalizeH="0" baseline="0" dirty="0" err="1">
                <a:ln>
                  <a:noFill/>
                </a:ln>
                <a:solidFill>
                  <a:schemeClr val="tx1"/>
                </a:solidFill>
                <a:effectLst/>
                <a:latin typeface="Arial" panose="020B0604020202020204" pitchFamily="34" charset="0"/>
              </a:rPr>
              <a:t>categorised</a:t>
            </a:r>
            <a:r>
              <a:rPr kumimoji="0" lang="en-US" altLang="en-US" sz="1800" b="0" i="0" u="none" strike="noStrike" cap="none" normalizeH="0" baseline="0" dirty="0">
                <a:ln>
                  <a:noFill/>
                </a:ln>
                <a:solidFill>
                  <a:schemeClr val="tx1"/>
                </a:solidFill>
                <a:effectLst/>
                <a:latin typeface="Arial" panose="020B0604020202020204" pitchFamily="34" charset="0"/>
              </a:rPr>
              <a:t> under 5 sections like below:</a:t>
            </a:r>
            <a:endParaRPr kumimoji="0" lang="en-US" altLang="en-US" sz="1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&lt;=20 - Very Poor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20 - &lt;=40 - Poor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40 - &lt;=60 - Average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60 - &lt;=80 - Good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80 - &lt;=100 - Very Good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Then calculate for each school how many students were in each category based on the avg. marks obtained each year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6)  Which is the best school for each year 2019, 2020 and 2021 based on highest no. of students in Good and Very Good category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7)  Which is the fastest-growing School in Bangalore (Overall and Streamwise)?</a:t>
            </a:r>
          </a:p>
        </p:txBody>
      </p:sp>
    </p:spTree>
    <p:extLst>
      <p:ext uri="{BB962C8B-B14F-4D97-AF65-F5344CB8AC3E}">
        <p14:creationId xmlns:p14="http://schemas.microsoft.com/office/powerpoint/2010/main" val="133983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7E3C-FB8E-C56F-AE86-95F12C8F77F2}"/>
              </a:ext>
            </a:extLst>
          </p:cNvPr>
          <p:cNvSpPr>
            <a:spLocks noGrp="1"/>
          </p:cNvSpPr>
          <p:nvPr>
            <p:ph type="title"/>
          </p:nvPr>
        </p:nvSpPr>
        <p:spPr/>
        <p:txBody>
          <a:bodyPr/>
          <a:lstStyle/>
          <a:p>
            <a:r>
              <a:rPr lang="en-US" dirty="0"/>
              <a:t>Tools for Analysis and Presentation:- </a:t>
            </a:r>
          </a:p>
        </p:txBody>
      </p:sp>
      <p:sp>
        <p:nvSpPr>
          <p:cNvPr id="4" name="Rectangle 1">
            <a:extLst>
              <a:ext uri="{FF2B5EF4-FFF2-40B4-BE49-F238E27FC236}">
                <a16:creationId xmlns:a16="http://schemas.microsoft.com/office/drawing/2014/main" id="{4B64387A-76A6-174D-C459-F4BB64C4D8E6}"/>
              </a:ext>
            </a:extLst>
          </p:cNvPr>
          <p:cNvSpPr>
            <a:spLocks noGrp="1" noChangeArrowheads="1"/>
          </p:cNvSpPr>
          <p:nvPr>
            <p:ph idx="1"/>
          </p:nvPr>
        </p:nvSpPr>
        <p:spPr bwMode="auto">
          <a:xfrm>
            <a:off x="838200" y="2985632"/>
            <a:ext cx="850649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Python/pandas</a:t>
            </a:r>
            <a:r>
              <a:rPr kumimoji="0" lang="en-US" altLang="en-US" sz="1800" b="0" i="0" u="none" strike="noStrike" cap="none" normalizeH="0" baseline="0" dirty="0">
                <a:ln>
                  <a:noFill/>
                </a:ln>
                <a:solidFill>
                  <a:schemeClr val="tx1"/>
                </a:solidFill>
                <a:effectLst/>
                <a:latin typeface="Arial" panose="020B0604020202020204" pitchFamily="34" charset="0"/>
              </a:rPr>
              <a:t>: For data analysis.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Matplotlib/Seaborn</a:t>
            </a:r>
            <a:r>
              <a:rPr kumimoji="0" lang="en-US" altLang="en-US" sz="1800" b="0" i="0" u="none" strike="noStrike" cap="none" normalizeH="0" baseline="0" dirty="0">
                <a:ln>
                  <a:noFill/>
                </a:ln>
                <a:solidFill>
                  <a:schemeClr val="tx1"/>
                </a:solidFill>
                <a:effectLst/>
                <a:latin typeface="Arial" panose="020B0604020202020204" pitchFamily="34" charset="0"/>
              </a:rPr>
              <a:t>: For creating visualizations.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PowerPoint (or Google Slides)</a:t>
            </a:r>
            <a:r>
              <a:rPr kumimoji="0" lang="en-US" altLang="en-US" sz="1800" b="0" i="0" u="none" strike="noStrike" cap="none" normalizeH="0" baseline="0" dirty="0">
                <a:ln>
                  <a:noFill/>
                </a:ln>
                <a:solidFill>
                  <a:schemeClr val="tx1"/>
                </a:solidFill>
                <a:effectLst/>
                <a:latin typeface="Arial" panose="020B0604020202020204" pitchFamily="34" charset="0"/>
              </a:rPr>
              <a:t>: To create your presentation.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ChatGPT</a:t>
            </a:r>
            <a:r>
              <a:rPr kumimoji="0" lang="en-US" altLang="en-US" sz="1800" b="0" i="0" u="none" strike="noStrike" cap="none" normalizeH="0" baseline="0" dirty="0">
                <a:ln>
                  <a:noFill/>
                </a:ln>
                <a:solidFill>
                  <a:schemeClr val="tx1"/>
                </a:solidFill>
                <a:effectLst/>
                <a:latin typeface="Arial" panose="020B0604020202020204" pitchFamily="34" charset="0"/>
              </a:rPr>
              <a:t> :- For searching any queries and source code of python as well as </a:t>
            </a:r>
            <a:r>
              <a:rPr kumimoji="0" lang="en-US" altLang="en-US" sz="1800" b="0" i="0" u="none" strike="noStrike" cap="none" normalizeH="0" baseline="0" dirty="0" err="1">
                <a:ln>
                  <a:noFill/>
                </a:ln>
                <a:solidFill>
                  <a:schemeClr val="tx1"/>
                </a:solidFill>
                <a:effectLst/>
                <a:latin typeface="Arial" panose="020B0604020202020204" pitchFamily="34" charset="0"/>
              </a:rPr>
              <a:t>sql</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15777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FF38F-400C-F303-6502-6AB5483EB1E6}"/>
              </a:ext>
            </a:extLst>
          </p:cNvPr>
          <p:cNvSpPr>
            <a:spLocks noGrp="1"/>
          </p:cNvSpPr>
          <p:nvPr>
            <p:ph type="title"/>
          </p:nvPr>
        </p:nvSpPr>
        <p:spPr/>
        <p:txBody>
          <a:bodyPr/>
          <a:lstStyle/>
          <a:p>
            <a:r>
              <a:rPr lang="en-US" dirty="0"/>
              <a:t>Example Code Snippets:- </a:t>
            </a:r>
          </a:p>
        </p:txBody>
      </p:sp>
      <p:sp>
        <p:nvSpPr>
          <p:cNvPr id="3" name="Content Placeholder 2">
            <a:extLst>
              <a:ext uri="{FF2B5EF4-FFF2-40B4-BE49-F238E27FC236}">
                <a16:creationId xmlns:a16="http://schemas.microsoft.com/office/drawing/2014/main" id="{3F68B4E4-6B06-4C15-0597-84386103A44F}"/>
              </a:ext>
            </a:extLst>
          </p:cNvPr>
          <p:cNvSpPr>
            <a:spLocks noGrp="1"/>
          </p:cNvSpPr>
          <p:nvPr>
            <p:ph idx="1"/>
          </p:nvPr>
        </p:nvSpPr>
        <p:spPr/>
        <p:txBody>
          <a:bodyPr>
            <a:normAutofit fontScale="70000" lnSpcReduction="20000"/>
          </a:bodyPr>
          <a:lstStyle/>
          <a:p>
            <a:r>
              <a:rPr lang="en-US" dirty="0"/>
              <a:t>import pandas as pd</a:t>
            </a:r>
          </a:p>
          <a:p>
            <a:endParaRPr lang="en-US" dirty="0"/>
          </a:p>
          <a:p>
            <a:r>
              <a:rPr lang="en-US" dirty="0"/>
              <a:t># Load data</a:t>
            </a:r>
          </a:p>
          <a:p>
            <a:r>
              <a:rPr lang="en-US" dirty="0"/>
              <a:t>data = </a:t>
            </a:r>
            <a:r>
              <a:rPr lang="en-US" dirty="0" err="1"/>
              <a:t>pd.read_csv</a:t>
            </a:r>
            <a:r>
              <a:rPr lang="en-US" dirty="0"/>
              <a:t>("path_to_your_data.csv")</a:t>
            </a:r>
          </a:p>
          <a:p>
            <a:endParaRPr lang="en-US" dirty="0"/>
          </a:p>
          <a:p>
            <a:r>
              <a:rPr lang="en-US" dirty="0"/>
              <a:t># Calculate cumulative marks</a:t>
            </a:r>
          </a:p>
          <a:p>
            <a:r>
              <a:rPr lang="en-US" dirty="0" err="1"/>
              <a:t>cumulative_marks</a:t>
            </a:r>
            <a:r>
              <a:rPr lang="en-US" dirty="0"/>
              <a:t> = </a:t>
            </a:r>
            <a:r>
              <a:rPr lang="en-US" dirty="0" err="1"/>
              <a:t>data.groupby</a:t>
            </a:r>
            <a:r>
              <a:rPr lang="en-US" dirty="0"/>
              <a:t>(['School', 'Student'])['Marks'].sum().</a:t>
            </a:r>
            <a:r>
              <a:rPr lang="en-US" dirty="0" err="1"/>
              <a:t>reset_index</a:t>
            </a:r>
            <a:r>
              <a:rPr lang="en-US" dirty="0"/>
              <a:t>()</a:t>
            </a:r>
          </a:p>
          <a:p>
            <a:endParaRPr lang="en-US" dirty="0"/>
          </a:p>
          <a:p>
            <a:r>
              <a:rPr lang="en-US" dirty="0"/>
              <a:t># Identify top performer in each school</a:t>
            </a:r>
          </a:p>
          <a:p>
            <a:r>
              <a:rPr lang="en-US" dirty="0" err="1"/>
              <a:t>top_performers</a:t>
            </a:r>
            <a:r>
              <a:rPr lang="en-US" dirty="0"/>
              <a:t> = </a:t>
            </a:r>
            <a:r>
              <a:rPr lang="en-US" dirty="0" err="1"/>
              <a:t>cumulative_marks.loc</a:t>
            </a:r>
            <a:r>
              <a:rPr lang="en-US" dirty="0"/>
              <a:t>[</a:t>
            </a:r>
            <a:r>
              <a:rPr lang="en-US" dirty="0" err="1"/>
              <a:t>cumulative_marks.groupby</a:t>
            </a:r>
            <a:r>
              <a:rPr lang="en-US" dirty="0"/>
              <a:t>('School')['Marks'].</a:t>
            </a:r>
            <a:r>
              <a:rPr lang="en-US" dirty="0" err="1"/>
              <a:t>idxmax</a:t>
            </a:r>
            <a:r>
              <a:rPr lang="en-US" dirty="0"/>
              <a:t>()]</a:t>
            </a:r>
          </a:p>
          <a:p>
            <a:endParaRPr lang="en-US" dirty="0"/>
          </a:p>
          <a:p>
            <a:r>
              <a:rPr lang="en-US" dirty="0"/>
              <a:t>print(</a:t>
            </a:r>
            <a:r>
              <a:rPr lang="en-US" dirty="0" err="1"/>
              <a:t>top_performers</a:t>
            </a:r>
            <a:r>
              <a:rPr lang="en-US" dirty="0"/>
              <a:t>)</a:t>
            </a:r>
          </a:p>
          <a:p>
            <a:endParaRPr lang="en-US" dirty="0"/>
          </a:p>
        </p:txBody>
      </p:sp>
    </p:spTree>
    <p:extLst>
      <p:ext uri="{BB962C8B-B14F-4D97-AF65-F5344CB8AC3E}">
        <p14:creationId xmlns:p14="http://schemas.microsoft.com/office/powerpoint/2010/main" val="283795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2DD9D-0607-67B9-B136-639DAFB41391}"/>
              </a:ext>
            </a:extLst>
          </p:cNvPr>
          <p:cNvSpPr>
            <a:spLocks noGrp="1"/>
          </p:cNvSpPr>
          <p:nvPr>
            <p:ph type="title"/>
          </p:nvPr>
        </p:nvSpPr>
        <p:spPr>
          <a:xfrm>
            <a:off x="838200" y="365125"/>
            <a:ext cx="10515600" cy="673261"/>
          </a:xfrm>
        </p:spPr>
        <p:txBody>
          <a:bodyPr>
            <a:normAutofit fontScale="90000"/>
          </a:bodyPr>
          <a:lstStyle/>
          <a:p>
            <a:r>
              <a:rPr lang="en-US" dirty="0"/>
              <a:t>Conclusion :- </a:t>
            </a:r>
          </a:p>
        </p:txBody>
      </p:sp>
      <p:sp>
        <p:nvSpPr>
          <p:cNvPr id="4" name="Rectangle 1">
            <a:extLst>
              <a:ext uri="{FF2B5EF4-FFF2-40B4-BE49-F238E27FC236}">
                <a16:creationId xmlns:a16="http://schemas.microsoft.com/office/drawing/2014/main" id="{B97E83EF-6982-2D1C-13F7-C5E862D3C613}"/>
              </a:ext>
            </a:extLst>
          </p:cNvPr>
          <p:cNvSpPr>
            <a:spLocks noGrp="1" noChangeArrowheads="1"/>
          </p:cNvSpPr>
          <p:nvPr>
            <p:ph idx="1"/>
          </p:nvPr>
        </p:nvSpPr>
        <p:spPr bwMode="auto">
          <a:xfrm>
            <a:off x="838200" y="1600637"/>
            <a:ext cx="1706234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Top Performers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Identified the highest-achieving students across various schools, highlighting exceptional academic talent.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Student Rankings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Provided insights into student performance in 2020, enabling schools to benchmark their top 10 students against others.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Improvements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Analyzed student improvements from 2019 to 2021, showcasing those who demonstrated significant growth in their academic performance, which is a positive indicator of effective teaching and student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Best Schools by Stream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Identified leading schools in Arts, Science, and Commerce based on average marks, guiding students in their choices for higher studies.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Categories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Classified students' average marks into categories (Very Poor to Very Good), revealing the distribution of academic performance across schools, which can help in identifying areas needing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Yearly Best Schools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Highlighted the best-performing schools for the year 2019, providing valuable insights for parents and students looking for quality education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Fastest-Growing Schools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Identified schools with the highest improvement rates, reflecting their potential for ongoing academic excellence and attracting new students.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241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63B9-C34C-63B7-C60C-8049ED515DEC}"/>
              </a:ext>
            </a:extLst>
          </p:cNvPr>
          <p:cNvSpPr>
            <a:spLocks noGrp="1"/>
          </p:cNvSpPr>
          <p:nvPr>
            <p:ph type="title"/>
          </p:nvPr>
        </p:nvSpPr>
        <p:spPr/>
        <p:txBody>
          <a:bodyPr/>
          <a:lstStyle/>
          <a:p>
            <a:r>
              <a:rPr lang="en-US" dirty="0"/>
              <a:t>Questions :-  </a:t>
            </a:r>
          </a:p>
        </p:txBody>
      </p:sp>
      <p:sp>
        <p:nvSpPr>
          <p:cNvPr id="3" name="Content Placeholder 2">
            <a:extLst>
              <a:ext uri="{FF2B5EF4-FFF2-40B4-BE49-F238E27FC236}">
                <a16:creationId xmlns:a16="http://schemas.microsoft.com/office/drawing/2014/main" id="{6591B859-C51D-14B5-ACB6-8753390ABA04}"/>
              </a:ext>
            </a:extLst>
          </p:cNvPr>
          <p:cNvSpPr>
            <a:spLocks noGrp="1"/>
          </p:cNvSpPr>
          <p:nvPr>
            <p:ph idx="1"/>
          </p:nvPr>
        </p:nvSpPr>
        <p:spPr/>
        <p:txBody>
          <a:bodyPr/>
          <a:lstStyle/>
          <a:p>
            <a:r>
              <a:rPr lang="en-US" dirty="0"/>
              <a:t>Feel Free to ask </a:t>
            </a:r>
          </a:p>
          <a:p>
            <a:r>
              <a:rPr lang="en-US" dirty="0"/>
              <a:t>You can reach out to my mail Id :- varadwaikar7@gmail.com</a:t>
            </a:r>
          </a:p>
        </p:txBody>
      </p:sp>
    </p:spTree>
    <p:extLst>
      <p:ext uri="{BB962C8B-B14F-4D97-AF65-F5344CB8AC3E}">
        <p14:creationId xmlns:p14="http://schemas.microsoft.com/office/powerpoint/2010/main" val="3403565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896</Words>
  <Application>Microsoft Office PowerPoint</Application>
  <PresentationFormat>Widescreen</PresentationFormat>
  <Paragraphs>80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Arial Unicode MS</vt:lpstr>
      <vt:lpstr>Office Theme</vt:lpstr>
      <vt:lpstr>"Analysis of School Performance: School Buddy"</vt:lpstr>
      <vt:lpstr>Introduction :- </vt:lpstr>
      <vt:lpstr>Analysis Overview :- </vt:lpstr>
      <vt:lpstr>Tools for Analysis and Presentation:- </vt:lpstr>
      <vt:lpstr>Example Code Snippets:- </vt:lpstr>
      <vt:lpstr>Conclusion :- </vt:lpstr>
      <vt:lpstr>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Varad Waikar</dc:creator>
  <cp:lastModifiedBy>Varad Waikar</cp:lastModifiedBy>
  <cp:revision>1</cp:revision>
  <dcterms:created xsi:type="dcterms:W3CDTF">2024-10-22T12:46:26Z</dcterms:created>
  <dcterms:modified xsi:type="dcterms:W3CDTF">2024-10-22T13:12:41Z</dcterms:modified>
</cp:coreProperties>
</file>