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28">
          <p15:clr>
            <a:srgbClr val="A4A3A4"/>
          </p15:clr>
        </p15:guide>
        <p15:guide id="2" pos="3681">
          <p15:clr>
            <a:srgbClr val="A4A3A4"/>
          </p15:clr>
        </p15:guide>
      </p15:sldGuideLst>
    </p:ext>
    <p:ext uri="GoogleSlidesCustomDataVersion2">
      <go:slidesCustomData xmlns:go="http://customooxmlschemas.google.com/" r:id="rId24" roundtripDataSignature="AMtx7miqVywk26wdfcdKwdZDpFqgT24K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B38948-6FD5-4F34-9932-43D64602207C}">
  <a:tblStyle styleId="{E3B38948-6FD5-4F34-9932-43D64602207C}"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8" orient="horz"/>
        <p:guide pos="36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5"/>
          <p:cNvGrpSpPr/>
          <p:nvPr/>
        </p:nvGrpSpPr>
        <p:grpSpPr>
          <a:xfrm>
            <a:off x="0" y="-8467"/>
            <a:ext cx="12192000" cy="6866467"/>
            <a:chOff x="0" y="-8467"/>
            <a:chExt cx="12192000" cy="6866467"/>
          </a:xfrm>
        </p:grpSpPr>
        <p:cxnSp>
          <p:nvCxnSpPr>
            <p:cNvPr id="28" name="Google Shape;28;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8" name="Google Shape;108;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23" name="Google Shape;123;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p:nvPr>
            <p:ph idx="2" type="pic"/>
          </p:nvPr>
        </p:nvSpPr>
        <p:spPr>
          <a:xfrm>
            <a:off x="677334" y="609600"/>
            <a:ext cx="8596668" cy="3845718"/>
          </a:xfrm>
          <a:prstGeom prst="rect">
            <a:avLst/>
          </a:prstGeom>
          <a:noFill/>
          <a:ln>
            <a:noFill/>
          </a:ln>
        </p:spPr>
      </p:sp>
      <p:sp>
        <p:nvSpPr>
          <p:cNvPr id="90" name="Google Shape;90;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4"/>
          <p:cNvGrpSpPr/>
          <p:nvPr/>
        </p:nvGrpSpPr>
        <p:grpSpPr>
          <a:xfrm>
            <a:off x="0" y="-8467"/>
            <a:ext cx="12192000" cy="6866467"/>
            <a:chOff x="0" y="-8467"/>
            <a:chExt cx="12192000" cy="6866467"/>
          </a:xfrm>
        </p:grpSpPr>
        <p:cxnSp>
          <p:nvCxnSpPr>
            <p:cNvPr id="11" name="Google Shape;11;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Smart irrigation – EGM" id="147" name="Google Shape;147;p1"/>
          <p:cNvPicPr preferRelativeResize="0"/>
          <p:nvPr/>
        </p:nvPicPr>
        <p:blipFill rotWithShape="1">
          <a:blip r:embed="rId3">
            <a:alphaModFix/>
          </a:blip>
          <a:srcRect b="0" l="0" r="0" t="0"/>
          <a:stretch/>
        </p:blipFill>
        <p:spPr>
          <a:xfrm>
            <a:off x="-1" y="-116644"/>
            <a:ext cx="12399367" cy="6974644"/>
          </a:xfrm>
          <a:prstGeom prst="rect">
            <a:avLst/>
          </a:prstGeom>
          <a:noFill/>
          <a:ln>
            <a:noFill/>
          </a:ln>
        </p:spPr>
      </p:pic>
      <p:sp>
        <p:nvSpPr>
          <p:cNvPr id="148" name="Google Shape;148;p1"/>
          <p:cNvSpPr txBox="1"/>
          <p:nvPr>
            <p:ph type="ctrTitle"/>
          </p:nvPr>
        </p:nvSpPr>
        <p:spPr>
          <a:xfrm>
            <a:off x="5630918" y="3748183"/>
            <a:ext cx="5876309" cy="137231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Rounded"/>
              <a:buNone/>
            </a:pPr>
            <a:r>
              <a:rPr b="1" lang="en-US" sz="4400">
                <a:solidFill>
                  <a:schemeClr val="dk1"/>
                </a:solidFill>
                <a:latin typeface="Arial Rounded"/>
                <a:ea typeface="Arial Rounded"/>
                <a:cs typeface="Arial Rounded"/>
                <a:sym typeface="Arial Rounded"/>
              </a:rPr>
              <a:t>AUTOMATED  IRRIGATION SYSTEM                                                 </a:t>
            </a:r>
            <a:br>
              <a:rPr b="1" lang="en-US" sz="4400">
                <a:solidFill>
                  <a:schemeClr val="dk1"/>
                </a:solidFill>
                <a:latin typeface="Arial Rounded"/>
                <a:ea typeface="Arial Rounded"/>
                <a:cs typeface="Arial Rounded"/>
                <a:sym typeface="Arial Rounded"/>
              </a:rPr>
            </a:br>
            <a:br>
              <a:rPr b="1" lang="en-US" sz="4400">
                <a:solidFill>
                  <a:schemeClr val="dk1"/>
                </a:solidFill>
                <a:latin typeface="Arial Rounded"/>
                <a:ea typeface="Arial Rounded"/>
                <a:cs typeface="Arial Rounded"/>
                <a:sym typeface="Arial Rounded"/>
              </a:rPr>
            </a:br>
            <a:br>
              <a:rPr b="1" lang="en-US" sz="4400">
                <a:solidFill>
                  <a:schemeClr val="dk1"/>
                </a:solidFill>
                <a:latin typeface="Arial Rounded"/>
                <a:ea typeface="Arial Rounded"/>
                <a:cs typeface="Arial Rounded"/>
                <a:sym typeface="Arial Rounded"/>
              </a:rPr>
            </a:br>
            <a:r>
              <a:rPr b="1" lang="en-US" sz="4400">
                <a:solidFill>
                  <a:schemeClr val="dk1"/>
                </a:solidFill>
                <a:latin typeface="Arial Rounded"/>
                <a:ea typeface="Arial Rounded"/>
                <a:cs typeface="Arial Rounded"/>
                <a:sym typeface="Arial Rounded"/>
              </a:rPr>
              <a:t>BY</a:t>
            </a:r>
            <a:br>
              <a:rPr b="1" lang="en-US" sz="4400">
                <a:solidFill>
                  <a:schemeClr val="dk1"/>
                </a:solidFill>
                <a:latin typeface="Arial Rounded"/>
                <a:ea typeface="Arial Rounded"/>
                <a:cs typeface="Arial Rounded"/>
                <a:sym typeface="Arial Rounded"/>
              </a:rPr>
            </a:br>
            <a:r>
              <a:rPr b="1" lang="en-US" sz="4400">
                <a:solidFill>
                  <a:schemeClr val="dk1"/>
                </a:solidFill>
                <a:latin typeface="Arial Rounded"/>
                <a:ea typeface="Arial Rounded"/>
                <a:cs typeface="Arial Rounded"/>
                <a:sym typeface="Arial Rounded"/>
              </a:rPr>
              <a:t> HYDROMATORS</a:t>
            </a:r>
            <a:endParaRPr b="1">
              <a:solidFill>
                <a:schemeClr val="dk1"/>
              </a:solidFill>
              <a:latin typeface="Arial Rounded"/>
              <a:ea typeface="Arial Rounded"/>
              <a:cs typeface="Arial Rounded"/>
              <a:sym typeface="Arial Rounded"/>
            </a:endParaRPr>
          </a:p>
        </p:txBody>
      </p:sp>
      <p:pic>
        <p:nvPicPr>
          <p:cNvPr id="149" name="Google Shape;149;p1"/>
          <p:cNvPicPr preferRelativeResize="0"/>
          <p:nvPr/>
        </p:nvPicPr>
        <p:blipFill rotWithShape="1">
          <a:blip r:embed="rId4">
            <a:alphaModFix/>
          </a:blip>
          <a:srcRect b="0" l="0" r="0" t="0"/>
          <a:stretch/>
        </p:blipFill>
        <p:spPr>
          <a:xfrm>
            <a:off x="10116859" y="5893054"/>
            <a:ext cx="2282507" cy="964946"/>
          </a:xfrm>
          <a:prstGeom prst="rect">
            <a:avLst/>
          </a:prstGeom>
          <a:noFill/>
          <a:ln>
            <a:noFill/>
          </a:ln>
        </p:spPr>
      </p:pic>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idx="1" type="body"/>
          </p:nvPr>
        </p:nvSpPr>
        <p:spPr>
          <a:xfrm>
            <a:off x="602689" y="1666067"/>
            <a:ext cx="5166254" cy="414690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lang="en-US"/>
              <a:t>From this work, we can control the moisture content of the soil of cultivated land. According to soil moisture, the water pumping motor is turned on or off via the relay automatically. This saves water, while the water level can be obtained in a preferred aspect of the plant, thereby increasing the productivity of crops.</a:t>
            </a:r>
            <a:endParaRPr/>
          </a:p>
          <a:p>
            <a:pPr indent="-342900" lvl="0" marL="342900" rtl="0" algn="l">
              <a:spcBef>
                <a:spcPts val="1000"/>
              </a:spcBef>
              <a:spcAft>
                <a:spcPts val="0"/>
              </a:spcAft>
              <a:buClr>
                <a:srgbClr val="FF0000"/>
              </a:buClr>
              <a:buSzPts val="1440"/>
              <a:buFont typeface="Noto Sans Symbols"/>
              <a:buChar char="⮚"/>
            </a:pPr>
            <a:r>
              <a:rPr lang="en-US"/>
              <a:t>The proposed work minimizes the efforts of major agricultural regions.</a:t>
            </a:r>
            <a:endParaRPr/>
          </a:p>
          <a:p>
            <a:pPr indent="-342900" lvl="0" marL="342900" rtl="0" algn="l">
              <a:spcBef>
                <a:spcPts val="1000"/>
              </a:spcBef>
              <a:spcAft>
                <a:spcPts val="0"/>
              </a:spcAft>
              <a:buClr>
                <a:srgbClr val="FF0000"/>
              </a:buClr>
              <a:buSzPts val="1440"/>
              <a:buFont typeface="Noto Sans Symbols"/>
              <a:buChar char="⮚"/>
            </a:pPr>
            <a:r>
              <a:rPr lang="en-US"/>
              <a:t>Using this sensor, we can see whether the soil is wet or dry. If it is dry, the motor will automatically start pumping water. </a:t>
            </a:r>
            <a:endParaRPr/>
          </a:p>
        </p:txBody>
      </p:sp>
      <p:sp>
        <p:nvSpPr>
          <p:cNvPr id="249" name="Google Shape;249;p10"/>
          <p:cNvSpPr txBox="1"/>
          <p:nvPr/>
        </p:nvSpPr>
        <p:spPr>
          <a:xfrm>
            <a:off x="829734" y="762000"/>
            <a:ext cx="8596668" cy="629920"/>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dk1"/>
              </a:buClr>
              <a:buSzPts val="3600"/>
              <a:buFont typeface="Arial Rounded"/>
              <a:buNone/>
            </a:pPr>
            <a:r>
              <a:rPr b="1" i="0" lang="en-US" sz="3600" u="sng" cap="none" strike="noStrike">
                <a:solidFill>
                  <a:schemeClr val="dk1"/>
                </a:solidFill>
                <a:latin typeface="Arial Rounded"/>
                <a:ea typeface="Arial Rounded"/>
                <a:cs typeface="Arial Rounded"/>
                <a:sym typeface="Arial Rounded"/>
              </a:rPr>
              <a:t>RESULT ANALYSIS</a:t>
            </a:r>
            <a:endParaRPr/>
          </a:p>
        </p:txBody>
      </p:sp>
      <p:pic>
        <p:nvPicPr>
          <p:cNvPr id="250" name="Google Shape;250;p10"/>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pic>
        <p:nvPicPr>
          <p:cNvPr descr="How to make Automatic plant watering project | Self watering for plants" id="251" name="Google Shape;251;p10"/>
          <p:cNvPicPr preferRelativeResize="0"/>
          <p:nvPr/>
        </p:nvPicPr>
        <p:blipFill rotWithShape="1">
          <a:blip r:embed="rId4">
            <a:alphaModFix/>
          </a:blip>
          <a:srcRect b="0" l="0" r="0" t="0"/>
          <a:stretch/>
        </p:blipFill>
        <p:spPr>
          <a:xfrm>
            <a:off x="6096000" y="1950273"/>
            <a:ext cx="4204996" cy="3396168"/>
          </a:xfrm>
          <a:prstGeom prst="rect">
            <a:avLst/>
          </a:prstGeom>
          <a:noFill/>
          <a:ln>
            <a:noFill/>
          </a:ln>
        </p:spPr>
      </p:pic>
    </p:spTree>
  </p:cSld>
  <p:clrMapOvr>
    <a:masterClrMapping/>
  </p:clrMapOvr>
  <mc:AlternateContent>
    <mc:Choice Requires="p14">
      <p:transition spd="slow" p14:dur="2000">
        <p14:shred dir="ou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lang="en-US"/>
              <a:t>Automatic system using a microcontroller, moisture sensor, and other electronic tools were been developed.</a:t>
            </a:r>
            <a:endParaRPr/>
          </a:p>
          <a:p>
            <a:pPr indent="-342900" lvl="0" marL="342900" rtl="0" algn="l">
              <a:spcBef>
                <a:spcPts val="1000"/>
              </a:spcBef>
              <a:spcAft>
                <a:spcPts val="0"/>
              </a:spcAft>
              <a:buClr>
                <a:srgbClr val="FF0000"/>
              </a:buClr>
              <a:buSzPts val="1440"/>
              <a:buFont typeface="Noto Sans Symbols"/>
              <a:buChar char="⮚"/>
            </a:pPr>
            <a:r>
              <a:rPr lang="en-US"/>
              <a:t> It was observed that the proposed methodology controls the moisture content of the soil of cultivated land. </a:t>
            </a:r>
            <a:endParaRPr/>
          </a:p>
          <a:p>
            <a:pPr indent="-342900" lvl="0" marL="342900" rtl="0" algn="l">
              <a:spcBef>
                <a:spcPts val="1000"/>
              </a:spcBef>
              <a:spcAft>
                <a:spcPts val="0"/>
              </a:spcAft>
              <a:buClr>
                <a:srgbClr val="FF0000"/>
              </a:buClr>
              <a:buSzPts val="1440"/>
              <a:buFont typeface="Noto Sans Symbols"/>
              <a:buChar char="⮚"/>
            </a:pPr>
            <a:r>
              <a:rPr lang="en-US"/>
              <a:t>The motor automatically starts pumping water if the soil is dry and needs water and stops when the moisture content of the soil is maintained as required.</a:t>
            </a:r>
            <a:endParaRPr/>
          </a:p>
        </p:txBody>
      </p:sp>
      <p:sp>
        <p:nvSpPr>
          <p:cNvPr id="257" name="Google Shape;257;p11"/>
          <p:cNvSpPr txBox="1"/>
          <p:nvPr/>
        </p:nvSpPr>
        <p:spPr>
          <a:xfrm>
            <a:off x="829734" y="762000"/>
            <a:ext cx="8596668" cy="619760"/>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dk1"/>
              </a:buClr>
              <a:buSzPts val="3600"/>
              <a:buFont typeface="Arial Rounded"/>
              <a:buNone/>
            </a:pPr>
            <a:r>
              <a:rPr b="1" i="0" lang="en-US" sz="3600" u="sng" cap="none" strike="noStrike">
                <a:solidFill>
                  <a:schemeClr val="dk1"/>
                </a:solidFill>
                <a:latin typeface="Arial Rounded"/>
                <a:ea typeface="Arial Rounded"/>
                <a:cs typeface="Arial Rounded"/>
                <a:sym typeface="Arial Rounded"/>
              </a:rPr>
              <a:t>CONCLUSION</a:t>
            </a:r>
            <a:endParaRPr/>
          </a:p>
        </p:txBody>
      </p:sp>
      <p:pic>
        <p:nvPicPr>
          <p:cNvPr id="258" name="Google Shape;258;p11"/>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idx="1" type="body"/>
          </p:nvPr>
        </p:nvSpPr>
        <p:spPr>
          <a:xfrm>
            <a:off x="751474" y="1968844"/>
            <a:ext cx="8596668" cy="422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b="0" i="0" lang="en-US">
                <a:solidFill>
                  <a:srgbClr val="202124"/>
                </a:solidFill>
              </a:rPr>
              <a:t>This Automated </a:t>
            </a:r>
            <a:r>
              <a:rPr lang="en-US">
                <a:solidFill>
                  <a:srgbClr val="202124"/>
                </a:solidFill>
              </a:rPr>
              <a:t>plant watering system</a:t>
            </a:r>
            <a:r>
              <a:rPr b="0" i="0" lang="en-US">
                <a:solidFill>
                  <a:srgbClr val="202124"/>
                </a:solidFill>
              </a:rPr>
              <a:t> </a:t>
            </a:r>
            <a:r>
              <a:rPr i="0" lang="en-US">
                <a:solidFill>
                  <a:srgbClr val="202124"/>
                </a:solidFill>
              </a:rPr>
              <a:t>extends watering time for plants, and provides ideal growth condition.</a:t>
            </a:r>
            <a:endParaRPr/>
          </a:p>
          <a:p>
            <a:pPr indent="-342900" lvl="0" marL="342900" rtl="0" algn="l">
              <a:spcBef>
                <a:spcPts val="1000"/>
              </a:spcBef>
              <a:spcAft>
                <a:spcPts val="0"/>
              </a:spcAft>
              <a:buClr>
                <a:srgbClr val="FF0000"/>
              </a:buClr>
              <a:buSzPts val="1440"/>
              <a:buFont typeface="Noto Sans Symbols"/>
              <a:buChar char="⮚"/>
            </a:pPr>
            <a:r>
              <a:rPr b="0" i="0" lang="en-US">
                <a:solidFill>
                  <a:srgbClr val="202124"/>
                </a:solidFill>
              </a:rPr>
              <a:t>It saves time and timer delay as per the environmental condition can be added for automatic watering. </a:t>
            </a:r>
            <a:endParaRPr/>
          </a:p>
          <a:p>
            <a:pPr indent="-342900" lvl="0" marL="342900" rtl="0" algn="l">
              <a:spcBef>
                <a:spcPts val="1000"/>
              </a:spcBef>
              <a:spcAft>
                <a:spcPts val="0"/>
              </a:spcAft>
              <a:buClr>
                <a:srgbClr val="FF0000"/>
              </a:buClr>
              <a:buSzPts val="1440"/>
              <a:buFont typeface="Noto Sans Symbols"/>
              <a:buChar char="⮚"/>
            </a:pPr>
            <a:r>
              <a:rPr i="0" lang="en-US">
                <a:solidFill>
                  <a:srgbClr val="202124"/>
                </a:solidFill>
              </a:rPr>
              <a:t>It can provide high accuracy water supply and avoid water from wastage</a:t>
            </a:r>
            <a:r>
              <a:rPr lang="en-US">
                <a:solidFill>
                  <a:srgbClr val="202124"/>
                </a:solidFill>
              </a:rPr>
              <a:t>,</a:t>
            </a:r>
            <a:r>
              <a:rPr i="0" lang="en-US">
                <a:solidFill>
                  <a:srgbClr val="202124"/>
                </a:solidFill>
              </a:rPr>
              <a:t> </a:t>
            </a:r>
            <a:r>
              <a:rPr b="0" i="0" lang="en-US">
                <a:solidFill>
                  <a:srgbClr val="202124"/>
                </a:solidFill>
              </a:rPr>
              <a:t>Due to automatically handling, user requires less man power. </a:t>
            </a:r>
            <a:endParaRPr/>
          </a:p>
          <a:p>
            <a:pPr indent="-342900" lvl="0" marL="342900" rtl="0" algn="l">
              <a:spcBef>
                <a:spcPts val="1000"/>
              </a:spcBef>
              <a:spcAft>
                <a:spcPts val="0"/>
              </a:spcAft>
              <a:buClr>
                <a:srgbClr val="FF0000"/>
              </a:buClr>
              <a:buSzPts val="1440"/>
              <a:buFont typeface="Noto Sans Symbols"/>
              <a:buChar char="⮚"/>
            </a:pPr>
            <a:r>
              <a:rPr b="0" i="0" lang="en-US">
                <a:solidFill>
                  <a:srgbClr val="202124"/>
                </a:solidFill>
              </a:rPr>
              <a:t>This smart irrigation system can be adjusted and modified according to the changing environment.</a:t>
            </a:r>
            <a:endParaRPr/>
          </a:p>
          <a:p>
            <a:pPr indent="-251459" lvl="0" marL="342900" rtl="0" algn="l">
              <a:spcBef>
                <a:spcPts val="1000"/>
              </a:spcBef>
              <a:spcAft>
                <a:spcPts val="0"/>
              </a:spcAft>
              <a:buClr>
                <a:srgbClr val="FF0000"/>
              </a:buClr>
              <a:buSzPts val="1440"/>
              <a:buFont typeface="Noto Sans Symbols"/>
              <a:buNone/>
            </a:pPr>
            <a:r>
              <a:t/>
            </a:r>
            <a:endParaRPr/>
          </a:p>
        </p:txBody>
      </p:sp>
      <p:sp>
        <p:nvSpPr>
          <p:cNvPr id="264" name="Google Shape;264;p12"/>
          <p:cNvSpPr txBox="1"/>
          <p:nvPr/>
        </p:nvSpPr>
        <p:spPr>
          <a:xfrm>
            <a:off x="829734" y="762000"/>
            <a:ext cx="8596668" cy="69088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Arial Rounded"/>
              <a:buNone/>
            </a:pPr>
            <a:r>
              <a:rPr b="1" i="0" lang="en-US" sz="3600" u="sng" cap="none" strike="noStrike">
                <a:solidFill>
                  <a:schemeClr val="dk1"/>
                </a:solidFill>
                <a:latin typeface="Arial Rounded"/>
                <a:ea typeface="Arial Rounded"/>
                <a:cs typeface="Arial Rounded"/>
                <a:sym typeface="Arial Rounded"/>
              </a:rPr>
              <a:t>FUTURE SCOPE</a:t>
            </a:r>
            <a:endParaRPr/>
          </a:p>
        </p:txBody>
      </p:sp>
      <p:pic>
        <p:nvPicPr>
          <p:cNvPr id="265" name="Google Shape;265;p12"/>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p:nvPr/>
        </p:nvSpPr>
        <p:spPr>
          <a:xfrm>
            <a:off x="338667" y="345990"/>
            <a:ext cx="8596668" cy="1320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3600"/>
              <a:buFont typeface="Trebuchet MS"/>
              <a:buNone/>
            </a:pPr>
            <a:r>
              <a:t/>
            </a:r>
            <a:endParaRPr b="0" i="0" sz="3600" u="none" cap="none" strike="noStrike">
              <a:solidFill>
                <a:schemeClr val="accent1"/>
              </a:solidFill>
              <a:latin typeface="Trebuchet MS"/>
              <a:ea typeface="Trebuchet MS"/>
              <a:cs typeface="Trebuchet MS"/>
              <a:sym typeface="Trebuchet MS"/>
            </a:endParaRPr>
          </a:p>
        </p:txBody>
      </p:sp>
      <p:pic>
        <p:nvPicPr>
          <p:cNvPr id="271" name="Google Shape;271;p13"/>
          <p:cNvPicPr preferRelativeResize="0"/>
          <p:nvPr/>
        </p:nvPicPr>
        <p:blipFill rotWithShape="1">
          <a:blip r:embed="rId3">
            <a:alphaModFix/>
          </a:blip>
          <a:srcRect b="0" l="0" r="0" t="0"/>
          <a:stretch/>
        </p:blipFill>
        <p:spPr>
          <a:xfrm>
            <a:off x="711892" y="672562"/>
            <a:ext cx="8779703" cy="4942703"/>
          </a:xfrm>
          <a:prstGeom prst="rect">
            <a:avLst/>
          </a:prstGeom>
          <a:noFill/>
          <a:ln>
            <a:noFill/>
          </a:ln>
        </p:spPr>
      </p:pic>
      <p:pic>
        <p:nvPicPr>
          <p:cNvPr id="272" name="Google Shape;272;p13"/>
          <p:cNvPicPr preferRelativeResize="0"/>
          <p:nvPr/>
        </p:nvPicPr>
        <p:blipFill rotWithShape="1">
          <a:blip r:embed="rId4">
            <a:alphaModFix/>
          </a:blip>
          <a:srcRect b="0" l="0" r="0" t="0"/>
          <a:stretch/>
        </p:blipFill>
        <p:spPr>
          <a:xfrm>
            <a:off x="9909493" y="5893054"/>
            <a:ext cx="2282507" cy="964946"/>
          </a:xfrm>
          <a:prstGeom prst="rect">
            <a:avLst/>
          </a:prstGeom>
          <a:noFill/>
          <a:ln>
            <a:noFill/>
          </a:ln>
        </p:spPr>
      </p:pic>
    </p:spTree>
  </p:cSld>
  <p:clrMapOvr>
    <a:masterClrMapping/>
  </p:clrMapOvr>
  <mc:AlternateContent>
    <mc:Choice Requires="p14">
      <p:transition spd="slow" p14:dur="1400">
        <p14:doors dir="ver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nvSpPr>
        <p:spPr>
          <a:xfrm>
            <a:off x="748453" y="508000"/>
            <a:ext cx="8706363" cy="766439"/>
          </a:xfrm>
          <a:prstGeom prst="rect">
            <a:avLst/>
          </a:prstGeom>
          <a:noFill/>
          <a:ln>
            <a:noFill/>
          </a:ln>
        </p:spPr>
        <p:txBody>
          <a:bodyPr anchorCtr="0" anchor="t" bIns="45700" lIns="91425" spcFirstLastPara="1" rIns="91425" wrap="square" tIns="45700">
            <a:normAutofit fontScale="60000" lnSpcReduction="20000"/>
          </a:bodyPr>
          <a:lstStyle/>
          <a:p>
            <a:pPr indent="0" lvl="0" marL="0" marR="0" rtl="0" algn="ctr">
              <a:spcBef>
                <a:spcPts val="0"/>
              </a:spcBef>
              <a:spcAft>
                <a:spcPts val="0"/>
              </a:spcAft>
              <a:buClr>
                <a:schemeClr val="dk1"/>
              </a:buClr>
              <a:buSzPct val="100000"/>
              <a:buFont typeface="Arial Rounded"/>
              <a:buNone/>
            </a:pPr>
            <a:r>
              <a:rPr b="1" i="0" lang="en-US" sz="5300" u="sng" cap="none" strike="noStrike">
                <a:solidFill>
                  <a:schemeClr val="dk1"/>
                </a:solidFill>
                <a:latin typeface="Arial Rounded"/>
                <a:ea typeface="Arial Rounded"/>
                <a:cs typeface="Arial Rounded"/>
                <a:sym typeface="Arial Rounded"/>
              </a:rPr>
              <a:t>TEAM  MEMBERS</a:t>
            </a:r>
            <a:br>
              <a:rPr b="1" i="0" lang="en-US" sz="3600" u="none" cap="none" strike="noStrike">
                <a:solidFill>
                  <a:schemeClr val="accent1"/>
                </a:solidFill>
                <a:latin typeface="Arial Rounded"/>
                <a:ea typeface="Arial Rounded"/>
                <a:cs typeface="Arial Rounded"/>
                <a:sym typeface="Arial Rounded"/>
              </a:rPr>
            </a:br>
            <a:endParaRPr b="0" i="0" sz="3600" u="none" cap="none" strike="noStrike">
              <a:solidFill>
                <a:schemeClr val="accent1"/>
              </a:solidFill>
              <a:latin typeface="Trebuchet MS"/>
              <a:ea typeface="Trebuchet MS"/>
              <a:cs typeface="Trebuchet MS"/>
              <a:sym typeface="Trebuchet MS"/>
            </a:endParaRPr>
          </a:p>
        </p:txBody>
      </p:sp>
      <p:pic>
        <p:nvPicPr>
          <p:cNvPr id="155" name="Google Shape;155;p2"/>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graphicFrame>
        <p:nvGraphicFramePr>
          <p:cNvPr id="156" name="Google Shape;156;p2"/>
          <p:cNvGraphicFramePr/>
          <p:nvPr/>
        </p:nvGraphicFramePr>
        <p:xfrm>
          <a:off x="1188720" y="1605280"/>
          <a:ext cx="3000000" cy="3000000"/>
        </p:xfrm>
        <a:graphic>
          <a:graphicData uri="http://schemas.openxmlformats.org/drawingml/2006/table">
            <a:tbl>
              <a:tblPr bandRow="1" firstRow="1">
                <a:noFill/>
                <a:tableStyleId>{E3B38948-6FD5-4F34-9932-43D64602207C}</a:tableStyleId>
              </a:tblPr>
              <a:tblGrid>
                <a:gridCol w="858975"/>
                <a:gridCol w="5026525"/>
                <a:gridCol w="2598100"/>
              </a:tblGrid>
              <a:tr h="513575">
                <a:tc>
                  <a:txBody>
                    <a:bodyPr/>
                    <a:lstStyle/>
                    <a:p>
                      <a:pPr indent="0" lvl="0" marL="0" marR="0" rtl="0" algn="l">
                        <a:spcBef>
                          <a:spcPts val="0"/>
                        </a:spcBef>
                        <a:spcAft>
                          <a:spcPts val="0"/>
                        </a:spcAft>
                        <a:buNone/>
                      </a:pPr>
                      <a:r>
                        <a:rPr lang="en-US" sz="1800" u="none" cap="none" strike="noStrike">
                          <a:solidFill>
                            <a:schemeClr val="dk1"/>
                          </a:solidFill>
                        </a:rPr>
                        <a:t>S.NO</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NAME</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ROLL NUMBER</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6200">
                <a:tc>
                  <a:txBody>
                    <a:bodyPr/>
                    <a:lstStyle/>
                    <a:p>
                      <a:pPr indent="0" lvl="0" marL="0" marR="0" rtl="0" algn="l">
                        <a:spcBef>
                          <a:spcPts val="0"/>
                        </a:spcBef>
                        <a:spcAft>
                          <a:spcPts val="0"/>
                        </a:spcAft>
                        <a:buNone/>
                      </a:pPr>
                      <a:r>
                        <a:rPr lang="en-US" sz="1800"/>
                        <a:t>1</a:t>
                      </a:r>
                      <a:endParaRPr sz="18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Rounded"/>
                        <a:buNone/>
                      </a:pPr>
                      <a:r>
                        <a:rPr b="1" lang="en-US" sz="1800">
                          <a:latin typeface="Arial Rounded"/>
                          <a:ea typeface="Arial Rounded"/>
                          <a:cs typeface="Arial Rounded"/>
                          <a:sym typeface="Arial Rounded"/>
                        </a:rPr>
                        <a:t>PONNANA VARAHALA NAIDU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2110030062</a:t>
                      </a:r>
                      <a:endParaRPr sz="18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r>
              <a:tr h="586200">
                <a:tc>
                  <a:txBody>
                    <a:bodyPr/>
                    <a:lstStyle/>
                    <a:p>
                      <a:pPr indent="0" lvl="0" marL="0" marR="0" rtl="0" algn="l">
                        <a:spcBef>
                          <a:spcPts val="0"/>
                        </a:spcBef>
                        <a:spcAft>
                          <a:spcPts val="0"/>
                        </a:spcAft>
                        <a:buNone/>
                      </a:pPr>
                      <a:r>
                        <a:rPr lang="en-US" sz="1800"/>
                        <a:t>2</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Arial Rounded"/>
                        <a:buNone/>
                      </a:pPr>
                      <a:r>
                        <a:rPr b="1" lang="en-US" sz="1800">
                          <a:latin typeface="Arial Rounded"/>
                          <a:ea typeface="Arial Rounded"/>
                          <a:cs typeface="Arial Rounded"/>
                          <a:sym typeface="Arial Rounded"/>
                        </a:rPr>
                        <a:t>SRI HARSHA RAMPALLI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2110030382</a:t>
                      </a:r>
                      <a:endParaRPr sz="1800"/>
                    </a:p>
                  </a:txBody>
                  <a:tcPr marT="45725" marB="45725" marR="91450" marL="91450">
                    <a:lnL cap="flat" cmpd="sng" w="12700">
                      <a:solidFill>
                        <a:schemeClr val="dk1"/>
                      </a:solidFill>
                      <a:prstDash val="solid"/>
                      <a:round/>
                      <a:headEnd len="sm" w="sm" type="none"/>
                      <a:tailEnd len="sm" w="sm" type="none"/>
                    </a:lnL>
                  </a:tcPr>
                </a:tc>
              </a:tr>
              <a:tr h="586200">
                <a:tc>
                  <a:txBody>
                    <a:bodyPr/>
                    <a:lstStyle/>
                    <a:p>
                      <a:pPr indent="0" lvl="0" marL="0" marR="0" rtl="0" algn="l">
                        <a:spcBef>
                          <a:spcPts val="0"/>
                        </a:spcBef>
                        <a:spcAft>
                          <a:spcPts val="0"/>
                        </a:spcAft>
                        <a:buNone/>
                      </a:pPr>
                      <a:r>
                        <a:rPr lang="en-US" sz="1800"/>
                        <a:t>3</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K ESWAR PAVAN KUMAR</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2110030280</a:t>
                      </a:r>
                      <a:endParaRPr sz="1800"/>
                    </a:p>
                  </a:txBody>
                  <a:tcPr marT="45725" marB="45725" marR="91450" marL="91450">
                    <a:lnL cap="flat" cmpd="sng" w="12700">
                      <a:solidFill>
                        <a:schemeClr val="dk1"/>
                      </a:solidFill>
                      <a:prstDash val="solid"/>
                      <a:round/>
                      <a:headEnd len="sm" w="sm" type="none"/>
                      <a:tailEnd len="sm" w="sm" type="none"/>
                    </a:lnL>
                  </a:tcPr>
                </a:tc>
              </a:tr>
              <a:tr h="586200">
                <a:tc>
                  <a:txBody>
                    <a:bodyPr/>
                    <a:lstStyle/>
                    <a:p>
                      <a:pPr indent="0" lvl="0" marL="0" marR="0" rtl="0" algn="l">
                        <a:spcBef>
                          <a:spcPts val="0"/>
                        </a:spcBef>
                        <a:spcAft>
                          <a:spcPts val="0"/>
                        </a:spcAft>
                        <a:buNone/>
                      </a:pPr>
                      <a:r>
                        <a:rPr lang="en-US" sz="1800"/>
                        <a:t>4</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J CHANDRASHEKAR</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US" sz="1800">
                          <a:latin typeface="Arial Rounded"/>
                          <a:ea typeface="Arial Rounded"/>
                          <a:cs typeface="Arial Rounded"/>
                          <a:sym typeface="Arial Rounded"/>
                        </a:rPr>
                        <a:t>2110030101</a:t>
                      </a:r>
                      <a:endParaRPr sz="1800"/>
                    </a:p>
                  </a:txBody>
                  <a:tcPr marT="45725" marB="45725" marR="91450" marL="91450">
                    <a:lnL cap="flat" cmpd="sng" w="12700">
                      <a:solidFill>
                        <a:schemeClr val="dk1"/>
                      </a:solidFill>
                      <a:prstDash val="solid"/>
                      <a:round/>
                      <a:headEnd len="sm" w="sm" type="none"/>
                      <a:tailEnd len="sm" w="sm" type="none"/>
                    </a:lnL>
                  </a:tcPr>
                </a:tc>
              </a:tr>
              <a:tr h="586200">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r>
            </a:tbl>
          </a:graphicData>
        </a:graphic>
      </p:graphicFrame>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p:nvPr/>
        </p:nvSpPr>
        <p:spPr>
          <a:xfrm>
            <a:off x="642152" y="416840"/>
            <a:ext cx="10364451" cy="61293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rial Rounded"/>
              <a:buNone/>
            </a:pPr>
            <a:r>
              <a:rPr b="1" i="0" lang="en-US" sz="3600" u="sng" cap="none" strike="noStrike">
                <a:solidFill>
                  <a:schemeClr val="dk1"/>
                </a:solidFill>
                <a:latin typeface="Arial Rounded"/>
                <a:ea typeface="Arial Rounded"/>
                <a:cs typeface="Arial Rounded"/>
                <a:sym typeface="Arial Rounded"/>
              </a:rPr>
              <a:t>TABLE OF CONTENT</a:t>
            </a:r>
            <a:endParaRPr/>
          </a:p>
        </p:txBody>
      </p:sp>
      <p:grpSp>
        <p:nvGrpSpPr>
          <p:cNvPr id="162" name="Google Shape;162;p3"/>
          <p:cNvGrpSpPr/>
          <p:nvPr/>
        </p:nvGrpSpPr>
        <p:grpSpPr>
          <a:xfrm>
            <a:off x="3538379" y="1201511"/>
            <a:ext cx="4034275" cy="603682"/>
            <a:chOff x="4071038" y="1417800"/>
            <a:chExt cx="4034275" cy="603682"/>
          </a:xfrm>
        </p:grpSpPr>
        <p:sp>
          <p:nvSpPr>
            <p:cNvPr id="163" name="Google Shape;163;p3"/>
            <p:cNvSpPr/>
            <p:nvPr/>
          </p:nvSpPr>
          <p:spPr>
            <a:xfrm>
              <a:off x="4253030" y="1417800"/>
              <a:ext cx="3852283"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 Introduction</a:t>
              </a:r>
              <a:endParaRPr/>
            </a:p>
          </p:txBody>
        </p:sp>
        <p:grpSp>
          <p:nvGrpSpPr>
            <p:cNvPr id="164" name="Google Shape;164;p3"/>
            <p:cNvGrpSpPr/>
            <p:nvPr/>
          </p:nvGrpSpPr>
          <p:grpSpPr>
            <a:xfrm>
              <a:off x="4071038" y="1552075"/>
              <a:ext cx="363984" cy="335131"/>
              <a:chOff x="399492" y="2975128"/>
              <a:chExt cx="363984" cy="335131"/>
            </a:xfrm>
          </p:grpSpPr>
          <p:sp>
            <p:nvSpPr>
              <p:cNvPr id="165" name="Google Shape;165;p3"/>
              <p:cNvSpPr/>
              <p:nvPr/>
            </p:nvSpPr>
            <p:spPr>
              <a:xfrm>
                <a:off x="399492" y="2975128"/>
                <a:ext cx="363984" cy="335131"/>
              </a:xfrm>
              <a:prstGeom prst="ellipse">
                <a:avLst/>
              </a:prstGeom>
              <a:solidFill>
                <a:schemeClr val="lt1"/>
              </a:solidFill>
              <a:ln cap="rnd"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66" name="Google Shape;166;p3"/>
              <p:cNvSpPr/>
              <p:nvPr/>
            </p:nvSpPr>
            <p:spPr>
              <a:xfrm>
                <a:off x="465043" y="3037827"/>
                <a:ext cx="232883" cy="209735"/>
              </a:xfrm>
              <a:prstGeom prst="ellipse">
                <a:avLst/>
              </a:prstGeom>
              <a:solidFill>
                <a:srgbClr val="FF0000"/>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67" name="Google Shape;167;p3"/>
          <p:cNvGrpSpPr/>
          <p:nvPr/>
        </p:nvGrpSpPr>
        <p:grpSpPr>
          <a:xfrm>
            <a:off x="3538377" y="1879054"/>
            <a:ext cx="4034274" cy="603682"/>
            <a:chOff x="4071039" y="2342942"/>
            <a:chExt cx="4034274" cy="603682"/>
          </a:xfrm>
        </p:grpSpPr>
        <p:sp>
          <p:nvSpPr>
            <p:cNvPr id="168" name="Google Shape;168;p3"/>
            <p:cNvSpPr/>
            <p:nvPr/>
          </p:nvSpPr>
          <p:spPr>
            <a:xfrm>
              <a:off x="4253031" y="2342942"/>
              <a:ext cx="3852282"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Objective</a:t>
              </a:r>
              <a:endParaRPr/>
            </a:p>
          </p:txBody>
        </p:sp>
        <p:grpSp>
          <p:nvGrpSpPr>
            <p:cNvPr id="169" name="Google Shape;169;p3"/>
            <p:cNvGrpSpPr/>
            <p:nvPr/>
          </p:nvGrpSpPr>
          <p:grpSpPr>
            <a:xfrm>
              <a:off x="4071039" y="2477217"/>
              <a:ext cx="363984" cy="335131"/>
              <a:chOff x="399492" y="2975128"/>
              <a:chExt cx="363984" cy="335131"/>
            </a:xfrm>
          </p:grpSpPr>
          <p:sp>
            <p:nvSpPr>
              <p:cNvPr id="170" name="Google Shape;170;p3"/>
              <p:cNvSpPr/>
              <p:nvPr/>
            </p:nvSpPr>
            <p:spPr>
              <a:xfrm>
                <a:off x="399492" y="2975128"/>
                <a:ext cx="363984" cy="335131"/>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3"/>
              <p:cNvSpPr/>
              <p:nvPr/>
            </p:nvSpPr>
            <p:spPr>
              <a:xfrm>
                <a:off x="465043" y="3037827"/>
                <a:ext cx="232883" cy="209735"/>
              </a:xfrm>
              <a:prstGeom prst="ellipse">
                <a:avLst/>
              </a:prstGeom>
              <a:solidFill>
                <a:schemeClr val="accen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72" name="Google Shape;172;p3"/>
          <p:cNvGrpSpPr/>
          <p:nvPr/>
        </p:nvGrpSpPr>
        <p:grpSpPr>
          <a:xfrm>
            <a:off x="3525481" y="2591345"/>
            <a:ext cx="4034274" cy="603682"/>
            <a:chOff x="4071039" y="3232929"/>
            <a:chExt cx="4034274" cy="603682"/>
          </a:xfrm>
        </p:grpSpPr>
        <p:sp>
          <p:nvSpPr>
            <p:cNvPr id="173" name="Google Shape;173;p3"/>
            <p:cNvSpPr/>
            <p:nvPr/>
          </p:nvSpPr>
          <p:spPr>
            <a:xfrm>
              <a:off x="4253031" y="3232929"/>
              <a:ext cx="3852282"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 Flow Chart</a:t>
              </a:r>
              <a:endParaRPr/>
            </a:p>
          </p:txBody>
        </p:sp>
        <p:grpSp>
          <p:nvGrpSpPr>
            <p:cNvPr id="174" name="Google Shape;174;p3"/>
            <p:cNvGrpSpPr/>
            <p:nvPr/>
          </p:nvGrpSpPr>
          <p:grpSpPr>
            <a:xfrm>
              <a:off x="4071039" y="3367204"/>
              <a:ext cx="363984" cy="335131"/>
              <a:chOff x="399492" y="2975128"/>
              <a:chExt cx="363984" cy="335131"/>
            </a:xfrm>
          </p:grpSpPr>
          <p:sp>
            <p:nvSpPr>
              <p:cNvPr id="175" name="Google Shape;175;p3"/>
              <p:cNvSpPr/>
              <p:nvPr/>
            </p:nvSpPr>
            <p:spPr>
              <a:xfrm>
                <a:off x="399492" y="2975128"/>
                <a:ext cx="363984" cy="335131"/>
              </a:xfrm>
              <a:prstGeom prst="ellipse">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6" name="Google Shape;176;p3"/>
              <p:cNvSpPr/>
              <p:nvPr/>
            </p:nvSpPr>
            <p:spPr>
              <a:xfrm>
                <a:off x="488066" y="3067234"/>
                <a:ext cx="186835" cy="150918"/>
              </a:xfrm>
              <a:prstGeom prst="ellipse">
                <a:avLst/>
              </a:prstGeom>
              <a:solidFill>
                <a:srgbClr val="161E2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77" name="Google Shape;177;p3"/>
          <p:cNvGrpSpPr/>
          <p:nvPr/>
        </p:nvGrpSpPr>
        <p:grpSpPr>
          <a:xfrm>
            <a:off x="3507932" y="3290905"/>
            <a:ext cx="4034272" cy="603682"/>
            <a:chOff x="4071039" y="4089626"/>
            <a:chExt cx="4034272" cy="603682"/>
          </a:xfrm>
        </p:grpSpPr>
        <p:sp>
          <p:nvSpPr>
            <p:cNvPr id="178" name="Google Shape;178;p3"/>
            <p:cNvSpPr/>
            <p:nvPr/>
          </p:nvSpPr>
          <p:spPr>
            <a:xfrm>
              <a:off x="4253030" y="4089626"/>
              <a:ext cx="3852281"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Methodology</a:t>
              </a:r>
              <a:endParaRPr/>
            </a:p>
          </p:txBody>
        </p:sp>
        <p:grpSp>
          <p:nvGrpSpPr>
            <p:cNvPr id="179" name="Google Shape;179;p3"/>
            <p:cNvGrpSpPr/>
            <p:nvPr/>
          </p:nvGrpSpPr>
          <p:grpSpPr>
            <a:xfrm>
              <a:off x="4071039" y="4223901"/>
              <a:ext cx="363984" cy="335131"/>
              <a:chOff x="399492" y="2975128"/>
              <a:chExt cx="363984" cy="335131"/>
            </a:xfrm>
          </p:grpSpPr>
          <p:sp>
            <p:nvSpPr>
              <p:cNvPr id="180" name="Google Shape;180;p3"/>
              <p:cNvSpPr/>
              <p:nvPr/>
            </p:nvSpPr>
            <p:spPr>
              <a:xfrm>
                <a:off x="399492" y="2975128"/>
                <a:ext cx="363984" cy="335131"/>
              </a:xfrm>
              <a:prstGeom prst="ellipse">
                <a:avLst/>
              </a:prstGeom>
              <a:solidFill>
                <a:schemeClr val="lt1"/>
              </a:solidFill>
              <a:ln cap="rnd" cmpd="sng" w="1905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81" name="Google Shape;181;p3"/>
              <p:cNvSpPr/>
              <p:nvPr/>
            </p:nvSpPr>
            <p:spPr>
              <a:xfrm>
                <a:off x="465043" y="3037827"/>
                <a:ext cx="232883" cy="209735"/>
              </a:xfrm>
              <a:prstGeom prst="ellipse">
                <a:avLst/>
              </a:prstGeom>
              <a:solidFill>
                <a:schemeClr val="accent5"/>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82" name="Google Shape;182;p3"/>
          <p:cNvGrpSpPr/>
          <p:nvPr/>
        </p:nvGrpSpPr>
        <p:grpSpPr>
          <a:xfrm>
            <a:off x="3507932" y="4003445"/>
            <a:ext cx="4034272" cy="603682"/>
            <a:chOff x="4071039" y="4913033"/>
            <a:chExt cx="4034272" cy="603682"/>
          </a:xfrm>
        </p:grpSpPr>
        <p:sp>
          <p:nvSpPr>
            <p:cNvPr id="183" name="Google Shape;183;p3"/>
            <p:cNvSpPr/>
            <p:nvPr/>
          </p:nvSpPr>
          <p:spPr>
            <a:xfrm>
              <a:off x="4253031" y="4913033"/>
              <a:ext cx="3852280"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  Implementation</a:t>
              </a:r>
              <a:endParaRPr/>
            </a:p>
          </p:txBody>
        </p:sp>
        <p:grpSp>
          <p:nvGrpSpPr>
            <p:cNvPr id="184" name="Google Shape;184;p3"/>
            <p:cNvGrpSpPr/>
            <p:nvPr/>
          </p:nvGrpSpPr>
          <p:grpSpPr>
            <a:xfrm>
              <a:off x="4071039" y="5047308"/>
              <a:ext cx="363984" cy="335131"/>
              <a:chOff x="399492" y="2975128"/>
              <a:chExt cx="363984" cy="335131"/>
            </a:xfrm>
          </p:grpSpPr>
          <p:sp>
            <p:nvSpPr>
              <p:cNvPr id="185" name="Google Shape;185;p3"/>
              <p:cNvSpPr/>
              <p:nvPr/>
            </p:nvSpPr>
            <p:spPr>
              <a:xfrm>
                <a:off x="399492" y="2975128"/>
                <a:ext cx="363984" cy="335131"/>
              </a:xfrm>
              <a:prstGeom prst="ellipse">
                <a:avLst/>
              </a:prstGeom>
              <a:solidFill>
                <a:schemeClr val="lt1"/>
              </a:solidFill>
              <a:ln cap="rnd"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86" name="Google Shape;186;p3"/>
              <p:cNvSpPr/>
              <p:nvPr/>
            </p:nvSpPr>
            <p:spPr>
              <a:xfrm>
                <a:off x="465043" y="3037827"/>
                <a:ext cx="232883" cy="209735"/>
              </a:xfrm>
              <a:prstGeom prst="ellipse">
                <a:avLst/>
              </a:prstGeom>
              <a:solidFill>
                <a:srgbClr val="7030A0"/>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pic>
        <p:nvPicPr>
          <p:cNvPr id="187" name="Google Shape;187;p3"/>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grpSp>
        <p:nvGrpSpPr>
          <p:cNvPr id="188" name="Google Shape;188;p3"/>
          <p:cNvGrpSpPr/>
          <p:nvPr/>
        </p:nvGrpSpPr>
        <p:grpSpPr>
          <a:xfrm>
            <a:off x="3507932" y="4721247"/>
            <a:ext cx="4034272" cy="603682"/>
            <a:chOff x="4071039" y="4913033"/>
            <a:chExt cx="4034272" cy="603682"/>
          </a:xfrm>
        </p:grpSpPr>
        <p:sp>
          <p:nvSpPr>
            <p:cNvPr id="189" name="Google Shape;189;p3"/>
            <p:cNvSpPr/>
            <p:nvPr/>
          </p:nvSpPr>
          <p:spPr>
            <a:xfrm>
              <a:off x="4253031" y="4913033"/>
              <a:ext cx="3852280"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  Result Analysis</a:t>
              </a:r>
              <a:endParaRPr/>
            </a:p>
          </p:txBody>
        </p:sp>
        <p:grpSp>
          <p:nvGrpSpPr>
            <p:cNvPr id="190" name="Google Shape;190;p3"/>
            <p:cNvGrpSpPr/>
            <p:nvPr/>
          </p:nvGrpSpPr>
          <p:grpSpPr>
            <a:xfrm>
              <a:off x="4071039" y="5047308"/>
              <a:ext cx="363984" cy="335131"/>
              <a:chOff x="399492" y="2975128"/>
              <a:chExt cx="363984" cy="335131"/>
            </a:xfrm>
          </p:grpSpPr>
          <p:sp>
            <p:nvSpPr>
              <p:cNvPr id="191" name="Google Shape;191;p3"/>
              <p:cNvSpPr/>
              <p:nvPr/>
            </p:nvSpPr>
            <p:spPr>
              <a:xfrm>
                <a:off x="399492" y="2975128"/>
                <a:ext cx="363984" cy="335131"/>
              </a:xfrm>
              <a:prstGeom prst="ellipse">
                <a:avLst/>
              </a:prstGeom>
              <a:solidFill>
                <a:schemeClr val="lt1"/>
              </a:solidFill>
              <a:ln cap="rnd"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2" name="Google Shape;192;p3"/>
              <p:cNvSpPr/>
              <p:nvPr/>
            </p:nvSpPr>
            <p:spPr>
              <a:xfrm>
                <a:off x="465043" y="3037827"/>
                <a:ext cx="232883" cy="209735"/>
              </a:xfrm>
              <a:prstGeom prst="ellipse">
                <a:avLst/>
              </a:prstGeom>
              <a:solidFill>
                <a:schemeClr val="accent3"/>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93" name="Google Shape;193;p3"/>
          <p:cNvGrpSpPr/>
          <p:nvPr/>
        </p:nvGrpSpPr>
        <p:grpSpPr>
          <a:xfrm>
            <a:off x="3507932" y="5421516"/>
            <a:ext cx="4034272" cy="603682"/>
            <a:chOff x="4071039" y="4913033"/>
            <a:chExt cx="4034272" cy="603682"/>
          </a:xfrm>
        </p:grpSpPr>
        <p:sp>
          <p:nvSpPr>
            <p:cNvPr id="194" name="Google Shape;194;p3"/>
            <p:cNvSpPr/>
            <p:nvPr/>
          </p:nvSpPr>
          <p:spPr>
            <a:xfrm>
              <a:off x="4253031" y="4913033"/>
              <a:ext cx="3852280"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Conclusion</a:t>
              </a:r>
              <a:endParaRPr/>
            </a:p>
          </p:txBody>
        </p:sp>
        <p:grpSp>
          <p:nvGrpSpPr>
            <p:cNvPr id="195" name="Google Shape;195;p3"/>
            <p:cNvGrpSpPr/>
            <p:nvPr/>
          </p:nvGrpSpPr>
          <p:grpSpPr>
            <a:xfrm>
              <a:off x="4071039" y="5047308"/>
              <a:ext cx="363984" cy="335131"/>
              <a:chOff x="399492" y="2975128"/>
              <a:chExt cx="363984" cy="335131"/>
            </a:xfrm>
          </p:grpSpPr>
          <p:sp>
            <p:nvSpPr>
              <p:cNvPr id="196" name="Google Shape;196;p3"/>
              <p:cNvSpPr/>
              <p:nvPr/>
            </p:nvSpPr>
            <p:spPr>
              <a:xfrm>
                <a:off x="399492" y="2975128"/>
                <a:ext cx="363984" cy="335131"/>
              </a:xfrm>
              <a:prstGeom prst="ellipse">
                <a:avLst/>
              </a:prstGeom>
              <a:solidFill>
                <a:schemeClr val="lt1"/>
              </a:solidFill>
              <a:ln cap="rnd" cmpd="sng" w="190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7" name="Google Shape;197;p3"/>
              <p:cNvSpPr/>
              <p:nvPr/>
            </p:nvSpPr>
            <p:spPr>
              <a:xfrm>
                <a:off x="465043" y="3037827"/>
                <a:ext cx="232883" cy="209735"/>
              </a:xfrm>
              <a:prstGeom prst="ellipse">
                <a:avLst/>
              </a:prstGeom>
              <a:solidFill>
                <a:srgbClr val="0070C0"/>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grpSp>
        <p:nvGrpSpPr>
          <p:cNvPr id="198" name="Google Shape;198;p3"/>
          <p:cNvGrpSpPr/>
          <p:nvPr/>
        </p:nvGrpSpPr>
        <p:grpSpPr>
          <a:xfrm>
            <a:off x="3507932" y="6121784"/>
            <a:ext cx="4034272" cy="603682"/>
            <a:chOff x="4071039" y="4913033"/>
            <a:chExt cx="4034272" cy="603682"/>
          </a:xfrm>
        </p:grpSpPr>
        <p:sp>
          <p:nvSpPr>
            <p:cNvPr id="199" name="Google Shape;199;p3"/>
            <p:cNvSpPr/>
            <p:nvPr/>
          </p:nvSpPr>
          <p:spPr>
            <a:xfrm>
              <a:off x="4253031" y="4913033"/>
              <a:ext cx="3852280" cy="603682"/>
            </a:xfrm>
            <a:prstGeom prst="rect">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Rounded"/>
                  <a:ea typeface="Arial Rounded"/>
                  <a:cs typeface="Arial Rounded"/>
                  <a:sym typeface="Arial Rounded"/>
                </a:rPr>
                <a:t>  Future Scope</a:t>
              </a:r>
              <a:endParaRPr/>
            </a:p>
          </p:txBody>
        </p:sp>
        <p:grpSp>
          <p:nvGrpSpPr>
            <p:cNvPr id="200" name="Google Shape;200;p3"/>
            <p:cNvGrpSpPr/>
            <p:nvPr/>
          </p:nvGrpSpPr>
          <p:grpSpPr>
            <a:xfrm>
              <a:off x="4071039" y="5047308"/>
              <a:ext cx="363984" cy="335131"/>
              <a:chOff x="399492" y="2975128"/>
              <a:chExt cx="363984" cy="335131"/>
            </a:xfrm>
          </p:grpSpPr>
          <p:sp>
            <p:nvSpPr>
              <p:cNvPr id="201" name="Google Shape;201;p3"/>
              <p:cNvSpPr/>
              <p:nvPr/>
            </p:nvSpPr>
            <p:spPr>
              <a:xfrm>
                <a:off x="399492" y="2975128"/>
                <a:ext cx="363984" cy="335131"/>
              </a:xfrm>
              <a:prstGeom prst="ellipse">
                <a:avLst/>
              </a:prstGeom>
              <a:solidFill>
                <a:schemeClr val="lt1"/>
              </a:solidFill>
              <a:ln cap="rnd" cmpd="sng" w="1905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02" name="Google Shape;202;p3"/>
              <p:cNvSpPr/>
              <p:nvPr/>
            </p:nvSpPr>
            <p:spPr>
              <a:xfrm>
                <a:off x="465043" y="3037827"/>
                <a:ext cx="232883" cy="209735"/>
              </a:xfrm>
              <a:prstGeom prst="ellipse">
                <a:avLst/>
              </a:prstGeom>
              <a:solidFill>
                <a:srgbClr val="002060"/>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type="title"/>
          </p:nvPr>
        </p:nvSpPr>
        <p:spPr>
          <a:xfrm>
            <a:off x="677334" y="609600"/>
            <a:ext cx="8596668" cy="65024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Rounded"/>
              <a:buNone/>
            </a:pPr>
            <a:r>
              <a:rPr b="1" lang="en-US" u="sng">
                <a:solidFill>
                  <a:schemeClr val="dk1"/>
                </a:solidFill>
                <a:latin typeface="Arial Rounded"/>
                <a:ea typeface="Arial Rounded"/>
                <a:cs typeface="Arial Rounded"/>
                <a:sym typeface="Arial Rounded"/>
              </a:rPr>
              <a:t>INTRODUCTION</a:t>
            </a:r>
            <a:endParaRPr/>
          </a:p>
        </p:txBody>
      </p:sp>
      <p:pic>
        <p:nvPicPr>
          <p:cNvPr id="208" name="Google Shape;208;p4"/>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
        <p:nvSpPr>
          <p:cNvPr id="209" name="Google Shape;209;p4"/>
          <p:cNvSpPr txBox="1"/>
          <p:nvPr>
            <p:ph idx="1" type="body"/>
          </p:nvPr>
        </p:nvSpPr>
        <p:spPr>
          <a:xfrm>
            <a:off x="677334" y="1606134"/>
            <a:ext cx="8963816" cy="446546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FF0000"/>
              </a:buClr>
              <a:buSzPts val="1440"/>
              <a:buNone/>
            </a:pPr>
            <a:r>
              <a:t/>
            </a:r>
            <a:endParaRPr b="0" i="0">
              <a:solidFill>
                <a:srgbClr val="000000"/>
              </a:solidFill>
            </a:endParaRPr>
          </a:p>
          <a:p>
            <a:pPr indent="-342900" lvl="0" marL="342900" rtl="0" algn="just">
              <a:spcBef>
                <a:spcPts val="1000"/>
              </a:spcBef>
              <a:spcAft>
                <a:spcPts val="0"/>
              </a:spcAft>
              <a:buClr>
                <a:srgbClr val="FF0000"/>
              </a:buClr>
              <a:buSzPts val="1440"/>
              <a:buFont typeface="Noto Sans Symbols"/>
              <a:buChar char="⮚"/>
            </a:pPr>
            <a:r>
              <a:rPr lang="en-US">
                <a:solidFill>
                  <a:srgbClr val="000000"/>
                </a:solidFill>
              </a:rPr>
              <a:t>In present days, in the field of agriculture farmers are facing major problems in watering their crops, whether its drought or unavailability of soil fertility. It’s because they don’t have a proper idea about the availability of the power or the strength of their soil.</a:t>
            </a:r>
            <a:endParaRPr b="0" i="0">
              <a:solidFill>
                <a:srgbClr val="000000"/>
              </a:solidFill>
            </a:endParaRPr>
          </a:p>
          <a:p>
            <a:pPr indent="-342900" lvl="0" marL="342900" rtl="0" algn="just">
              <a:spcBef>
                <a:spcPts val="1000"/>
              </a:spcBef>
              <a:spcAft>
                <a:spcPts val="0"/>
              </a:spcAft>
              <a:buClr>
                <a:srgbClr val="FF0000"/>
              </a:buClr>
              <a:buSzPts val="1440"/>
              <a:buFont typeface="Noto Sans Symbols"/>
              <a:buChar char="⮚"/>
            </a:pPr>
            <a:r>
              <a:rPr b="0" i="0" lang="en-US">
                <a:solidFill>
                  <a:srgbClr val="000000"/>
                </a:solidFill>
              </a:rPr>
              <a:t> Even if it is available, they need to pump water and wait until the field is properly watered, which compels them to stop doing other activities –  which are also crucial to them, and thus they lose their precious time and efforts.</a:t>
            </a:r>
            <a:endParaRPr/>
          </a:p>
          <a:p>
            <a:pPr indent="-342900" lvl="0" marL="342900" rtl="0" algn="just">
              <a:spcBef>
                <a:spcPts val="1000"/>
              </a:spcBef>
              <a:spcAft>
                <a:spcPts val="0"/>
              </a:spcAft>
              <a:buClr>
                <a:srgbClr val="FF0000"/>
              </a:buClr>
              <a:buSzPts val="1440"/>
              <a:buFont typeface="Noto Sans Symbols"/>
              <a:buChar char="⮚"/>
            </a:pPr>
            <a:r>
              <a:rPr b="0" i="0" lang="en-US">
                <a:solidFill>
                  <a:srgbClr val="000000"/>
                </a:solidFill>
              </a:rPr>
              <a:t>But, there is a solution –  “ An Automatic Plant Irrigation System “ not only helps farmers but also others for watering their gardens as well.</a:t>
            </a:r>
            <a:endParaRPr/>
          </a:p>
          <a:p>
            <a:pPr indent="-342900" lvl="0" marL="342900" rtl="0" algn="just">
              <a:spcBef>
                <a:spcPts val="1000"/>
              </a:spcBef>
              <a:spcAft>
                <a:spcPts val="0"/>
              </a:spcAft>
              <a:buClr>
                <a:srgbClr val="FF0000"/>
              </a:buClr>
              <a:buSzPts val="1440"/>
              <a:buFont typeface="Noto Sans Symbols"/>
              <a:buChar char="⮚"/>
            </a:pPr>
            <a:r>
              <a:rPr lang="en-US">
                <a:solidFill>
                  <a:srgbClr val="000000"/>
                </a:solidFill>
              </a:rPr>
              <a:t>This automatic irrigation system senses the moisture content of the soil and automatically switches the pump when the power is 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type="title"/>
          </p:nvPr>
        </p:nvSpPr>
        <p:spPr>
          <a:xfrm>
            <a:off x="677334" y="609600"/>
            <a:ext cx="8596668" cy="6096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Rounded"/>
              <a:buNone/>
            </a:pPr>
            <a:r>
              <a:rPr b="1" lang="en-US" sz="4000" u="sng">
                <a:solidFill>
                  <a:schemeClr val="dk1"/>
                </a:solidFill>
                <a:latin typeface="Arial Rounded"/>
                <a:ea typeface="Arial Rounded"/>
                <a:cs typeface="Arial Rounded"/>
                <a:sym typeface="Arial Rounded"/>
              </a:rPr>
              <a:t>OBJECTIVE</a:t>
            </a:r>
            <a:br>
              <a:rPr b="1" lang="en-US">
                <a:latin typeface="Arial Rounded"/>
                <a:ea typeface="Arial Rounded"/>
                <a:cs typeface="Arial Rounded"/>
                <a:sym typeface="Arial Rounded"/>
              </a:rPr>
            </a:br>
            <a:endParaRPr/>
          </a:p>
        </p:txBody>
      </p:sp>
      <p:sp>
        <p:nvSpPr>
          <p:cNvPr id="215" name="Google Shape;215;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b="0" i="0" lang="en-US">
                <a:solidFill>
                  <a:srgbClr val="000000"/>
                </a:solidFill>
              </a:rPr>
              <a:t>Making watering system automated.</a:t>
            </a:r>
            <a:endParaRPr/>
          </a:p>
          <a:p>
            <a:pPr indent="-342900" lvl="0" marL="342900" rtl="0" algn="l">
              <a:spcBef>
                <a:spcPts val="1000"/>
              </a:spcBef>
              <a:spcAft>
                <a:spcPts val="0"/>
              </a:spcAft>
              <a:buClr>
                <a:srgbClr val="FF0000"/>
              </a:buClr>
              <a:buSzPts val="1440"/>
              <a:buFont typeface="Noto Sans Symbols"/>
              <a:buChar char="⮚"/>
            </a:pPr>
            <a:r>
              <a:rPr b="0" i="0" lang="en-US">
                <a:solidFill>
                  <a:srgbClr val="000000"/>
                </a:solidFill>
              </a:rPr>
              <a:t> Ensure enough moisture is essential for plant growth.</a:t>
            </a:r>
            <a:endParaRPr/>
          </a:p>
          <a:p>
            <a:pPr indent="-342900" lvl="0" marL="342900" rtl="0" algn="l">
              <a:spcBef>
                <a:spcPts val="1000"/>
              </a:spcBef>
              <a:spcAft>
                <a:spcPts val="0"/>
              </a:spcAft>
              <a:buClr>
                <a:srgbClr val="FF0000"/>
              </a:buClr>
              <a:buSzPts val="1440"/>
              <a:buFont typeface="Noto Sans Symbols"/>
              <a:buChar char="⮚"/>
            </a:pPr>
            <a:r>
              <a:rPr lang="en-US">
                <a:solidFill>
                  <a:srgbClr val="000000"/>
                </a:solidFill>
              </a:rPr>
              <a:t>Making sure the soil is strong enough to make the plants sprout healtily.</a:t>
            </a:r>
            <a:endParaRPr b="0" i="0">
              <a:solidFill>
                <a:srgbClr val="000000"/>
              </a:solidFill>
            </a:endParaRPr>
          </a:p>
          <a:p>
            <a:pPr indent="-342900" lvl="0" marL="342900" rtl="0" algn="l">
              <a:spcBef>
                <a:spcPts val="1000"/>
              </a:spcBef>
              <a:spcAft>
                <a:spcPts val="0"/>
              </a:spcAft>
              <a:buClr>
                <a:srgbClr val="FF0000"/>
              </a:buClr>
              <a:buSzPts val="1440"/>
              <a:buFont typeface="Noto Sans Symbols"/>
              <a:buChar char="⮚"/>
            </a:pPr>
            <a:r>
              <a:rPr b="0" i="0" lang="en-US">
                <a:solidFill>
                  <a:srgbClr val="000000"/>
                </a:solidFill>
              </a:rPr>
              <a:t>Cool the soil to provide suitable surroundings.</a:t>
            </a:r>
            <a:endParaRPr/>
          </a:p>
          <a:p>
            <a:pPr indent="-342900" lvl="0" marL="342900" rtl="0" algn="l">
              <a:spcBef>
                <a:spcPts val="1000"/>
              </a:spcBef>
              <a:spcAft>
                <a:spcPts val="0"/>
              </a:spcAft>
              <a:buClr>
                <a:srgbClr val="FF0000"/>
              </a:buClr>
              <a:buSzPts val="1440"/>
              <a:buFont typeface="Noto Sans Symbols"/>
              <a:buChar char="⮚"/>
            </a:pPr>
            <a:r>
              <a:rPr b="0" i="0" lang="en-US">
                <a:solidFill>
                  <a:srgbClr val="000000"/>
                </a:solidFill>
              </a:rPr>
              <a:t>To reduce the cost of labor.</a:t>
            </a:r>
            <a:endParaRPr/>
          </a:p>
          <a:p>
            <a:pPr indent="-342900" lvl="0" marL="342900" rtl="0" algn="l">
              <a:spcBef>
                <a:spcPts val="1000"/>
              </a:spcBef>
              <a:spcAft>
                <a:spcPts val="0"/>
              </a:spcAft>
              <a:buClr>
                <a:srgbClr val="FF0000"/>
              </a:buClr>
              <a:buSzPts val="1440"/>
              <a:buFont typeface="Noto Sans Symbols"/>
              <a:buChar char="⮚"/>
            </a:pPr>
            <a:r>
              <a:rPr b="0" i="0" lang="en-US">
                <a:solidFill>
                  <a:srgbClr val="000000"/>
                </a:solidFill>
              </a:rPr>
              <a:t>Saving time is one of the significant purposes of this project.</a:t>
            </a:r>
            <a:endParaRPr/>
          </a:p>
          <a:p>
            <a:pPr indent="-342900" lvl="0" marL="342900" rtl="0" algn="l">
              <a:spcBef>
                <a:spcPts val="1000"/>
              </a:spcBef>
              <a:spcAft>
                <a:spcPts val="0"/>
              </a:spcAft>
              <a:buClr>
                <a:srgbClr val="FF0000"/>
              </a:buClr>
              <a:buSzPts val="1440"/>
              <a:buFont typeface="Noto Sans Symbols"/>
              <a:buChar char="⮚"/>
            </a:pPr>
            <a:r>
              <a:rPr b="0" i="0" lang="en-US">
                <a:solidFill>
                  <a:srgbClr val="000000"/>
                </a:solidFill>
              </a:rPr>
              <a:t> To save the plants from being rotten because of </a:t>
            </a:r>
            <a:r>
              <a:rPr lang="en-US">
                <a:solidFill>
                  <a:srgbClr val="000000"/>
                </a:solidFill>
              </a:rPr>
              <a:t>excess water or other pests like rats.</a:t>
            </a:r>
            <a:endParaRPr b="0" i="0">
              <a:solidFill>
                <a:srgbClr val="000000"/>
              </a:solidFill>
            </a:endParaRPr>
          </a:p>
          <a:p>
            <a:pPr indent="-251459" lvl="0" marL="342900" rtl="0" algn="l">
              <a:spcBef>
                <a:spcPts val="1000"/>
              </a:spcBef>
              <a:spcAft>
                <a:spcPts val="0"/>
              </a:spcAft>
              <a:buSzPts val="1440"/>
              <a:buNone/>
            </a:pPr>
            <a:r>
              <a:t/>
            </a:r>
            <a:endParaRPr/>
          </a:p>
        </p:txBody>
      </p:sp>
      <p:pic>
        <p:nvPicPr>
          <p:cNvPr id="216" name="Google Shape;216;p5"/>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Tree>
  </p:cSld>
  <p:clrMapOvr>
    <a:masterClrMapping/>
  </p:clrMapOvr>
  <p:transition spd="slow" p14:dur="800">
    <p:circl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677334" y="609600"/>
            <a:ext cx="8596668"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Arial Rounded"/>
              <a:buNone/>
            </a:pPr>
            <a:r>
              <a:rPr b="1" lang="en-US" u="sng">
                <a:solidFill>
                  <a:schemeClr val="dk1"/>
                </a:solidFill>
                <a:latin typeface="Arial Rounded"/>
                <a:ea typeface="Arial Rounded"/>
                <a:cs typeface="Arial Rounded"/>
                <a:sym typeface="Arial Rounded"/>
              </a:rPr>
              <a:t>FLOWCHART</a:t>
            </a:r>
            <a:endParaRPr/>
          </a:p>
        </p:txBody>
      </p:sp>
      <p:pic>
        <p:nvPicPr>
          <p:cNvPr id="222" name="Google Shape;222;p6"/>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pic>
        <p:nvPicPr>
          <p:cNvPr id="223" name="Google Shape;223;p6"/>
          <p:cNvPicPr preferRelativeResize="0"/>
          <p:nvPr/>
        </p:nvPicPr>
        <p:blipFill rotWithShape="1">
          <a:blip r:embed="rId4">
            <a:alphaModFix/>
          </a:blip>
          <a:srcRect b="0" l="0" r="0" t="0"/>
          <a:stretch/>
        </p:blipFill>
        <p:spPr>
          <a:xfrm>
            <a:off x="909798" y="1622855"/>
            <a:ext cx="8596668" cy="3989474"/>
          </a:xfrm>
          <a:prstGeom prst="rect">
            <a:avLst/>
          </a:prstGeom>
          <a:noFill/>
          <a:ln>
            <a:noFill/>
          </a:ln>
        </p:spPr>
      </p:pic>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type="title"/>
          </p:nvPr>
        </p:nvSpPr>
        <p:spPr>
          <a:xfrm>
            <a:off x="677334" y="609600"/>
            <a:ext cx="8596668" cy="65024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Rounded"/>
              <a:buNone/>
            </a:pPr>
            <a:r>
              <a:rPr b="1" lang="en-US" sz="4000" u="sng">
                <a:solidFill>
                  <a:schemeClr val="dk1"/>
                </a:solidFill>
                <a:latin typeface="Arial Rounded"/>
                <a:ea typeface="Arial Rounded"/>
                <a:cs typeface="Arial Rounded"/>
                <a:sym typeface="Arial Rounded"/>
              </a:rPr>
              <a:t>METHODOLOGY</a:t>
            </a:r>
            <a:br>
              <a:rPr b="1" lang="en-US">
                <a:latin typeface="Arial Rounded"/>
                <a:ea typeface="Arial Rounded"/>
                <a:cs typeface="Arial Rounded"/>
                <a:sym typeface="Arial Rounded"/>
              </a:rPr>
            </a:br>
            <a:endParaRPr/>
          </a:p>
        </p:txBody>
      </p:sp>
      <p:sp>
        <p:nvSpPr>
          <p:cNvPr id="229" name="Google Shape;229;p7"/>
          <p:cNvSpPr txBox="1"/>
          <p:nvPr>
            <p:ph idx="1" type="body"/>
          </p:nvPr>
        </p:nvSpPr>
        <p:spPr>
          <a:xfrm>
            <a:off x="677334" y="1681275"/>
            <a:ext cx="8886544" cy="45671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lang="en-US"/>
              <a:t>Automated plant watering system is programmed using Arduino IDE software. Arduino microcontroller checks soil moisture level, soil fertility level and presence of rats , if high, triggering a water pump on until sensor reaches a threshold. After this, the system will re-check the soil moisture between periodic intervals to see if you need to maintain it. If everything is good to go, its going to wait for 10 minutes.</a:t>
            </a:r>
            <a:endParaRPr/>
          </a:p>
          <a:p>
            <a:pPr indent="-342900" lvl="0" marL="342900" rtl="0" algn="l">
              <a:spcBef>
                <a:spcPts val="1000"/>
              </a:spcBef>
              <a:spcAft>
                <a:spcPts val="0"/>
              </a:spcAft>
              <a:buClr>
                <a:srgbClr val="FF0000"/>
              </a:buClr>
              <a:buSzPts val="1440"/>
              <a:buFont typeface="Noto Sans Symbols"/>
              <a:buChar char="⮚"/>
            </a:pPr>
            <a:r>
              <a:rPr lang="en-US"/>
              <a:t>The system responds appropriately by watering the soil with the exact amount of water/liquid manure required and then shuts down the water supply when the required amount of soil fertility and moisture is achieved.</a:t>
            </a:r>
            <a:endParaRPr/>
          </a:p>
          <a:p>
            <a:pPr indent="-342900" lvl="0" marL="342900" rtl="0" algn="l">
              <a:spcBef>
                <a:spcPts val="1000"/>
              </a:spcBef>
              <a:spcAft>
                <a:spcPts val="0"/>
              </a:spcAft>
              <a:buClr>
                <a:srgbClr val="FF0000"/>
              </a:buClr>
              <a:buSzPts val="1440"/>
              <a:buFont typeface="Noto Sans Symbols"/>
              <a:buChar char="⮚"/>
            </a:pPr>
            <a:r>
              <a:rPr lang="en-US"/>
              <a:t>Arduino is an open-source electronics platform based on easy-to-use hardware and software. Arduino boards can read inputs - light on a sensor, a finger on a button, or a Twitter message - and turn them into an output - activating a motor, turning on an LED, publishing something online.</a:t>
            </a:r>
            <a:endParaRPr/>
          </a:p>
        </p:txBody>
      </p:sp>
      <p:pic>
        <p:nvPicPr>
          <p:cNvPr id="230" name="Google Shape;230;p7"/>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Tree>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txBox="1"/>
          <p:nvPr>
            <p:ph type="title"/>
          </p:nvPr>
        </p:nvSpPr>
        <p:spPr>
          <a:xfrm>
            <a:off x="677334" y="609600"/>
            <a:ext cx="8596668" cy="64008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Rounded"/>
              <a:buNone/>
            </a:pPr>
            <a:r>
              <a:rPr b="1" lang="en-US" u="sng">
                <a:solidFill>
                  <a:schemeClr val="dk1"/>
                </a:solidFill>
                <a:latin typeface="Arial Rounded"/>
                <a:ea typeface="Arial Rounded"/>
                <a:cs typeface="Arial Rounded"/>
                <a:sym typeface="Arial Rounded"/>
              </a:rPr>
              <a:t>IMPLEMENTATION</a:t>
            </a:r>
            <a:endParaRPr/>
          </a:p>
        </p:txBody>
      </p:sp>
      <p:sp>
        <p:nvSpPr>
          <p:cNvPr id="236" name="Google Shape;236;p8"/>
          <p:cNvSpPr txBox="1"/>
          <p:nvPr>
            <p:ph idx="1" type="body"/>
          </p:nvPr>
        </p:nvSpPr>
        <p:spPr>
          <a:xfrm>
            <a:off x="677334" y="1377995"/>
            <a:ext cx="8596668" cy="513813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1440"/>
              <a:buFont typeface="Noto Sans Symbols"/>
              <a:buChar char="⮚"/>
            </a:pPr>
            <a:r>
              <a:rPr b="0" i="0" lang="en-US">
                <a:solidFill>
                  <a:srgbClr val="202124"/>
                </a:solidFill>
                <a:latin typeface="Trebuchet MS"/>
                <a:ea typeface="Trebuchet MS"/>
                <a:cs typeface="Trebuchet MS"/>
                <a:sym typeface="Trebuchet MS"/>
              </a:rPr>
              <a:t>Automated plant watering system is programmed using </a:t>
            </a:r>
            <a:r>
              <a:rPr b="1" i="0" lang="en-US">
                <a:solidFill>
                  <a:srgbClr val="202124"/>
                </a:solidFill>
                <a:latin typeface="Trebuchet MS"/>
                <a:ea typeface="Trebuchet MS"/>
                <a:cs typeface="Trebuchet MS"/>
                <a:sym typeface="Trebuchet MS"/>
              </a:rPr>
              <a:t>Arduino IDE software</a:t>
            </a:r>
            <a:r>
              <a:rPr b="0" i="0" lang="en-US">
                <a:solidFill>
                  <a:srgbClr val="202124"/>
                </a:solidFill>
                <a:latin typeface="Trebuchet MS"/>
                <a:ea typeface="Trebuchet MS"/>
                <a:cs typeface="Trebuchet MS"/>
                <a:sym typeface="Trebuchet MS"/>
              </a:rPr>
              <a:t>. Arduino microcontroller checks soil moisture level, if low, triggering a water pump on until sensor reaches threshold. </a:t>
            </a:r>
            <a:endParaRPr/>
          </a:p>
          <a:p>
            <a:pPr indent="-342900" lvl="0" marL="342900" rtl="0" algn="l">
              <a:spcBef>
                <a:spcPts val="1000"/>
              </a:spcBef>
              <a:spcAft>
                <a:spcPts val="0"/>
              </a:spcAft>
              <a:buClr>
                <a:srgbClr val="FF0000"/>
              </a:buClr>
              <a:buSzPts val="1440"/>
              <a:buFont typeface="Noto Sans Symbols"/>
              <a:buChar char="⮚"/>
            </a:pPr>
            <a:r>
              <a:rPr lang="en-US">
                <a:solidFill>
                  <a:srgbClr val="202124"/>
                </a:solidFill>
                <a:latin typeface="Trebuchet MS"/>
                <a:ea typeface="Trebuchet MS"/>
                <a:cs typeface="Trebuchet MS"/>
                <a:sym typeface="Trebuchet MS"/>
              </a:rPr>
              <a:t>We will implement the</a:t>
            </a:r>
            <a:r>
              <a:rPr b="0" i="0" lang="en-US">
                <a:solidFill>
                  <a:srgbClr val="202124"/>
                </a:solidFill>
                <a:latin typeface="Trebuchet MS"/>
                <a:ea typeface="Trebuchet MS"/>
                <a:cs typeface="Trebuchet MS"/>
                <a:sym typeface="Trebuchet MS"/>
              </a:rPr>
              <a:t> system while re-check the soil moisture between periodic intervals to see if you need more water.</a:t>
            </a:r>
            <a:endParaRPr/>
          </a:p>
          <a:p>
            <a:pPr indent="-342900" lvl="0" marL="342900" rtl="0" algn="just">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You can power the Arduino board using a 7V to 12V wall wart or plug-in adaptor or solar panel. You need a separate 12V battery or power supply or solar panel for the pump motor.</a:t>
            </a:r>
            <a:endParaRPr/>
          </a:p>
          <a:p>
            <a:pPr indent="-342900" lvl="0" marL="342900" rtl="0" algn="l">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A contact soil sensor is used in this project because it has to check soil moisture to measure the electrical conductivity.</a:t>
            </a:r>
            <a:endParaRPr b="1" i="1">
              <a:solidFill>
                <a:srgbClr val="111111"/>
              </a:solidFill>
              <a:latin typeface="Roboto"/>
              <a:ea typeface="Roboto"/>
              <a:cs typeface="Roboto"/>
              <a:sym typeface="Roboto"/>
            </a:endParaRPr>
          </a:p>
          <a:p>
            <a:pPr indent="-342900" lvl="0" marL="342900" rtl="0" algn="l">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The moisture sensor provides an analogue output, which can easily be interfaced with Arduino.</a:t>
            </a:r>
            <a:endParaRPr/>
          </a:p>
          <a:p>
            <a:pPr indent="-342900" lvl="0" marL="342900" rtl="0" algn="l">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The program is written in Arduino programming language. The code is well commented and is easy to understand.</a:t>
            </a:r>
            <a:endParaRPr b="0" i="0">
              <a:solidFill>
                <a:srgbClr val="202124"/>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a:p>
        </p:txBody>
      </p:sp>
      <p:pic>
        <p:nvPicPr>
          <p:cNvPr id="237" name="Google Shape;237;p8"/>
          <p:cNvPicPr preferRelativeResize="0"/>
          <p:nvPr/>
        </p:nvPicPr>
        <p:blipFill rotWithShape="1">
          <a:blip r:embed="rId3">
            <a:alphaModFix/>
          </a:blip>
          <a:srcRect b="0" l="0" r="0" t="0"/>
          <a:stretch/>
        </p:blipFill>
        <p:spPr>
          <a:xfrm>
            <a:off x="9909493" y="5893054"/>
            <a:ext cx="2282507" cy="964946"/>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1006847" y="1042086"/>
            <a:ext cx="5805845" cy="7578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C0C0C"/>
              </a:buClr>
              <a:buSzPts val="2800"/>
              <a:buFont typeface="Arial Rounded"/>
              <a:buNone/>
            </a:pPr>
            <a:r>
              <a:rPr b="1" lang="en-US" sz="2800">
                <a:solidFill>
                  <a:srgbClr val="0C0C0C"/>
                </a:solidFill>
                <a:latin typeface="Arial Rounded"/>
                <a:ea typeface="Arial Rounded"/>
                <a:cs typeface="Arial Rounded"/>
                <a:sym typeface="Arial Rounded"/>
              </a:rPr>
              <a:t>Program implementation,</a:t>
            </a:r>
            <a:endParaRPr b="1" sz="2800">
              <a:solidFill>
                <a:srgbClr val="0C0C0C"/>
              </a:solidFill>
              <a:latin typeface="Arial Rounded"/>
              <a:ea typeface="Arial Rounded"/>
              <a:cs typeface="Arial Rounded"/>
              <a:sym typeface="Arial Rounded"/>
            </a:endParaRPr>
          </a:p>
        </p:txBody>
      </p:sp>
      <p:sp>
        <p:nvSpPr>
          <p:cNvPr id="243" name="Google Shape;243;p9"/>
          <p:cNvSpPr txBox="1"/>
          <p:nvPr>
            <p:ph idx="1" type="body"/>
          </p:nvPr>
        </p:nvSpPr>
        <p:spPr>
          <a:xfrm>
            <a:off x="570241" y="1589903"/>
            <a:ext cx="8596668" cy="384707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1440"/>
              <a:buFont typeface="Noto Sans Symbols"/>
              <a:buChar char="⮚"/>
            </a:pPr>
            <a:r>
              <a:rPr lang="en-US">
                <a:latin typeface="Trebuchet MS"/>
                <a:ea typeface="Trebuchet MS"/>
                <a:cs typeface="Trebuchet MS"/>
                <a:sym typeface="Trebuchet MS"/>
              </a:rPr>
              <a:t>The program in the Arduino reads the moisture value from the sensor every  seconds. If the value reaches the threshold value, the program does the following things like:</a:t>
            </a:r>
            <a:endParaRPr/>
          </a:p>
          <a:p>
            <a:pPr indent="-342900" lvl="0" marL="342900" rtl="0" algn="just">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It moves the servo motor horn, along with the water pipe fixed on it, toward potted plant, whose moisture level is less than the predetermined/ threshold level.</a:t>
            </a:r>
            <a:endParaRPr/>
          </a:p>
          <a:p>
            <a:pPr indent="-342900" lvl="0" marL="342900" rtl="0" algn="just">
              <a:spcBef>
                <a:spcPts val="1000"/>
              </a:spcBef>
              <a:spcAft>
                <a:spcPts val="0"/>
              </a:spcAft>
              <a:buClr>
                <a:srgbClr val="FF0000"/>
              </a:buClr>
              <a:buSzPts val="1440"/>
              <a:buFont typeface="Noto Sans Symbols"/>
              <a:buChar char="⮚"/>
            </a:pPr>
            <a:r>
              <a:rPr b="0" i="0" lang="en-US">
                <a:solidFill>
                  <a:srgbClr val="222222"/>
                </a:solidFill>
                <a:latin typeface="Trebuchet MS"/>
                <a:ea typeface="Trebuchet MS"/>
                <a:cs typeface="Trebuchet MS"/>
                <a:sym typeface="Trebuchet MS"/>
              </a:rPr>
              <a:t>It starts the motor pump to supply water to the plant for a fixed period of time and then stops the water pump.</a:t>
            </a:r>
            <a:endParaRPr/>
          </a:p>
          <a:p>
            <a:pPr indent="-342900" lvl="0" marL="342900" rtl="0" algn="just">
              <a:spcBef>
                <a:spcPts val="1000"/>
              </a:spcBef>
              <a:spcAft>
                <a:spcPts val="0"/>
              </a:spcAft>
              <a:buClr>
                <a:srgbClr val="FF0000"/>
              </a:buClr>
              <a:buSzPts val="1440"/>
              <a:buFont typeface="Noto Sans Symbols"/>
              <a:buChar char="⮚"/>
            </a:pPr>
            <a:r>
              <a:rPr b="1" lang="en-US"/>
              <a:t>Water pump </a:t>
            </a:r>
            <a:r>
              <a:rPr lang="en-US"/>
              <a:t>is used to perform a specific task of artificially pumping. It can be controlled by an electronic microcontroller. It can be on 1 triggered by sending the signal and turned off as needed. Artificial process is called Water Pumping Station.</a:t>
            </a:r>
            <a:endParaRPr/>
          </a:p>
          <a:p>
            <a:pPr indent="-251459" lvl="0" marL="342900" rtl="0" algn="just">
              <a:spcBef>
                <a:spcPts val="1000"/>
              </a:spcBef>
              <a:spcAft>
                <a:spcPts val="0"/>
              </a:spcAft>
              <a:buClr>
                <a:srgbClr val="FF0000"/>
              </a:buClr>
              <a:buSzPts val="1440"/>
              <a:buFont typeface="Noto Sans Symbols"/>
              <a:buNone/>
            </a:pPr>
            <a:r>
              <a:t/>
            </a:r>
            <a:endParaRPr b="0" i="0">
              <a:solidFill>
                <a:srgbClr val="222222"/>
              </a:solidFill>
              <a:latin typeface="Trebuchet MS"/>
              <a:ea typeface="Trebuchet MS"/>
              <a:cs typeface="Trebuchet MS"/>
              <a:sym typeface="Trebuchet MS"/>
            </a:endParaRPr>
          </a:p>
          <a:p>
            <a:pPr indent="-251459" lvl="0" marL="342900" rtl="0" algn="just">
              <a:spcBef>
                <a:spcPts val="1000"/>
              </a:spcBef>
              <a:spcAft>
                <a:spcPts val="0"/>
              </a:spcAft>
              <a:buClr>
                <a:srgbClr val="FF0000"/>
              </a:buClr>
              <a:buSzPts val="1440"/>
              <a:buFont typeface="Noto Sans Symbols"/>
              <a:buNone/>
            </a:pPr>
            <a:r>
              <a:t/>
            </a:r>
            <a:endParaRPr b="0" i="0">
              <a:solidFill>
                <a:srgbClr val="222222"/>
              </a:solidFill>
              <a:latin typeface="Trebuchet MS"/>
              <a:ea typeface="Trebuchet MS"/>
              <a:cs typeface="Trebuchet MS"/>
              <a:sym typeface="Trebuchet MS"/>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2022-07-06T03:15:21Z</dcterms:created>
  <dc:creator>nara</dc:creator>
</cp:coreProperties>
</file>