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handoutMasterIdLst>
    <p:handoutMasterId r:id="rId115"/>
  </p:handoutMasterIdLst>
  <p:sldIdLst>
    <p:sldId id="256" r:id="rId2"/>
    <p:sldId id="257" r:id="rId3"/>
    <p:sldId id="258" r:id="rId4"/>
    <p:sldId id="259" r:id="rId5"/>
    <p:sldId id="260" r:id="rId6"/>
    <p:sldId id="367" r:id="rId7"/>
    <p:sldId id="368"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9" r:id="rId36"/>
    <p:sldId id="299" r:id="rId37"/>
    <p:sldId id="290" r:id="rId38"/>
    <p:sldId id="288" r:id="rId39"/>
    <p:sldId id="292" r:id="rId40"/>
    <p:sldId id="293" r:id="rId41"/>
    <p:sldId id="294" r:id="rId42"/>
    <p:sldId id="295" r:id="rId43"/>
    <p:sldId id="296" r:id="rId44"/>
    <p:sldId id="297" r:id="rId45"/>
    <p:sldId id="298"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86" autoAdjust="0"/>
    <p:restoredTop sz="94660"/>
  </p:normalViewPr>
  <p:slideViewPr>
    <p:cSldViewPr snapToGrid="0">
      <p:cViewPr varScale="1">
        <p:scale>
          <a:sx n="87" d="100"/>
          <a:sy n="87" d="100"/>
        </p:scale>
        <p:origin x="102"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varalakshmi narasimha</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648359-E49F-4A77-A7AD-622E95AB8955}" type="datetimeFigureOut">
              <a:rPr lang="en-US" smtClean="0"/>
              <a:t>22-Jul-24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51C512-263E-451F-A55A-47B5AEF150A7}" type="slidenum">
              <a:rPr lang="en-US" smtClean="0"/>
              <a:t>‹#›</a:t>
            </a:fld>
            <a:endParaRPr lang="en-US"/>
          </a:p>
        </p:txBody>
      </p:sp>
    </p:spTree>
    <p:extLst>
      <p:ext uri="{BB962C8B-B14F-4D97-AF65-F5344CB8AC3E}">
        <p14:creationId xmlns:p14="http://schemas.microsoft.com/office/powerpoint/2010/main" val="418915062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varalakshmi narasimha</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CC6DB-3BD5-4410-A7D7-61FD398687FF}" type="datetimeFigureOut">
              <a:rPr lang="en-US" smtClean="0"/>
              <a:t>22-Jul-24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B380C-6018-4902-B136-1C3200B3F5D6}" type="slidenum">
              <a:rPr lang="en-US" smtClean="0"/>
              <a:t>‹#›</a:t>
            </a:fld>
            <a:endParaRPr lang="en-US"/>
          </a:p>
        </p:txBody>
      </p:sp>
    </p:spTree>
    <p:extLst>
      <p:ext uri="{BB962C8B-B14F-4D97-AF65-F5344CB8AC3E}">
        <p14:creationId xmlns:p14="http://schemas.microsoft.com/office/powerpoint/2010/main" val="354405692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6530F7-F347-4A5E-A8B0-AF72375AD18C}" type="datetimeFigureOut">
              <a:rPr lang="en-US" smtClean="0"/>
              <a:t>22-Jul-24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CD328-A317-490A-80D2-23D8D03692D2}" type="slidenum">
              <a:rPr lang="en-US" smtClean="0"/>
              <a:t>‹#›</a:t>
            </a:fld>
            <a:endParaRPr lang="en-US"/>
          </a:p>
        </p:txBody>
      </p:sp>
    </p:spTree>
    <p:extLst>
      <p:ext uri="{BB962C8B-B14F-4D97-AF65-F5344CB8AC3E}">
        <p14:creationId xmlns:p14="http://schemas.microsoft.com/office/powerpoint/2010/main" val="1823234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6530F7-F347-4A5E-A8B0-AF72375AD18C}" type="datetimeFigureOut">
              <a:rPr lang="en-US" smtClean="0"/>
              <a:t>22-Jul-24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CD328-A317-490A-80D2-23D8D03692D2}" type="slidenum">
              <a:rPr lang="en-US" smtClean="0"/>
              <a:t>‹#›</a:t>
            </a:fld>
            <a:endParaRPr lang="en-US"/>
          </a:p>
        </p:txBody>
      </p:sp>
    </p:spTree>
    <p:extLst>
      <p:ext uri="{BB962C8B-B14F-4D97-AF65-F5344CB8AC3E}">
        <p14:creationId xmlns:p14="http://schemas.microsoft.com/office/powerpoint/2010/main" val="2681362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6530F7-F347-4A5E-A8B0-AF72375AD18C}" type="datetimeFigureOut">
              <a:rPr lang="en-US" smtClean="0"/>
              <a:t>22-Jul-24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CD328-A317-490A-80D2-23D8D03692D2}" type="slidenum">
              <a:rPr lang="en-US" smtClean="0"/>
              <a:t>‹#›</a:t>
            </a:fld>
            <a:endParaRPr lang="en-US"/>
          </a:p>
        </p:txBody>
      </p:sp>
    </p:spTree>
    <p:extLst>
      <p:ext uri="{BB962C8B-B14F-4D97-AF65-F5344CB8AC3E}">
        <p14:creationId xmlns:p14="http://schemas.microsoft.com/office/powerpoint/2010/main" val="1871383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6530F7-F347-4A5E-A8B0-AF72375AD18C}" type="datetimeFigureOut">
              <a:rPr lang="en-US" smtClean="0"/>
              <a:t>22-Jul-24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CD328-A317-490A-80D2-23D8D03692D2}" type="slidenum">
              <a:rPr lang="en-US" smtClean="0"/>
              <a:t>‹#›</a:t>
            </a:fld>
            <a:endParaRPr lang="en-US"/>
          </a:p>
        </p:txBody>
      </p:sp>
    </p:spTree>
    <p:extLst>
      <p:ext uri="{BB962C8B-B14F-4D97-AF65-F5344CB8AC3E}">
        <p14:creationId xmlns:p14="http://schemas.microsoft.com/office/powerpoint/2010/main" val="4258695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6530F7-F347-4A5E-A8B0-AF72375AD18C}" type="datetimeFigureOut">
              <a:rPr lang="en-US" smtClean="0"/>
              <a:t>22-Jul-24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CD328-A317-490A-80D2-23D8D03692D2}" type="slidenum">
              <a:rPr lang="en-US" smtClean="0"/>
              <a:t>‹#›</a:t>
            </a:fld>
            <a:endParaRPr lang="en-US"/>
          </a:p>
        </p:txBody>
      </p:sp>
    </p:spTree>
    <p:extLst>
      <p:ext uri="{BB962C8B-B14F-4D97-AF65-F5344CB8AC3E}">
        <p14:creationId xmlns:p14="http://schemas.microsoft.com/office/powerpoint/2010/main" val="406557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6530F7-F347-4A5E-A8B0-AF72375AD18C}" type="datetimeFigureOut">
              <a:rPr lang="en-US" smtClean="0"/>
              <a:t>22-Jul-24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CD328-A317-490A-80D2-23D8D03692D2}" type="slidenum">
              <a:rPr lang="en-US" smtClean="0"/>
              <a:t>‹#›</a:t>
            </a:fld>
            <a:endParaRPr lang="en-US"/>
          </a:p>
        </p:txBody>
      </p:sp>
    </p:spTree>
    <p:extLst>
      <p:ext uri="{BB962C8B-B14F-4D97-AF65-F5344CB8AC3E}">
        <p14:creationId xmlns:p14="http://schemas.microsoft.com/office/powerpoint/2010/main" val="144090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6530F7-F347-4A5E-A8B0-AF72375AD18C}" type="datetimeFigureOut">
              <a:rPr lang="en-US" smtClean="0"/>
              <a:t>22-Jul-24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2CD328-A317-490A-80D2-23D8D03692D2}" type="slidenum">
              <a:rPr lang="en-US" smtClean="0"/>
              <a:t>‹#›</a:t>
            </a:fld>
            <a:endParaRPr lang="en-US"/>
          </a:p>
        </p:txBody>
      </p:sp>
    </p:spTree>
    <p:extLst>
      <p:ext uri="{BB962C8B-B14F-4D97-AF65-F5344CB8AC3E}">
        <p14:creationId xmlns:p14="http://schemas.microsoft.com/office/powerpoint/2010/main" val="1922464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6530F7-F347-4A5E-A8B0-AF72375AD18C}" type="datetimeFigureOut">
              <a:rPr lang="en-US" smtClean="0"/>
              <a:t>22-Jul-24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2CD328-A317-490A-80D2-23D8D03692D2}" type="slidenum">
              <a:rPr lang="en-US" smtClean="0"/>
              <a:t>‹#›</a:t>
            </a:fld>
            <a:endParaRPr lang="en-US"/>
          </a:p>
        </p:txBody>
      </p:sp>
    </p:spTree>
    <p:extLst>
      <p:ext uri="{BB962C8B-B14F-4D97-AF65-F5344CB8AC3E}">
        <p14:creationId xmlns:p14="http://schemas.microsoft.com/office/powerpoint/2010/main" val="336528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6530F7-F347-4A5E-A8B0-AF72375AD18C}" type="datetimeFigureOut">
              <a:rPr lang="en-US" smtClean="0"/>
              <a:t>22-Jul-24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2CD328-A317-490A-80D2-23D8D03692D2}" type="slidenum">
              <a:rPr lang="en-US" smtClean="0"/>
              <a:t>‹#›</a:t>
            </a:fld>
            <a:endParaRPr lang="en-US"/>
          </a:p>
        </p:txBody>
      </p:sp>
    </p:spTree>
    <p:extLst>
      <p:ext uri="{BB962C8B-B14F-4D97-AF65-F5344CB8AC3E}">
        <p14:creationId xmlns:p14="http://schemas.microsoft.com/office/powerpoint/2010/main" val="77903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6530F7-F347-4A5E-A8B0-AF72375AD18C}" type="datetimeFigureOut">
              <a:rPr lang="en-US" smtClean="0"/>
              <a:t>22-Jul-24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CD328-A317-490A-80D2-23D8D03692D2}" type="slidenum">
              <a:rPr lang="en-US" smtClean="0"/>
              <a:t>‹#›</a:t>
            </a:fld>
            <a:endParaRPr lang="en-US"/>
          </a:p>
        </p:txBody>
      </p:sp>
    </p:spTree>
    <p:extLst>
      <p:ext uri="{BB962C8B-B14F-4D97-AF65-F5344CB8AC3E}">
        <p14:creationId xmlns:p14="http://schemas.microsoft.com/office/powerpoint/2010/main" val="4222516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6530F7-F347-4A5E-A8B0-AF72375AD18C}" type="datetimeFigureOut">
              <a:rPr lang="en-US" smtClean="0"/>
              <a:t>22-Jul-24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CD328-A317-490A-80D2-23D8D03692D2}" type="slidenum">
              <a:rPr lang="en-US" smtClean="0"/>
              <a:t>‹#›</a:t>
            </a:fld>
            <a:endParaRPr lang="en-US"/>
          </a:p>
        </p:txBody>
      </p:sp>
    </p:spTree>
    <p:extLst>
      <p:ext uri="{BB962C8B-B14F-4D97-AF65-F5344CB8AC3E}">
        <p14:creationId xmlns:p14="http://schemas.microsoft.com/office/powerpoint/2010/main" val="46850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F0"/>
            </a:gs>
            <a:gs pos="70000">
              <a:srgbClr val="FFC000"/>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530F7-F347-4A5E-A8B0-AF72375AD18C}" type="datetimeFigureOut">
              <a:rPr lang="en-US" smtClean="0"/>
              <a:t>22-Jul-24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CD328-A317-490A-80D2-23D8D03692D2}" type="slidenum">
              <a:rPr lang="en-US" smtClean="0"/>
              <a:t>‹#›</a:t>
            </a:fld>
            <a:endParaRPr lang="en-US"/>
          </a:p>
        </p:txBody>
      </p:sp>
    </p:spTree>
    <p:extLst>
      <p:ext uri="{BB962C8B-B14F-4D97-AF65-F5344CB8AC3E}">
        <p14:creationId xmlns:p14="http://schemas.microsoft.com/office/powerpoint/2010/main" val="873835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Algerian" panose="04020705040A02060702" pitchFamily="82" charset="0"/>
              </a:rPr>
              <a:t>msoffice</a:t>
            </a:r>
            <a:endParaRPr lang="en-US" dirty="0">
              <a:latin typeface="Algerian" panose="04020705040A02060702" pitchFamily="82" charset="0"/>
            </a:endParaRPr>
          </a:p>
        </p:txBody>
      </p:sp>
      <p:sp>
        <p:nvSpPr>
          <p:cNvPr id="3" name="TextBox 2"/>
          <p:cNvSpPr txBox="1"/>
          <p:nvPr/>
        </p:nvSpPr>
        <p:spPr>
          <a:xfrm>
            <a:off x="7982465" y="3486942"/>
            <a:ext cx="1915297" cy="45719"/>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784996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000" b="1" dirty="0"/>
              <a:t>Computer software </a:t>
            </a:r>
            <a:r>
              <a:rPr lang="en-US" sz="4000" dirty="0"/>
              <a:t>is a collection of computer programs and related data that provides the instructions for a computer what to do and how to do it. Software refers to one or more computer programs and data held in the storage of the computer for some purpose </a:t>
            </a:r>
          </a:p>
          <a:p>
            <a:pPr marL="0" indent="0">
              <a:buNone/>
            </a:pPr>
            <a:endParaRPr lang="en-US" dirty="0"/>
          </a:p>
        </p:txBody>
      </p:sp>
    </p:spTree>
    <p:extLst>
      <p:ext uri="{BB962C8B-B14F-4D97-AF65-F5344CB8AC3E}">
        <p14:creationId xmlns:p14="http://schemas.microsoft.com/office/powerpoint/2010/main" val="6505948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rank/</a:t>
            </a:r>
            <a:r>
              <a:rPr lang="en-IN" dirty="0" err="1"/>
              <a:t>rank.avg</a:t>
            </a:r>
            <a:r>
              <a:rPr lang="en-IN" dirty="0"/>
              <a:t> : Display position in group on Numbers </a:t>
            </a:r>
            <a:endParaRPr lang="en-US" dirty="0"/>
          </a:p>
          <a:p>
            <a:r>
              <a:rPr lang="en-IN" dirty="0"/>
              <a:t>Student Name  	 	Score 	 	 	Rank </a:t>
            </a:r>
            <a:endParaRPr lang="en-US" dirty="0"/>
          </a:p>
          <a:p>
            <a:r>
              <a:rPr lang="en-IN" dirty="0"/>
              <a:t>	</a:t>
            </a:r>
            <a:r>
              <a:rPr lang="en-IN" dirty="0" err="1"/>
              <a:t>Amith</a:t>
            </a:r>
            <a:r>
              <a:rPr lang="en-IN" dirty="0"/>
              <a:t>  	 	81 </a:t>
            </a:r>
            <a:endParaRPr lang="en-US" dirty="0"/>
          </a:p>
          <a:p>
            <a:r>
              <a:rPr lang="en-IN" dirty="0"/>
              <a:t>	Siva 	 	 	69 </a:t>
            </a:r>
            <a:endParaRPr lang="en-US" dirty="0"/>
          </a:p>
          <a:p>
            <a:r>
              <a:rPr lang="en-IN" dirty="0"/>
              <a:t>=RANK(score </a:t>
            </a:r>
            <a:r>
              <a:rPr lang="en-IN" dirty="0" err="1"/>
              <a:t>select,all</a:t>
            </a:r>
            <a:r>
              <a:rPr lang="en-IN" dirty="0"/>
              <a:t> scores select-press F4) </a:t>
            </a:r>
            <a:endParaRPr lang="en-US" dirty="0"/>
          </a:p>
          <a:p>
            <a:endParaRPr lang="en-US" dirty="0"/>
          </a:p>
        </p:txBody>
      </p:sp>
    </p:spTree>
    <p:extLst>
      <p:ext uri="{BB962C8B-B14F-4D97-AF65-F5344CB8AC3E}">
        <p14:creationId xmlns:p14="http://schemas.microsoft.com/office/powerpoint/2010/main" val="2153393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32500" lnSpcReduction="20000"/>
          </a:bodyPr>
          <a:lstStyle/>
          <a:p>
            <a:r>
              <a:rPr lang="en-IN" dirty="0"/>
              <a:t>Text Functions: </a:t>
            </a:r>
            <a:endParaRPr lang="en-US" dirty="0"/>
          </a:p>
          <a:p>
            <a:r>
              <a:rPr lang="en-IN" dirty="0"/>
              <a:t> 	</a:t>
            </a:r>
            <a:r>
              <a:rPr lang="en-IN" dirty="0" err="1"/>
              <a:t>len</a:t>
            </a:r>
            <a:r>
              <a:rPr lang="en-IN" dirty="0"/>
              <a:t>: display number of chars in a text </a:t>
            </a:r>
            <a:endParaRPr lang="en-US" dirty="0"/>
          </a:p>
          <a:p>
            <a:r>
              <a:rPr lang="en-IN" dirty="0"/>
              <a:t> 	 	Computer</a:t>
            </a:r>
            <a:endParaRPr lang="en-US" dirty="0"/>
          </a:p>
          <a:p>
            <a:r>
              <a:rPr lang="en-IN" dirty="0"/>
              <a:t> 	 	=</a:t>
            </a:r>
            <a:r>
              <a:rPr lang="en-IN" dirty="0" err="1"/>
              <a:t>len</a:t>
            </a:r>
            <a:r>
              <a:rPr lang="en-IN" dirty="0"/>
              <a:t>(select text) </a:t>
            </a:r>
            <a:endParaRPr lang="en-US" dirty="0"/>
          </a:p>
          <a:p>
            <a:r>
              <a:rPr lang="en-IN" dirty="0"/>
              <a:t> 	lower: Convert into lower case </a:t>
            </a:r>
            <a:endParaRPr lang="en-US" dirty="0"/>
          </a:p>
          <a:p>
            <a:r>
              <a:rPr lang="en-IN" dirty="0"/>
              <a:t> 	 	COMPUTER </a:t>
            </a:r>
            <a:endParaRPr lang="en-US" dirty="0"/>
          </a:p>
          <a:p>
            <a:r>
              <a:rPr lang="en-IN" dirty="0"/>
              <a:t> 	 	=lower(select text) </a:t>
            </a:r>
            <a:endParaRPr lang="en-US" dirty="0"/>
          </a:p>
          <a:p>
            <a:r>
              <a:rPr lang="en-IN" dirty="0"/>
              <a:t> 	upper: Convert into upper case </a:t>
            </a:r>
            <a:endParaRPr lang="en-US" dirty="0"/>
          </a:p>
          <a:p>
            <a:r>
              <a:rPr lang="en-IN" dirty="0"/>
              <a:t> 	 	computer </a:t>
            </a:r>
            <a:endParaRPr lang="en-US" dirty="0"/>
          </a:p>
          <a:p>
            <a:r>
              <a:rPr lang="en-IN" dirty="0"/>
              <a:t> 	 	=upper(select text) </a:t>
            </a:r>
            <a:endParaRPr lang="en-US" dirty="0"/>
          </a:p>
          <a:p>
            <a:r>
              <a:rPr lang="en-IN" dirty="0"/>
              <a:t> 	proper: convert into proper case </a:t>
            </a:r>
            <a:endParaRPr lang="en-US" dirty="0"/>
          </a:p>
          <a:p>
            <a:r>
              <a:rPr lang="en-IN" dirty="0"/>
              <a:t> 	 	computer </a:t>
            </a:r>
            <a:endParaRPr lang="en-US" dirty="0"/>
          </a:p>
          <a:p>
            <a:r>
              <a:rPr lang="en-IN" dirty="0"/>
              <a:t> 	 	=proper(select text) </a:t>
            </a:r>
            <a:endParaRPr lang="en-US" dirty="0"/>
          </a:p>
          <a:p>
            <a:r>
              <a:rPr lang="en-IN" dirty="0"/>
              <a:t> 	left: display </a:t>
            </a:r>
            <a:r>
              <a:rPr lang="en-IN" dirty="0" err="1"/>
              <a:t>num</a:t>
            </a:r>
            <a:r>
              <a:rPr lang="en-IN" dirty="0"/>
              <a:t> of chars from left </a:t>
            </a:r>
            <a:endParaRPr lang="en-US" dirty="0"/>
          </a:p>
          <a:p>
            <a:r>
              <a:rPr lang="en-IN" dirty="0"/>
              <a:t> 	 	Computer </a:t>
            </a:r>
            <a:endParaRPr lang="en-US" dirty="0"/>
          </a:p>
          <a:p>
            <a:r>
              <a:rPr lang="en-IN" dirty="0"/>
              <a:t> 	 	=left(select </a:t>
            </a:r>
            <a:r>
              <a:rPr lang="en-IN" dirty="0" err="1"/>
              <a:t>text,number</a:t>
            </a:r>
            <a:r>
              <a:rPr lang="en-IN" dirty="0"/>
              <a:t>) </a:t>
            </a:r>
            <a:endParaRPr lang="en-US" dirty="0"/>
          </a:p>
          <a:p>
            <a:r>
              <a:rPr lang="en-IN" dirty="0"/>
              <a:t> 	</a:t>
            </a:r>
            <a:r>
              <a:rPr lang="en-IN" dirty="0" err="1"/>
              <a:t>right:display</a:t>
            </a:r>
            <a:r>
              <a:rPr lang="en-IN" dirty="0"/>
              <a:t> </a:t>
            </a:r>
            <a:r>
              <a:rPr lang="en-IN" dirty="0" err="1"/>
              <a:t>num</a:t>
            </a:r>
            <a:r>
              <a:rPr lang="en-IN" dirty="0"/>
              <a:t> of chars from right </a:t>
            </a:r>
            <a:endParaRPr lang="en-US" dirty="0"/>
          </a:p>
          <a:p>
            <a:r>
              <a:rPr lang="en-IN" dirty="0"/>
              <a:t> 	 	Computer </a:t>
            </a:r>
            <a:endParaRPr lang="en-US" dirty="0"/>
          </a:p>
          <a:p>
            <a:r>
              <a:rPr lang="en-IN" dirty="0"/>
              <a:t> 	 	=right(select </a:t>
            </a:r>
            <a:r>
              <a:rPr lang="en-IN" dirty="0" err="1"/>
              <a:t>text,number</a:t>
            </a:r>
            <a:r>
              <a:rPr lang="en-IN" dirty="0"/>
              <a:t>)  	mid: show </a:t>
            </a:r>
            <a:r>
              <a:rPr lang="en-IN" dirty="0" err="1"/>
              <a:t>num</a:t>
            </a:r>
            <a:r>
              <a:rPr lang="en-IN" dirty="0"/>
              <a:t> of chars in middle </a:t>
            </a:r>
            <a:endParaRPr lang="en-US" dirty="0"/>
          </a:p>
          <a:p>
            <a:endParaRPr lang="en-US" dirty="0"/>
          </a:p>
        </p:txBody>
      </p:sp>
    </p:spTree>
    <p:extLst>
      <p:ext uri="{BB962C8B-B14F-4D97-AF65-F5344CB8AC3E}">
        <p14:creationId xmlns:p14="http://schemas.microsoft.com/office/powerpoint/2010/main" val="43851046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computer </a:t>
            </a:r>
            <a:endParaRPr lang="en-US" dirty="0"/>
          </a:p>
          <a:p>
            <a:r>
              <a:rPr lang="en-IN" dirty="0"/>
              <a:t> 	 	=mid(select text,1st </a:t>
            </a:r>
            <a:r>
              <a:rPr lang="en-IN" dirty="0" err="1"/>
              <a:t>pos</a:t>
            </a:r>
            <a:r>
              <a:rPr lang="en-IN" dirty="0"/>
              <a:t> </a:t>
            </a:r>
            <a:r>
              <a:rPr lang="en-IN" dirty="0" err="1"/>
              <a:t>num,number</a:t>
            </a:r>
            <a:r>
              <a:rPr lang="en-IN" dirty="0"/>
              <a:t>)  	</a:t>
            </a:r>
            <a:r>
              <a:rPr lang="en-IN" dirty="0" err="1"/>
              <a:t>rept</a:t>
            </a:r>
            <a:r>
              <a:rPr lang="en-IN" dirty="0"/>
              <a:t>: repeat for n times </a:t>
            </a:r>
            <a:endParaRPr lang="en-US" dirty="0"/>
          </a:p>
          <a:p>
            <a:r>
              <a:rPr lang="en-IN" dirty="0"/>
              <a:t> 	 	computer </a:t>
            </a:r>
            <a:endParaRPr lang="en-US" dirty="0"/>
          </a:p>
          <a:p>
            <a:r>
              <a:rPr lang="en-IN" dirty="0"/>
              <a:t> 	 	=</a:t>
            </a:r>
            <a:r>
              <a:rPr lang="en-IN" dirty="0" err="1"/>
              <a:t>rept</a:t>
            </a:r>
            <a:r>
              <a:rPr lang="en-IN" dirty="0"/>
              <a:t>(select </a:t>
            </a:r>
            <a:r>
              <a:rPr lang="en-IN" dirty="0" err="1"/>
              <a:t>text,number</a:t>
            </a:r>
            <a:r>
              <a:rPr lang="en-IN" dirty="0"/>
              <a:t>)  	trim: remove spaces  	 	=trim(select text) </a:t>
            </a:r>
            <a:endParaRPr lang="en-US" dirty="0"/>
          </a:p>
          <a:p>
            <a:r>
              <a:rPr lang="en-IN" dirty="0"/>
              <a:t> 	concatenate: Join text </a:t>
            </a:r>
            <a:endParaRPr lang="en-US" dirty="0"/>
          </a:p>
          <a:p>
            <a:r>
              <a:rPr lang="en-IN" dirty="0"/>
              <a:t> 	 	data 	pro 	computer 	education </a:t>
            </a:r>
            <a:endParaRPr lang="en-US" dirty="0"/>
          </a:p>
          <a:p>
            <a:r>
              <a:rPr lang="en-IN" dirty="0"/>
              <a:t> 	 	=concatenate(1st text,2nd text,...) </a:t>
            </a:r>
            <a:endParaRPr lang="en-US" dirty="0"/>
          </a:p>
          <a:p>
            <a:endParaRPr lang="en-US" dirty="0"/>
          </a:p>
        </p:txBody>
      </p:sp>
    </p:spTree>
    <p:extLst>
      <p:ext uri="{BB962C8B-B14F-4D97-AF65-F5344CB8AC3E}">
        <p14:creationId xmlns:p14="http://schemas.microsoft.com/office/powerpoint/2010/main" val="173359967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IN" dirty="0"/>
              <a:t>Date Functions: </a:t>
            </a:r>
            <a:endParaRPr lang="en-US" dirty="0"/>
          </a:p>
          <a:p>
            <a:r>
              <a:rPr lang="en-IN" dirty="0"/>
              <a:t>............... </a:t>
            </a:r>
            <a:endParaRPr lang="en-US" dirty="0"/>
          </a:p>
          <a:p>
            <a:r>
              <a:rPr lang="en-IN" dirty="0"/>
              <a:t> 	 	today: Display today date </a:t>
            </a:r>
            <a:endParaRPr lang="en-US" dirty="0"/>
          </a:p>
          <a:p>
            <a:r>
              <a:rPr lang="en-IN" dirty="0"/>
              <a:t> 	 	 	=today() </a:t>
            </a:r>
            <a:endParaRPr lang="en-US" dirty="0"/>
          </a:p>
          <a:p>
            <a:r>
              <a:rPr lang="en-IN" dirty="0"/>
              <a:t> 	 	now: Display today date and time </a:t>
            </a:r>
            <a:endParaRPr lang="en-US" dirty="0"/>
          </a:p>
          <a:p>
            <a:r>
              <a:rPr lang="en-IN" dirty="0"/>
              <a:t> 	 	 	=now() </a:t>
            </a:r>
            <a:endParaRPr lang="en-US" dirty="0"/>
          </a:p>
          <a:p>
            <a:r>
              <a:rPr lang="en-IN" dirty="0"/>
              <a:t> 	 	Date: Create a Valid Date </a:t>
            </a:r>
            <a:endParaRPr lang="en-US" dirty="0"/>
          </a:p>
          <a:p>
            <a:r>
              <a:rPr lang="en-IN" dirty="0"/>
              <a:t> 	 	 	=date(enter </a:t>
            </a:r>
            <a:r>
              <a:rPr lang="en-IN" dirty="0" err="1"/>
              <a:t>year,month,date</a:t>
            </a:r>
            <a:r>
              <a:rPr lang="en-IN" dirty="0"/>
              <a:t>) </a:t>
            </a:r>
            <a:endParaRPr lang="en-US" dirty="0"/>
          </a:p>
          <a:p>
            <a:r>
              <a:rPr lang="en-IN" dirty="0"/>
              <a:t> 	 	year: display year from any date </a:t>
            </a:r>
            <a:endParaRPr lang="en-US" dirty="0"/>
          </a:p>
          <a:p>
            <a:r>
              <a:rPr lang="en-IN" dirty="0"/>
              <a:t> 	 	 	=year(select/type date) </a:t>
            </a:r>
            <a:endParaRPr lang="en-US" dirty="0"/>
          </a:p>
          <a:p>
            <a:r>
              <a:rPr lang="en-IN" dirty="0"/>
              <a:t> 	 	month: display month from any date </a:t>
            </a:r>
            <a:endParaRPr lang="en-US" dirty="0"/>
          </a:p>
          <a:p>
            <a:r>
              <a:rPr lang="en-IN" dirty="0"/>
              <a:t> 	 	 	=month(select/type date)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245472888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date </a:t>
            </a:r>
            <a:r>
              <a:rPr lang="en-IN" dirty="0" err="1"/>
              <a:t>add,subtract</a:t>
            </a:r>
            <a:r>
              <a:rPr lang="en-IN" dirty="0"/>
              <a:t>: =select date+10 </a:t>
            </a:r>
            <a:endParaRPr lang="en-US" dirty="0"/>
          </a:p>
          <a:p>
            <a:r>
              <a:rPr lang="en-IN" dirty="0"/>
              <a:t>=select date-5 </a:t>
            </a:r>
            <a:endParaRPr lang="en-US" dirty="0"/>
          </a:p>
          <a:p>
            <a:r>
              <a:rPr lang="en-IN" dirty="0"/>
              <a:t> </a:t>
            </a:r>
            <a:endParaRPr lang="en-US" dirty="0"/>
          </a:p>
          <a:p>
            <a:pPr lvl="0" fontAlgn="base"/>
            <a:r>
              <a:rPr lang="en-IN" dirty="0"/>
              <a:t>Diff between two dates in days: </a:t>
            </a:r>
            <a:endParaRPr lang="en-US" dirty="0"/>
          </a:p>
          <a:p>
            <a:r>
              <a:rPr lang="en-IN" dirty="0"/>
              <a:t> 	 	days=</a:t>
            </a:r>
            <a:r>
              <a:rPr lang="en-IN" dirty="0" err="1"/>
              <a:t>new_date-old_date</a:t>
            </a:r>
            <a:r>
              <a:rPr lang="en-IN" dirty="0"/>
              <a:t> (or) =</a:t>
            </a:r>
            <a:r>
              <a:rPr lang="en-IN" dirty="0" err="1"/>
              <a:t>datedif</a:t>
            </a:r>
            <a:r>
              <a:rPr lang="en-IN" dirty="0"/>
              <a:t>(old </a:t>
            </a:r>
            <a:r>
              <a:rPr lang="en-IN" dirty="0" err="1"/>
              <a:t>date,new</a:t>
            </a:r>
            <a:r>
              <a:rPr lang="en-IN" dirty="0"/>
              <a:t> date, “d”)  	 	years==year(</a:t>
            </a:r>
            <a:r>
              <a:rPr lang="en-IN" dirty="0" err="1"/>
              <a:t>new_date</a:t>
            </a:r>
            <a:r>
              <a:rPr lang="en-IN" dirty="0"/>
              <a:t>)-year(</a:t>
            </a:r>
            <a:r>
              <a:rPr lang="en-IN" dirty="0" err="1"/>
              <a:t>old_date</a:t>
            </a:r>
            <a:r>
              <a:rPr lang="en-IN" dirty="0"/>
              <a:t>) (or) =</a:t>
            </a:r>
            <a:r>
              <a:rPr lang="en-IN" dirty="0" err="1"/>
              <a:t>datedif</a:t>
            </a:r>
            <a:r>
              <a:rPr lang="en-IN" dirty="0"/>
              <a:t>(old date, new date, “y”)  	 	months=12*years (or) =</a:t>
            </a:r>
            <a:r>
              <a:rPr lang="en-IN" dirty="0" err="1"/>
              <a:t>datedif</a:t>
            </a:r>
            <a:r>
              <a:rPr lang="en-IN" dirty="0"/>
              <a:t>(old date, new date, “M”) </a:t>
            </a:r>
            <a:endParaRPr lang="en-US" dirty="0"/>
          </a:p>
          <a:p>
            <a:endParaRPr lang="en-US" dirty="0"/>
          </a:p>
        </p:txBody>
      </p:sp>
    </p:spTree>
    <p:extLst>
      <p:ext uri="{BB962C8B-B14F-4D97-AF65-F5344CB8AC3E}">
        <p14:creationId xmlns:p14="http://schemas.microsoft.com/office/powerpoint/2010/main" val="293270179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fontAlgn="base"/>
            <a:r>
              <a:rPr lang="en-IN" dirty="0"/>
              <a:t>find exact date in years months and days:- </a:t>
            </a:r>
            <a:endParaRPr lang="en-US" dirty="0"/>
          </a:p>
          <a:p>
            <a:r>
              <a:rPr lang="en-IN" dirty="0"/>
              <a:t>=</a:t>
            </a:r>
            <a:r>
              <a:rPr lang="en-IN" dirty="0" err="1"/>
              <a:t>datedif</a:t>
            </a:r>
            <a:r>
              <a:rPr lang="en-IN" dirty="0"/>
              <a:t>(old </a:t>
            </a:r>
            <a:r>
              <a:rPr lang="en-IN" dirty="0" err="1"/>
              <a:t>date,new</a:t>
            </a:r>
            <a:r>
              <a:rPr lang="en-IN" dirty="0"/>
              <a:t> </a:t>
            </a:r>
            <a:r>
              <a:rPr lang="en-IN" dirty="0" err="1"/>
              <a:t>date,”y</a:t>
            </a:r>
            <a:r>
              <a:rPr lang="en-IN" dirty="0"/>
              <a:t>”)&amp;”years”&amp;</a:t>
            </a:r>
            <a:r>
              <a:rPr lang="en-IN" dirty="0" err="1"/>
              <a:t>datedif</a:t>
            </a:r>
            <a:r>
              <a:rPr lang="en-IN" dirty="0"/>
              <a:t>(old </a:t>
            </a:r>
            <a:r>
              <a:rPr lang="en-IN" dirty="0" err="1"/>
              <a:t>date,new</a:t>
            </a:r>
            <a:r>
              <a:rPr lang="en-IN" dirty="0"/>
              <a:t> date,”</a:t>
            </a:r>
            <a:r>
              <a:rPr lang="en-IN" dirty="0" err="1"/>
              <a:t>ym</a:t>
            </a:r>
            <a:r>
              <a:rPr lang="en-IN" dirty="0"/>
              <a:t>”)&amp;”months”&amp;</a:t>
            </a:r>
            <a:r>
              <a:rPr lang="en-IN" dirty="0" err="1"/>
              <a:t>datedif</a:t>
            </a:r>
            <a:r>
              <a:rPr lang="en-IN" dirty="0"/>
              <a:t>(old date, new </a:t>
            </a:r>
            <a:r>
              <a:rPr lang="en-IN" dirty="0" err="1"/>
              <a:t>date,”md</a:t>
            </a:r>
            <a:r>
              <a:rPr lang="en-IN" dirty="0"/>
              <a:t>”)&amp;”days”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405297626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Time functions: </a:t>
            </a:r>
            <a:endParaRPr lang="en-US" dirty="0"/>
          </a:p>
          <a:p>
            <a:r>
              <a:rPr lang="en-IN" dirty="0"/>
              <a:t>............... </a:t>
            </a:r>
            <a:endParaRPr lang="en-US" dirty="0"/>
          </a:p>
          <a:p>
            <a:r>
              <a:rPr lang="en-IN" dirty="0"/>
              <a:t>Time: Create valid time  hour: return hour from valid time minute: return minute from valid time second: return second from valid time </a:t>
            </a:r>
            <a:endParaRPr lang="en-US" dirty="0"/>
          </a:p>
        </p:txBody>
      </p:sp>
    </p:spTree>
    <p:extLst>
      <p:ext uri="{BB962C8B-B14F-4D97-AF65-F5344CB8AC3E}">
        <p14:creationId xmlns:p14="http://schemas.microsoft.com/office/powerpoint/2010/main" val="88276525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Time Calculations: </a:t>
            </a:r>
            <a:endParaRPr lang="en-US" dirty="0"/>
          </a:p>
          <a:p>
            <a:r>
              <a:rPr lang="en-IN" dirty="0"/>
              <a:t>1.  	Diff between two times </a:t>
            </a:r>
            <a:endParaRPr lang="en-US" dirty="0"/>
          </a:p>
          <a:p>
            <a:r>
              <a:rPr lang="en-IN" dirty="0"/>
              <a:t> 	=</a:t>
            </a:r>
            <a:r>
              <a:rPr lang="en-IN" dirty="0" err="1"/>
              <a:t>new_time-old_time</a:t>
            </a:r>
            <a:r>
              <a:rPr lang="en-IN" dirty="0"/>
              <a:t> </a:t>
            </a:r>
            <a:endParaRPr lang="en-US" dirty="0"/>
          </a:p>
        </p:txBody>
      </p:sp>
    </p:spTree>
    <p:extLst>
      <p:ext uri="{BB962C8B-B14F-4D97-AF65-F5344CB8AC3E}">
        <p14:creationId xmlns:p14="http://schemas.microsoft.com/office/powerpoint/2010/main" val="30910202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 </a:t>
            </a:r>
            <a:endParaRPr lang="en-US" dirty="0"/>
          </a:p>
          <a:p>
            <a:r>
              <a:rPr lang="en-IN" dirty="0"/>
              <a:t>Logical Functions: </a:t>
            </a:r>
            <a:endParaRPr lang="en-US" dirty="0"/>
          </a:p>
          <a:p>
            <a:r>
              <a:rPr lang="en-IN" dirty="0"/>
              <a:t>&gt; </a:t>
            </a:r>
            <a:endParaRPr lang="en-US" dirty="0"/>
          </a:p>
          <a:p>
            <a:r>
              <a:rPr lang="en-IN" dirty="0"/>
              <a:t>&lt; </a:t>
            </a:r>
            <a:endParaRPr lang="en-US" dirty="0"/>
          </a:p>
          <a:p>
            <a:r>
              <a:rPr lang="en-IN" dirty="0"/>
              <a:t>&gt;= </a:t>
            </a:r>
            <a:endParaRPr lang="en-US" dirty="0"/>
          </a:p>
          <a:p>
            <a:r>
              <a:rPr lang="en-IN" dirty="0"/>
              <a:t>&lt;= </a:t>
            </a:r>
            <a:endParaRPr lang="en-US" dirty="0"/>
          </a:p>
          <a:p>
            <a:r>
              <a:rPr lang="en-IN" dirty="0"/>
              <a:t>= </a:t>
            </a:r>
            <a:endParaRPr lang="en-US" dirty="0"/>
          </a:p>
          <a:p>
            <a:r>
              <a:rPr lang="en-IN" dirty="0"/>
              <a:t>&lt;&gt; </a:t>
            </a:r>
            <a:endParaRPr lang="en-US" dirty="0"/>
          </a:p>
          <a:p>
            <a:endParaRPr lang="en-US" dirty="0"/>
          </a:p>
        </p:txBody>
      </p:sp>
    </p:spTree>
    <p:extLst>
      <p:ext uri="{BB962C8B-B14F-4D97-AF65-F5344CB8AC3E}">
        <p14:creationId xmlns:p14="http://schemas.microsoft.com/office/powerpoint/2010/main" val="24486857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 </a:t>
            </a:r>
          </a:p>
          <a:p>
            <a:r>
              <a:rPr lang="en-IN" dirty="0"/>
              <a:t>and: check multiple expressions and return if all are true.  </a:t>
            </a:r>
            <a:endParaRPr lang="en-US" dirty="0"/>
          </a:p>
          <a:p>
            <a:r>
              <a:rPr lang="en-IN" dirty="0"/>
              <a:t>=AND(10&lt;3,10&gt;2,10=10) =AND(10&gt;3,10&gt;2,10=10) or: check multiple expressions and return if any one expression true </a:t>
            </a:r>
            <a:endParaRPr lang="en-US" dirty="0"/>
          </a:p>
          <a:p>
            <a:r>
              <a:rPr lang="en-IN" dirty="0"/>
              <a:t>=or(10&lt;3,10&gt;22,10=20) </a:t>
            </a:r>
            <a:endParaRPr lang="en-US" dirty="0"/>
          </a:p>
          <a:p>
            <a:r>
              <a:rPr lang="en-IN" dirty="0"/>
              <a:t>=or(10&gt;3,10&gt;2,10=10) </a:t>
            </a:r>
            <a:endParaRPr lang="en-US" dirty="0"/>
          </a:p>
          <a:p>
            <a:r>
              <a:rPr lang="en-IN" dirty="0"/>
              <a:t>Logical Functions: if: Check given expression/s and return specified text/</a:t>
            </a:r>
            <a:r>
              <a:rPr lang="en-IN" dirty="0" err="1"/>
              <a:t>num</a:t>
            </a:r>
            <a:r>
              <a:rPr lang="en-IN" dirty="0"/>
              <a:t> </a:t>
            </a:r>
            <a:endParaRPr lang="en-US" dirty="0"/>
          </a:p>
          <a:p>
            <a:r>
              <a:rPr lang="en-IN" dirty="0"/>
              <a:t> 	=if(</a:t>
            </a:r>
            <a:r>
              <a:rPr lang="en-IN" dirty="0" err="1"/>
              <a:t>exp,true</a:t>
            </a:r>
            <a:r>
              <a:rPr lang="en-IN" dirty="0"/>
              <a:t> text/</a:t>
            </a:r>
            <a:r>
              <a:rPr lang="en-IN" dirty="0" err="1"/>
              <a:t>num</a:t>
            </a:r>
            <a:r>
              <a:rPr lang="en-IN" dirty="0"/>
              <a:t>, false text/</a:t>
            </a:r>
            <a:r>
              <a:rPr lang="en-IN" dirty="0" err="1"/>
              <a:t>num</a:t>
            </a:r>
            <a:r>
              <a:rPr lang="en-IN" dirty="0"/>
              <a:t>)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10693230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800" dirty="0" smtClean="0"/>
              <a:t>Programs</a:t>
            </a:r>
          </a:p>
          <a:p>
            <a:r>
              <a:rPr lang="en-US" sz="4800" dirty="0" err="1" smtClean="0"/>
              <a:t>Instructions</a:t>
            </a:r>
            <a:r>
              <a:rPr lang="en-US" sz="4800" dirty="0" err="1" smtClean="0">
                <a:sym typeface="Wingdings" panose="05000000000000000000" pitchFamily="2" charset="2"/>
              </a:rPr>
              <a:t>programming</a:t>
            </a:r>
            <a:r>
              <a:rPr lang="en-US" sz="4800" dirty="0" smtClean="0">
                <a:sym typeface="Wingdings" panose="05000000000000000000" pitchFamily="2" charset="2"/>
              </a:rPr>
              <a:t> languages</a:t>
            </a:r>
          </a:p>
          <a:p>
            <a:r>
              <a:rPr lang="en-US" sz="4800" dirty="0" err="1" smtClean="0">
                <a:sym typeface="Wingdings" panose="05000000000000000000" pitchFamily="2" charset="2"/>
              </a:rPr>
              <a:t>C,c</a:t>
            </a:r>
            <a:r>
              <a:rPr lang="en-US" sz="4800" dirty="0" smtClean="0">
                <a:sym typeface="Wingdings" panose="05000000000000000000" pitchFamily="2" charset="2"/>
              </a:rPr>
              <a:t>++,</a:t>
            </a:r>
            <a:r>
              <a:rPr lang="en-US" sz="4800" dirty="0" err="1" smtClean="0">
                <a:sym typeface="Wingdings" panose="05000000000000000000" pitchFamily="2" charset="2"/>
              </a:rPr>
              <a:t>java,python</a:t>
            </a:r>
            <a:endParaRPr lang="en-US" sz="4800" dirty="0" smtClean="0">
              <a:sym typeface="Wingdings" panose="05000000000000000000" pitchFamily="2" charset="2"/>
            </a:endParaRPr>
          </a:p>
          <a:p>
            <a:r>
              <a:rPr lang="en-US" sz="4800" dirty="0" smtClean="0">
                <a:sym typeface="Wingdings" panose="05000000000000000000" pitchFamily="2" charset="2"/>
              </a:rPr>
              <a:t>Compilers(translators)</a:t>
            </a:r>
          </a:p>
          <a:p>
            <a:r>
              <a:rPr lang="en-US" sz="4800" dirty="0" smtClean="0">
                <a:sym typeface="Wingdings" panose="05000000000000000000" pitchFamily="2" charset="2"/>
              </a:rPr>
              <a:t>compilation</a:t>
            </a:r>
            <a:endParaRPr lang="en-US" sz="4800" dirty="0"/>
          </a:p>
        </p:txBody>
      </p:sp>
    </p:spTree>
    <p:extLst>
      <p:ext uri="{BB962C8B-B14F-4D97-AF65-F5344CB8AC3E}">
        <p14:creationId xmlns:p14="http://schemas.microsoft.com/office/powerpoint/2010/main" val="25279653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4. </a:t>
            </a:r>
            <a:r>
              <a:rPr lang="en-IN" dirty="0" err="1"/>
              <a:t>Chck</a:t>
            </a:r>
            <a:r>
              <a:rPr lang="en-IN" dirty="0"/>
              <a:t> for </a:t>
            </a:r>
            <a:r>
              <a:rPr lang="en-IN" dirty="0" err="1"/>
              <a:t>eleigible</a:t>
            </a:r>
            <a:r>
              <a:rPr lang="en-IN" dirty="0"/>
              <a:t> vote or not? </a:t>
            </a:r>
            <a:endParaRPr lang="en-US" dirty="0"/>
          </a:p>
          <a:p>
            <a:r>
              <a:rPr lang="en-IN" dirty="0"/>
              <a:t> 	 	Name Age 	Eligible </a:t>
            </a:r>
            <a:endParaRPr lang="en-US" dirty="0"/>
          </a:p>
          <a:p>
            <a:r>
              <a:rPr lang="en-IN" b="1" dirty="0"/>
              <a:t> 	 	</a:t>
            </a:r>
            <a:r>
              <a:rPr lang="en-IN" b="1" dirty="0" err="1"/>
              <a:t>aaa</a:t>
            </a:r>
            <a:r>
              <a:rPr lang="en-IN" b="1" dirty="0"/>
              <a:t> 	 	11 	 </a:t>
            </a:r>
            <a:endParaRPr lang="en-US" b="1" dirty="0"/>
          </a:p>
          <a:p>
            <a:r>
              <a:rPr lang="en-IN" dirty="0"/>
              <a:t> 	 	 	=IF(18&lt;=select </a:t>
            </a:r>
            <a:r>
              <a:rPr lang="en-IN" dirty="0" err="1"/>
              <a:t>age,"Yes","No</a:t>
            </a:r>
            <a:r>
              <a:rPr lang="en-IN" dirty="0"/>
              <a:t>") </a:t>
            </a:r>
            <a:endParaRPr lang="en-US" dirty="0"/>
          </a:p>
          <a:p>
            <a:r>
              <a:rPr lang="en-IN" dirty="0"/>
              <a:t> </a:t>
            </a:r>
            <a:endParaRPr lang="en-US"/>
          </a:p>
          <a:p>
            <a:endParaRPr lang="en-US"/>
          </a:p>
        </p:txBody>
      </p:sp>
    </p:spTree>
    <p:extLst>
      <p:ext uri="{BB962C8B-B14F-4D97-AF65-F5344CB8AC3E}">
        <p14:creationId xmlns:p14="http://schemas.microsoft.com/office/powerpoint/2010/main" val="39692301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716783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152730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a:t>	Software are 2 Types: </a:t>
            </a:r>
          </a:p>
        </p:txBody>
      </p:sp>
      <p:sp>
        <p:nvSpPr>
          <p:cNvPr id="3" name="Content Placeholder 2"/>
          <p:cNvSpPr>
            <a:spLocks noGrp="1"/>
          </p:cNvSpPr>
          <p:nvPr>
            <p:ph idx="1"/>
          </p:nvPr>
        </p:nvSpPr>
        <p:spPr/>
        <p:txBody>
          <a:bodyPr/>
          <a:lstStyle/>
          <a:p>
            <a:pPr lvl="0" fontAlgn="base"/>
            <a:r>
              <a:rPr lang="en-US" sz="5400" dirty="0"/>
              <a:t>System Software </a:t>
            </a:r>
          </a:p>
          <a:p>
            <a:pPr lvl="0" fontAlgn="base"/>
            <a:r>
              <a:rPr lang="en-US" sz="5400" dirty="0"/>
              <a:t>Application Software </a:t>
            </a:r>
          </a:p>
          <a:p>
            <a:endParaRPr lang="en-US" dirty="0"/>
          </a:p>
        </p:txBody>
      </p:sp>
    </p:spTree>
    <p:extLst>
      <p:ext uri="{BB962C8B-B14F-4D97-AF65-F5344CB8AC3E}">
        <p14:creationId xmlns:p14="http://schemas.microsoft.com/office/powerpoint/2010/main" val="24232029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595" y="500062"/>
            <a:ext cx="10515600" cy="1325563"/>
          </a:xfrm>
        </p:spPr>
        <p:txBody>
          <a:bodyPr/>
          <a:lstStyle/>
          <a:p>
            <a:pPr lvl="0"/>
            <a:r>
              <a:rPr lang="en-US" b="1" u="sng" dirty="0"/>
              <a:t>System s/w: </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Main </a:t>
            </a:r>
            <a:r>
              <a:rPr lang="en-US" dirty="0"/>
              <a:t>Software, which controls the rest of all the other </a:t>
            </a:r>
            <a:r>
              <a:rPr lang="en-US" dirty="0" smtClean="0"/>
              <a:t>software</a:t>
            </a:r>
          </a:p>
          <a:p>
            <a:pPr marL="457200" lvl="1" indent="0" fontAlgn="base">
              <a:buNone/>
            </a:pPr>
            <a:r>
              <a:rPr lang="en-US" b="1" dirty="0"/>
              <a:t>OS(Operating </a:t>
            </a:r>
            <a:r>
              <a:rPr lang="en-US" b="1" dirty="0" smtClean="0"/>
              <a:t>System</a:t>
            </a:r>
            <a:r>
              <a:rPr lang="en-US" b="1" dirty="0"/>
              <a:t>): </a:t>
            </a:r>
            <a:r>
              <a:rPr lang="en-US" dirty="0"/>
              <a:t>An interface between Computer and User. </a:t>
            </a:r>
          </a:p>
          <a:p>
            <a:pPr marL="0" indent="0">
              <a:buNone/>
            </a:pPr>
            <a:r>
              <a:rPr lang="en-US" dirty="0"/>
              <a:t> 	 	computer: </a:t>
            </a:r>
            <a:r>
              <a:rPr lang="en-US" dirty="0" err="1"/>
              <a:t>dos,"Windows</a:t>
            </a:r>
            <a:r>
              <a:rPr lang="en-US" dirty="0" smtClean="0"/>
              <a:t>",</a:t>
            </a:r>
            <a:r>
              <a:rPr lang="en-US" dirty="0"/>
              <a:t> </a:t>
            </a:r>
            <a:r>
              <a:rPr lang="en-US" dirty="0" err="1" smtClean="0"/>
              <a:t>unix</a:t>
            </a:r>
            <a:r>
              <a:rPr lang="en-US" dirty="0" smtClean="0"/>
              <a:t> ,   </a:t>
            </a:r>
            <a:r>
              <a:rPr lang="en-US" dirty="0" err="1" smtClean="0"/>
              <a:t>linux</a:t>
            </a:r>
            <a:r>
              <a:rPr lang="en-US" dirty="0" smtClean="0"/>
              <a:t> </a:t>
            </a:r>
            <a:r>
              <a:rPr lang="en-US" dirty="0" err="1"/>
              <a:t>etc</a:t>
            </a:r>
            <a:r>
              <a:rPr lang="en-US" dirty="0"/>
              <a:t>  	 	Mobile : "Android"/</a:t>
            </a:r>
            <a:r>
              <a:rPr lang="en-US" dirty="0" smtClean="0"/>
              <a:t>IOS ,  Symbian ,  windows </a:t>
            </a:r>
            <a:endParaRPr lang="en-US" dirty="0"/>
          </a:p>
        </p:txBody>
      </p:sp>
    </p:spTree>
    <p:extLst>
      <p:ext uri="{BB962C8B-B14F-4D97-AF65-F5344CB8AC3E}">
        <p14:creationId xmlns:p14="http://schemas.microsoft.com/office/powerpoint/2010/main" val="1490175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1" indent="0" algn="ctr" fontAlgn="base">
              <a:buNone/>
            </a:pPr>
            <a:endParaRPr lang="en-US" sz="3600" b="1" dirty="0" smtClean="0"/>
          </a:p>
          <a:p>
            <a:pPr marL="457200" lvl="1" indent="0" algn="ctr" fontAlgn="base">
              <a:buNone/>
            </a:pPr>
            <a:endParaRPr lang="en-US" sz="3600" b="1" dirty="0"/>
          </a:p>
          <a:p>
            <a:pPr marL="457200" lvl="1" indent="0" algn="ctr" fontAlgn="base">
              <a:buNone/>
            </a:pPr>
            <a:r>
              <a:rPr lang="en-US" sz="3600" b="1" dirty="0" smtClean="0"/>
              <a:t>Translators</a:t>
            </a:r>
            <a:r>
              <a:rPr lang="en-US" dirty="0"/>
              <a:t>: Converts from High level language into low level language. </a:t>
            </a:r>
          </a:p>
          <a:p>
            <a:pPr marL="0" indent="0" algn="ctr">
              <a:buNone/>
            </a:pPr>
            <a:r>
              <a:rPr lang="en-US" dirty="0"/>
              <a:t> 	 	 	</a:t>
            </a:r>
            <a:r>
              <a:rPr lang="en-US" dirty="0" err="1"/>
              <a:t>Eg</a:t>
            </a:r>
            <a:r>
              <a:rPr lang="en-US" dirty="0"/>
              <a:t>. </a:t>
            </a:r>
            <a:r>
              <a:rPr lang="en-US" dirty="0" err="1"/>
              <a:t>Assembler,Compilor,Interpreter</a:t>
            </a:r>
            <a:r>
              <a:rPr lang="en-US" dirty="0"/>
              <a:t> </a:t>
            </a:r>
          </a:p>
          <a:p>
            <a:endParaRPr lang="en-US" dirty="0"/>
          </a:p>
        </p:txBody>
      </p:sp>
    </p:spTree>
    <p:extLst>
      <p:ext uri="{BB962C8B-B14F-4D97-AF65-F5344CB8AC3E}">
        <p14:creationId xmlns:p14="http://schemas.microsoft.com/office/powerpoint/2010/main" val="413197282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smtClean="0"/>
              <a:t>Application s/w(apps)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These </a:t>
            </a:r>
            <a:r>
              <a:rPr lang="en-US" dirty="0" err="1"/>
              <a:t>softwares</a:t>
            </a:r>
            <a:r>
              <a:rPr lang="en-US" dirty="0"/>
              <a:t> are </a:t>
            </a:r>
            <a:r>
              <a:rPr lang="en-US" dirty="0" err="1"/>
              <a:t>Desinged</a:t>
            </a:r>
            <a:r>
              <a:rPr lang="en-US" dirty="0"/>
              <a:t> for a Specific Task. </a:t>
            </a:r>
          </a:p>
          <a:p>
            <a:r>
              <a:rPr lang="en-US" dirty="0"/>
              <a:t>	 	These are 3 types </a:t>
            </a:r>
          </a:p>
          <a:p>
            <a:endParaRPr lang="en-US" dirty="0"/>
          </a:p>
        </p:txBody>
      </p:sp>
    </p:spTree>
    <p:extLst>
      <p:ext uri="{BB962C8B-B14F-4D97-AF65-F5344CB8AC3E}">
        <p14:creationId xmlns:p14="http://schemas.microsoft.com/office/powerpoint/2010/main" val="21591539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20650262"/>
              </p:ext>
            </p:extLst>
          </p:nvPr>
        </p:nvGraphicFramePr>
        <p:xfrm>
          <a:off x="1754659" y="2483707"/>
          <a:ext cx="9366422" cy="3997019"/>
        </p:xfrm>
        <a:graphic>
          <a:graphicData uri="http://schemas.openxmlformats.org/drawingml/2006/table">
            <a:tbl>
              <a:tblPr firstRow="1" firstCol="1" bandRow="1">
                <a:tableStyleId>{5C22544A-7EE6-4342-B048-85BDC9FD1C3A}</a:tableStyleId>
              </a:tblPr>
              <a:tblGrid>
                <a:gridCol w="7352561">
                  <a:extLst>
                    <a:ext uri="{9D8B030D-6E8A-4147-A177-3AD203B41FA5}">
                      <a16:colId xmlns:a16="http://schemas.microsoft.com/office/drawing/2014/main" val="1651293651"/>
                    </a:ext>
                  </a:extLst>
                </a:gridCol>
                <a:gridCol w="2013861">
                  <a:extLst>
                    <a:ext uri="{9D8B030D-6E8A-4147-A177-3AD203B41FA5}">
                      <a16:colId xmlns:a16="http://schemas.microsoft.com/office/drawing/2014/main" val="2473478211"/>
                    </a:ext>
                  </a:extLst>
                </a:gridCol>
              </a:tblGrid>
              <a:tr h="551634">
                <a:tc>
                  <a:txBody>
                    <a:bodyPr/>
                    <a:lstStyle/>
                    <a:p>
                      <a:pPr marL="0" marR="0" indent="0">
                        <a:lnSpc>
                          <a:spcPct val="107000"/>
                        </a:lnSpc>
                        <a:spcBef>
                          <a:spcPts val="0"/>
                        </a:spcBef>
                        <a:spcAft>
                          <a:spcPts val="0"/>
                        </a:spcAft>
                        <a:tabLst>
                          <a:tab pos="457835" algn="ctr"/>
                          <a:tab pos="915035" algn="ctr"/>
                          <a:tab pos="1372235" algn="ctr"/>
                          <a:tab pos="2091690" algn="ctr"/>
                          <a:tab pos="2763520" algn="ctr"/>
                        </a:tabLst>
                      </a:pPr>
                      <a:r>
                        <a:rPr lang="en-IN" sz="2800">
                          <a:effectLst/>
                        </a:rPr>
                        <a:t> 	 	 	 	Drawings  	:  </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tc>
                  <a:txBody>
                    <a:bodyPr/>
                    <a:lstStyle/>
                    <a:p>
                      <a:pPr marL="0" marR="0" indent="0">
                        <a:lnSpc>
                          <a:spcPct val="107000"/>
                        </a:lnSpc>
                        <a:spcBef>
                          <a:spcPts val="0"/>
                        </a:spcBef>
                        <a:spcAft>
                          <a:spcPts val="0"/>
                        </a:spcAft>
                      </a:pPr>
                      <a:r>
                        <a:rPr lang="en-IN" sz="2800">
                          <a:effectLst/>
                        </a:rPr>
                        <a:t>Paint </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39368191"/>
                  </a:ext>
                </a:extLst>
              </a:tr>
              <a:tr h="660207">
                <a:tc>
                  <a:txBody>
                    <a:bodyPr/>
                    <a:lstStyle/>
                    <a:p>
                      <a:pPr marL="0" marR="0" indent="0">
                        <a:lnSpc>
                          <a:spcPct val="107000"/>
                        </a:lnSpc>
                        <a:spcBef>
                          <a:spcPts val="0"/>
                        </a:spcBef>
                        <a:spcAft>
                          <a:spcPts val="0"/>
                        </a:spcAft>
                        <a:tabLst>
                          <a:tab pos="457835" algn="ctr"/>
                          <a:tab pos="915035" algn="ctr"/>
                          <a:tab pos="1372235" algn="ctr"/>
                          <a:tab pos="2016760" algn="ctr"/>
                          <a:tab pos="2763520" algn="ctr"/>
                        </a:tabLst>
                      </a:pPr>
                      <a:r>
                        <a:rPr lang="en-IN" sz="2800">
                          <a:effectLst/>
                        </a:rPr>
                        <a:t> 	 	 	 	Typing  	: </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tc>
                  <a:txBody>
                    <a:bodyPr/>
                    <a:lstStyle/>
                    <a:p>
                      <a:pPr marL="0" marR="0" indent="0" algn="just">
                        <a:lnSpc>
                          <a:spcPct val="107000"/>
                        </a:lnSpc>
                        <a:spcBef>
                          <a:spcPts val="0"/>
                        </a:spcBef>
                        <a:spcAft>
                          <a:spcPts val="0"/>
                        </a:spcAft>
                      </a:pPr>
                      <a:r>
                        <a:rPr lang="en-IN" sz="2800">
                          <a:effectLst/>
                        </a:rPr>
                        <a:t>Typing Master  </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407039661"/>
                  </a:ext>
                </a:extLst>
              </a:tr>
              <a:tr h="660207">
                <a:tc>
                  <a:txBody>
                    <a:bodyPr/>
                    <a:lstStyle/>
                    <a:p>
                      <a:pPr marL="0" marR="0" indent="0">
                        <a:lnSpc>
                          <a:spcPct val="107000"/>
                        </a:lnSpc>
                        <a:spcBef>
                          <a:spcPts val="0"/>
                        </a:spcBef>
                        <a:spcAft>
                          <a:spcPts val="0"/>
                        </a:spcAft>
                        <a:tabLst>
                          <a:tab pos="457835" algn="ctr"/>
                          <a:tab pos="915035" algn="ctr"/>
                          <a:tab pos="1372235" algn="ctr"/>
                          <a:tab pos="2028190" algn="ctr"/>
                          <a:tab pos="2763520" algn="ctr"/>
                        </a:tabLst>
                      </a:pPr>
                      <a:r>
                        <a:rPr lang="en-IN" sz="2800">
                          <a:effectLst/>
                        </a:rPr>
                        <a:t> 	 	 	 	Letters  	: </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tc>
                  <a:txBody>
                    <a:bodyPr/>
                    <a:lstStyle/>
                    <a:p>
                      <a:pPr marL="0" marR="0" indent="0">
                        <a:lnSpc>
                          <a:spcPct val="107000"/>
                        </a:lnSpc>
                        <a:spcBef>
                          <a:spcPts val="0"/>
                        </a:spcBef>
                        <a:spcAft>
                          <a:spcPts val="0"/>
                        </a:spcAft>
                      </a:pPr>
                      <a:r>
                        <a:rPr lang="en-IN" sz="2800">
                          <a:effectLst/>
                        </a:rPr>
                        <a:t>Word </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577482064"/>
                  </a:ext>
                </a:extLst>
              </a:tr>
              <a:tr h="660207">
                <a:tc>
                  <a:txBody>
                    <a:bodyPr/>
                    <a:lstStyle/>
                    <a:p>
                      <a:pPr marL="0" marR="0" indent="0">
                        <a:lnSpc>
                          <a:spcPct val="107000"/>
                        </a:lnSpc>
                        <a:spcBef>
                          <a:spcPts val="0"/>
                        </a:spcBef>
                        <a:spcAft>
                          <a:spcPts val="0"/>
                        </a:spcAft>
                        <a:tabLst>
                          <a:tab pos="457835" algn="ctr"/>
                          <a:tab pos="915035" algn="ctr"/>
                          <a:tab pos="1372235" algn="ctr"/>
                          <a:tab pos="2302510" algn="ctr"/>
                        </a:tabLst>
                      </a:pPr>
                      <a:r>
                        <a:rPr lang="en-IN" sz="2800" dirty="0">
                          <a:effectLst/>
                        </a:rPr>
                        <a:t> 	 	 	 	Calculations       : </a:t>
                      </a:r>
                      <a:endParaRPr lang="en-US" sz="2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tc>
                  <a:txBody>
                    <a:bodyPr/>
                    <a:lstStyle/>
                    <a:p>
                      <a:pPr marL="0" marR="0" indent="0">
                        <a:lnSpc>
                          <a:spcPct val="107000"/>
                        </a:lnSpc>
                        <a:spcBef>
                          <a:spcPts val="0"/>
                        </a:spcBef>
                        <a:spcAft>
                          <a:spcPts val="0"/>
                        </a:spcAft>
                      </a:pPr>
                      <a:r>
                        <a:rPr lang="en-IN" sz="2800">
                          <a:effectLst/>
                        </a:rPr>
                        <a:t>Excel </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601433154"/>
                  </a:ext>
                </a:extLst>
              </a:tr>
              <a:tr h="660207">
                <a:tc>
                  <a:txBody>
                    <a:bodyPr/>
                    <a:lstStyle/>
                    <a:p>
                      <a:pPr marL="0" marR="0" indent="0">
                        <a:lnSpc>
                          <a:spcPct val="107000"/>
                        </a:lnSpc>
                        <a:spcBef>
                          <a:spcPts val="0"/>
                        </a:spcBef>
                        <a:spcAft>
                          <a:spcPts val="0"/>
                        </a:spcAft>
                        <a:tabLst>
                          <a:tab pos="457835" algn="ctr"/>
                          <a:tab pos="915035" algn="ctr"/>
                          <a:tab pos="1372235" algn="ctr"/>
                          <a:tab pos="2125980" algn="ctr"/>
                          <a:tab pos="2763520" algn="ctr"/>
                        </a:tabLst>
                      </a:pPr>
                      <a:r>
                        <a:rPr lang="en-IN" sz="2800">
                          <a:effectLst/>
                        </a:rPr>
                        <a:t> 	 	 	 	Photo Edit 	: </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tc>
                  <a:txBody>
                    <a:bodyPr/>
                    <a:lstStyle/>
                    <a:p>
                      <a:pPr marL="0" marR="0" indent="0">
                        <a:lnSpc>
                          <a:spcPct val="107000"/>
                        </a:lnSpc>
                        <a:spcBef>
                          <a:spcPts val="0"/>
                        </a:spcBef>
                        <a:spcAft>
                          <a:spcPts val="0"/>
                        </a:spcAft>
                      </a:pPr>
                      <a:r>
                        <a:rPr lang="en-IN" sz="2800">
                          <a:effectLst/>
                        </a:rPr>
                        <a:t>Photoshop </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986102632"/>
                  </a:ext>
                </a:extLst>
              </a:tr>
              <a:tr h="551634">
                <a:tc>
                  <a:txBody>
                    <a:bodyPr/>
                    <a:lstStyle/>
                    <a:p>
                      <a:pPr marL="0" marR="0" indent="0">
                        <a:lnSpc>
                          <a:spcPct val="107000"/>
                        </a:lnSpc>
                        <a:spcBef>
                          <a:spcPts val="0"/>
                        </a:spcBef>
                        <a:spcAft>
                          <a:spcPts val="0"/>
                        </a:spcAft>
                        <a:tabLst>
                          <a:tab pos="457835" algn="ctr"/>
                          <a:tab pos="915035" algn="ctr"/>
                          <a:tab pos="1372235" algn="ctr"/>
                          <a:tab pos="2090420" algn="ctr"/>
                          <a:tab pos="2763520" algn="ctr"/>
                        </a:tabLst>
                      </a:pPr>
                      <a:r>
                        <a:rPr lang="en-IN" sz="2800">
                          <a:effectLst/>
                        </a:rPr>
                        <a:t> 	 	 	 	Accounts 	: </a:t>
                      </a:r>
                      <a:endParaRPr lang="en-US" sz="28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b"/>
                </a:tc>
                <a:tc>
                  <a:txBody>
                    <a:bodyPr/>
                    <a:lstStyle/>
                    <a:p>
                      <a:pPr marL="0" marR="0" indent="0">
                        <a:lnSpc>
                          <a:spcPct val="107000"/>
                        </a:lnSpc>
                        <a:spcBef>
                          <a:spcPts val="0"/>
                        </a:spcBef>
                        <a:spcAft>
                          <a:spcPts val="0"/>
                        </a:spcAft>
                      </a:pPr>
                      <a:r>
                        <a:rPr lang="en-IN" sz="2800" dirty="0">
                          <a:effectLst/>
                        </a:rPr>
                        <a:t>Tally </a:t>
                      </a:r>
                      <a:endParaRPr lang="en-US" sz="2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b"/>
                </a:tc>
                <a:extLst>
                  <a:ext uri="{0D108BD9-81ED-4DB2-BD59-A6C34878D82A}">
                    <a16:rowId xmlns:a16="http://schemas.microsoft.com/office/drawing/2014/main" val="3194971804"/>
                  </a:ext>
                </a:extLst>
              </a:tr>
            </a:tbl>
          </a:graphicData>
        </a:graphic>
      </p:graphicFrame>
      <p:sp>
        <p:nvSpPr>
          <p:cNvPr id="7" name="Rectangle 1"/>
          <p:cNvSpPr>
            <a:spLocks noGrp="1" noChangeArrowheads="1"/>
          </p:cNvSpPr>
          <p:nvPr>
            <p:ph type="title"/>
          </p:nvPr>
        </p:nvSpPr>
        <p:spPr bwMode="auto">
          <a:xfrm>
            <a:off x="1913238" y="743716"/>
            <a:ext cx="8755410"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5400" b="1" dirty="0" smtClean="0"/>
              <a:t>a. Desktop application software</a:t>
            </a:r>
            <a:endParaRPr lang="en-US" sz="5400" b="1" dirty="0"/>
          </a:p>
        </p:txBody>
      </p:sp>
    </p:spTree>
    <p:extLst>
      <p:ext uri="{BB962C8B-B14F-4D97-AF65-F5344CB8AC3E}">
        <p14:creationId xmlns:p14="http://schemas.microsoft.com/office/powerpoint/2010/main" val="277527899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rtl="0">
              <a:lnSpc>
                <a:spcPct val="90000"/>
              </a:lnSpc>
              <a:spcBef>
                <a:spcPct val="0"/>
              </a:spcBef>
            </a:pPr>
            <a:r>
              <a:rPr lang="en-US" sz="3200" u="sng" dirty="0"/>
              <a:t>Web Applications</a:t>
            </a:r>
            <a:r>
              <a:rPr lang="en-US" sz="3200" dirty="0"/>
              <a:t>: using internet(Server) </a:t>
            </a:r>
            <a:r>
              <a:rPr lang="en-US" sz="1800" dirty="0"/>
              <a:t/>
            </a:r>
            <a:br>
              <a:rPr lang="en-US" sz="1800" dirty="0"/>
            </a:br>
            <a:endParaRPr lang="en-US" dirty="0"/>
          </a:p>
        </p:txBody>
      </p:sp>
      <p:sp>
        <p:nvSpPr>
          <p:cNvPr id="3" name="Content Placeholder 2"/>
          <p:cNvSpPr>
            <a:spLocks noGrp="1"/>
          </p:cNvSpPr>
          <p:nvPr>
            <p:ph idx="1"/>
          </p:nvPr>
        </p:nvSpPr>
        <p:spPr/>
        <p:txBody>
          <a:bodyPr/>
          <a:lstStyle/>
          <a:p>
            <a:pPr marL="914400" lvl="2" indent="0">
              <a:buNone/>
            </a:pPr>
            <a:r>
              <a:rPr lang="en-US" dirty="0" smtClean="0"/>
              <a:t>			</a:t>
            </a:r>
            <a:r>
              <a:rPr lang="en-US" sz="2800" b="1" dirty="0" err="1" smtClean="0"/>
              <a:t>FaceBook</a:t>
            </a:r>
            <a:r>
              <a:rPr lang="en-US" sz="2800" b="1" dirty="0" smtClean="0"/>
              <a:t> </a:t>
            </a:r>
            <a:endParaRPr lang="en-US" sz="2800" b="1" dirty="0"/>
          </a:p>
          <a:p>
            <a:pPr marL="0" indent="0">
              <a:buNone/>
            </a:pPr>
            <a:r>
              <a:rPr lang="en-US" dirty="0"/>
              <a:t> 	 	 	 	Gmail </a:t>
            </a:r>
          </a:p>
          <a:p>
            <a:pPr marL="0" indent="0">
              <a:buNone/>
            </a:pPr>
            <a:r>
              <a:rPr lang="en-US" dirty="0"/>
              <a:t> 	 	 	 	Amazon </a:t>
            </a:r>
          </a:p>
          <a:p>
            <a:pPr marL="0" indent="0">
              <a:buNone/>
            </a:pPr>
            <a:r>
              <a:rPr lang="en-US" dirty="0"/>
              <a:t> 	 	 	 	</a:t>
            </a:r>
            <a:r>
              <a:rPr lang="en-US" dirty="0" err="1" smtClean="0"/>
              <a:t>BookMyShow</a:t>
            </a:r>
            <a:r>
              <a:rPr lang="en-US" dirty="0" smtClean="0"/>
              <a:t>  </a:t>
            </a:r>
          </a:p>
          <a:p>
            <a:pPr marL="0" indent="0">
              <a:buNone/>
            </a:pPr>
            <a:r>
              <a:rPr lang="en-US" dirty="0"/>
              <a:t>	 	 	 	</a:t>
            </a:r>
            <a:r>
              <a:rPr lang="en-US" dirty="0" err="1"/>
              <a:t>Irctc</a:t>
            </a:r>
            <a:r>
              <a:rPr lang="en-US" dirty="0"/>
              <a:t>  	 	 	 	etc. </a:t>
            </a:r>
          </a:p>
          <a:p>
            <a:endParaRPr lang="en-US" dirty="0"/>
          </a:p>
        </p:txBody>
      </p:sp>
    </p:spTree>
    <p:extLst>
      <p:ext uri="{BB962C8B-B14F-4D97-AF65-F5344CB8AC3E}">
        <p14:creationId xmlns:p14="http://schemas.microsoft.com/office/powerpoint/2010/main" val="282575240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lnSpc>
                <a:spcPct val="90000"/>
              </a:lnSpc>
              <a:spcBef>
                <a:spcPct val="0"/>
              </a:spcBef>
            </a:pPr>
            <a:r>
              <a:rPr lang="en-US" sz="3200" u="sng" dirty="0"/>
              <a:t>Mobile Applications:</a:t>
            </a:r>
            <a:r>
              <a:rPr lang="en-US" sz="3200" dirty="0"/>
              <a:t> Mobile </a:t>
            </a:r>
            <a:br>
              <a:rPr lang="en-US" sz="3200" dirty="0"/>
            </a:br>
            <a:endParaRPr lang="en-US" sz="3200" dirty="0"/>
          </a:p>
        </p:txBody>
      </p:sp>
      <p:sp>
        <p:nvSpPr>
          <p:cNvPr id="3" name="Content Placeholder 2"/>
          <p:cNvSpPr>
            <a:spLocks noGrp="1"/>
          </p:cNvSpPr>
          <p:nvPr>
            <p:ph idx="1"/>
          </p:nvPr>
        </p:nvSpPr>
        <p:spPr/>
        <p:txBody>
          <a:bodyPr/>
          <a:lstStyle/>
          <a:p>
            <a:pPr marL="0" indent="0">
              <a:buNone/>
            </a:pPr>
            <a:r>
              <a:rPr lang="en-US" dirty="0"/>
              <a:t>	 	 	 	WhatsApp  	</a:t>
            </a:r>
            <a:endParaRPr lang="en-US" dirty="0" smtClean="0"/>
          </a:p>
          <a:p>
            <a:pPr marL="0" indent="0">
              <a:buNone/>
            </a:pPr>
            <a:r>
              <a:rPr lang="en-US" dirty="0" smtClean="0"/>
              <a:t> </a:t>
            </a:r>
            <a:r>
              <a:rPr lang="en-US" dirty="0"/>
              <a:t>	 	 	</a:t>
            </a:r>
            <a:r>
              <a:rPr lang="en-US" dirty="0" smtClean="0"/>
              <a:t>	Share  chat  </a:t>
            </a:r>
            <a:r>
              <a:rPr lang="en-US" dirty="0"/>
              <a:t>	</a:t>
            </a:r>
            <a:endParaRPr lang="en-US" dirty="0" smtClean="0"/>
          </a:p>
          <a:p>
            <a:pPr marL="0" indent="0">
              <a:buNone/>
            </a:pPr>
            <a:r>
              <a:rPr lang="en-US" dirty="0" smtClean="0"/>
              <a:t> </a:t>
            </a:r>
            <a:r>
              <a:rPr lang="en-US" dirty="0"/>
              <a:t>	 	 	</a:t>
            </a:r>
            <a:r>
              <a:rPr lang="en-US" dirty="0" smtClean="0"/>
              <a:t>	True   Caller </a:t>
            </a:r>
            <a:endParaRPr lang="en-US" dirty="0"/>
          </a:p>
        </p:txBody>
      </p:sp>
    </p:spTree>
    <p:extLst>
      <p:ext uri="{BB962C8B-B14F-4D97-AF65-F5344CB8AC3E}">
        <p14:creationId xmlns:p14="http://schemas.microsoft.com/office/powerpoint/2010/main" val="288383833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825625"/>
            <a:ext cx="10515600" cy="4351338"/>
          </a:xfrm>
        </p:spPr>
        <p:txBody>
          <a:bodyPr/>
          <a:lstStyle/>
          <a:p>
            <a:r>
              <a:rPr lang="en-US" dirty="0"/>
              <a:t>Programing </a:t>
            </a:r>
            <a:r>
              <a:rPr lang="en-US" dirty="0" err="1"/>
              <a:t>Lanaguges</a:t>
            </a:r>
            <a:r>
              <a:rPr lang="en-US" dirty="0"/>
              <a:t>: </a:t>
            </a:r>
          </a:p>
          <a:p>
            <a:r>
              <a:rPr lang="en-US" dirty="0" err="1"/>
              <a:t>c,c</a:t>
            </a:r>
            <a:r>
              <a:rPr lang="en-US" dirty="0"/>
              <a:t>++,</a:t>
            </a:r>
            <a:r>
              <a:rPr lang="en-US" dirty="0" err="1"/>
              <a:t>java,C#,.net</a:t>
            </a:r>
            <a:r>
              <a:rPr lang="en-US" dirty="0"/>
              <a:t> </a:t>
            </a:r>
            <a:r>
              <a:rPr lang="en-US" dirty="0" err="1"/>
              <a:t>etc</a:t>
            </a:r>
            <a:r>
              <a:rPr lang="en-US" dirty="0"/>
              <a:t> ==&gt; programs ==&gt; Software </a:t>
            </a:r>
          </a:p>
          <a:p>
            <a:endParaRPr lang="en-US" dirty="0"/>
          </a:p>
        </p:txBody>
      </p:sp>
    </p:spTree>
    <p:extLst>
      <p:ext uri="{BB962C8B-B14F-4D97-AF65-F5344CB8AC3E}">
        <p14:creationId xmlns:p14="http://schemas.microsoft.com/office/powerpoint/2010/main" val="310798520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idx="1"/>
          </p:nvPr>
        </p:nvSpPr>
        <p:spPr>
          <a:xfrm>
            <a:off x="0" y="0"/>
            <a:ext cx="12192000" cy="6857999"/>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Tree>
    <p:extLst>
      <p:ext uri="{BB962C8B-B14F-4D97-AF65-F5344CB8AC3E}">
        <p14:creationId xmlns:p14="http://schemas.microsoft.com/office/powerpoint/2010/main" val="18790580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6864" y="816864"/>
            <a:ext cx="10536936" cy="5360099"/>
          </a:xfrm>
        </p:spPr>
        <p:txBody>
          <a:bodyPr/>
          <a:lstStyle/>
          <a:p>
            <a:pPr marL="0" indent="0">
              <a:buNone/>
            </a:pPr>
            <a:r>
              <a:rPr lang="en-IN" b="1" u="sng" dirty="0"/>
              <a:t>Types of Memory in Computer: </a:t>
            </a:r>
            <a:endParaRPr lang="en-US" b="1" u="sng" dirty="0"/>
          </a:p>
          <a:p>
            <a:pPr marL="457200" lvl="1" indent="0" fontAlgn="base">
              <a:buNone/>
            </a:pPr>
            <a:r>
              <a:rPr lang="en-IN" b="1" u="sng" dirty="0"/>
              <a:t>Ram : </a:t>
            </a:r>
            <a:r>
              <a:rPr lang="en-IN" dirty="0"/>
              <a:t>Temporary Memory, Computer manages RAM </a:t>
            </a:r>
            <a:endParaRPr lang="en-US" dirty="0"/>
          </a:p>
          <a:p>
            <a:pPr marL="457200" lvl="1" indent="0" fontAlgn="base">
              <a:buNone/>
            </a:pPr>
            <a:r>
              <a:rPr lang="en-IN" b="1" u="sng" dirty="0"/>
              <a:t>Hard Disk: </a:t>
            </a:r>
            <a:r>
              <a:rPr lang="en-IN" dirty="0"/>
              <a:t>Permanent Memory, User Manages Hard Disk </a:t>
            </a:r>
            <a:endParaRPr lang="en-US" dirty="0"/>
          </a:p>
          <a:p>
            <a:pPr marL="0" indent="0">
              <a:buNone/>
            </a:pPr>
            <a:r>
              <a:rPr lang="en-IN" b="1" u="sng" dirty="0" smtClean="0"/>
              <a:t>Drive</a:t>
            </a:r>
            <a:r>
              <a:rPr lang="en-IN" b="1" u="sng" dirty="0"/>
              <a:t>: </a:t>
            </a:r>
            <a:r>
              <a:rPr lang="en-IN" dirty="0"/>
              <a:t>Hard Disk Further Divided in to drives </a:t>
            </a:r>
            <a:r>
              <a:rPr lang="en-IN" dirty="0" err="1"/>
              <a:t>ie</a:t>
            </a:r>
            <a:r>
              <a:rPr lang="en-IN" dirty="0"/>
              <a:t> C Drive, D Drive </a:t>
            </a:r>
            <a:r>
              <a:rPr lang="en-IN" dirty="0" err="1"/>
              <a:t>etc</a:t>
            </a:r>
            <a:r>
              <a:rPr lang="en-IN" dirty="0"/>
              <a:t> </a:t>
            </a:r>
            <a:endParaRPr lang="en-US" dirty="0"/>
          </a:p>
          <a:p>
            <a:pPr marL="0" indent="0">
              <a:buNone/>
            </a:pPr>
            <a:r>
              <a:rPr lang="en-IN" dirty="0"/>
              <a:t> </a:t>
            </a:r>
            <a:r>
              <a:rPr lang="en-IN" b="1" u="sng" dirty="0" smtClean="0"/>
              <a:t>Folder </a:t>
            </a:r>
            <a:r>
              <a:rPr lang="en-IN" dirty="0"/>
              <a:t>: to organize our files and folders we can use folders </a:t>
            </a:r>
            <a:endParaRPr lang="en-US" dirty="0"/>
          </a:p>
          <a:p>
            <a:pPr marL="0" indent="0">
              <a:buNone/>
            </a:pPr>
            <a:r>
              <a:rPr lang="en-IN" dirty="0"/>
              <a:t> </a:t>
            </a:r>
            <a:r>
              <a:rPr lang="en-IN" b="1" u="sng" dirty="0" smtClean="0"/>
              <a:t>Files</a:t>
            </a:r>
            <a:r>
              <a:rPr lang="en-IN" b="1" u="sng" dirty="0"/>
              <a:t>: </a:t>
            </a:r>
            <a:r>
              <a:rPr lang="en-IN" dirty="0"/>
              <a:t>Contain actual data </a:t>
            </a:r>
            <a:r>
              <a:rPr lang="en-IN" dirty="0" err="1"/>
              <a:t>ie</a:t>
            </a:r>
            <a:r>
              <a:rPr lang="en-IN" dirty="0"/>
              <a:t>. text, images, </a:t>
            </a:r>
            <a:r>
              <a:rPr lang="en-IN" dirty="0" err="1"/>
              <a:t>vidoes</a:t>
            </a:r>
            <a:r>
              <a:rPr lang="en-IN" dirty="0"/>
              <a:t>, audio etc. </a:t>
            </a:r>
            <a:endParaRPr lang="en-US" dirty="0"/>
          </a:p>
          <a:p>
            <a:endParaRPr lang="en-US" dirty="0"/>
          </a:p>
        </p:txBody>
      </p:sp>
    </p:spTree>
    <p:extLst>
      <p:ext uri="{BB962C8B-B14F-4D97-AF65-F5344CB8AC3E}">
        <p14:creationId xmlns:p14="http://schemas.microsoft.com/office/powerpoint/2010/main" val="265871451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864" y="450469"/>
            <a:ext cx="10515600" cy="1325563"/>
          </a:xfrm>
        </p:spPr>
        <p:txBody>
          <a:bodyPr/>
          <a:lstStyle/>
          <a:p>
            <a:r>
              <a:rPr lang="en-US" b="1" u="sng" dirty="0" smtClean="0"/>
              <a:t>How to open windows in shortcut</a:t>
            </a:r>
            <a:endParaRPr lang="en-US"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2252452"/>
              </p:ext>
            </p:extLst>
          </p:nvPr>
        </p:nvGraphicFramePr>
        <p:xfrm>
          <a:off x="146304" y="1690687"/>
          <a:ext cx="11777472" cy="5039297"/>
        </p:xfrm>
        <a:graphic>
          <a:graphicData uri="http://schemas.openxmlformats.org/drawingml/2006/table">
            <a:tbl>
              <a:tblPr firstRow="1" firstCol="1" bandRow="1">
                <a:tableStyleId>{5C22544A-7EE6-4342-B048-85BDC9FD1C3A}</a:tableStyleId>
              </a:tblPr>
              <a:tblGrid>
                <a:gridCol w="6831017">
                  <a:extLst>
                    <a:ext uri="{9D8B030D-6E8A-4147-A177-3AD203B41FA5}">
                      <a16:colId xmlns:a16="http://schemas.microsoft.com/office/drawing/2014/main" val="541657109"/>
                    </a:ext>
                  </a:extLst>
                </a:gridCol>
                <a:gridCol w="4946455">
                  <a:extLst>
                    <a:ext uri="{9D8B030D-6E8A-4147-A177-3AD203B41FA5}">
                      <a16:colId xmlns:a16="http://schemas.microsoft.com/office/drawing/2014/main" val="3658592432"/>
                    </a:ext>
                  </a:extLst>
                </a:gridCol>
              </a:tblGrid>
              <a:tr h="1351995">
                <a:tc>
                  <a:txBody>
                    <a:bodyPr/>
                    <a:lstStyle/>
                    <a:p>
                      <a:pPr marL="0" marR="0" indent="0">
                        <a:lnSpc>
                          <a:spcPct val="107000"/>
                        </a:lnSpc>
                        <a:spcBef>
                          <a:spcPts val="0"/>
                        </a:spcBef>
                        <a:spcAft>
                          <a:spcPts val="800"/>
                        </a:spcAft>
                        <a:tabLst>
                          <a:tab pos="1372235" algn="ctr"/>
                          <a:tab pos="2080260" algn="ctr"/>
                          <a:tab pos="2744470" algn="ctr"/>
                        </a:tabLst>
                      </a:pPr>
                      <a:r>
                        <a:rPr lang="en-IN" sz="2400" dirty="0">
                          <a:effectLst/>
                        </a:rPr>
                        <a:t>	</a:t>
                      </a:r>
                      <a:endParaRPr lang="en-US" sz="2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0" marR="0" indent="0">
                        <a:lnSpc>
                          <a:spcPct val="107000"/>
                        </a:lnSpc>
                        <a:spcBef>
                          <a:spcPts val="0"/>
                        </a:spcBef>
                        <a:spcAft>
                          <a:spcPts val="0"/>
                        </a:spcAft>
                        <a:tabLst>
                          <a:tab pos="630555" algn="ctr"/>
                        </a:tabLst>
                      </a:pPr>
                      <a:r>
                        <a:rPr lang="en-IN" sz="2400">
                          <a:effectLst/>
                        </a:rPr>
                        <a:t> 	Usage </a:t>
                      </a:r>
                      <a:endParaRPr lang="en-US" sz="2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79298339"/>
                  </a:ext>
                </a:extLst>
              </a:tr>
              <a:tr h="634797">
                <a:tc>
                  <a:txBody>
                    <a:bodyPr/>
                    <a:lstStyle/>
                    <a:p>
                      <a:pPr marL="0" marR="0" indent="0">
                        <a:lnSpc>
                          <a:spcPct val="107000"/>
                        </a:lnSpc>
                        <a:spcBef>
                          <a:spcPts val="0"/>
                        </a:spcBef>
                        <a:spcAft>
                          <a:spcPts val="0"/>
                        </a:spcAft>
                        <a:tabLst>
                          <a:tab pos="915035" algn="ctr"/>
                          <a:tab pos="1372235" algn="ctr"/>
                          <a:tab pos="2011680" algn="ctr"/>
                          <a:tab pos="2744470" algn="ctr"/>
                        </a:tabLst>
                      </a:pPr>
                      <a:r>
                        <a:rPr lang="en-IN" sz="2400">
                          <a:effectLst/>
                        </a:rPr>
                        <a:t>1. Calculator  	 	 	-&gt; calc   	 </a:t>
                      </a:r>
                      <a:endParaRPr lang="en-US" sz="2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indent="0">
                        <a:lnSpc>
                          <a:spcPct val="107000"/>
                        </a:lnSpc>
                        <a:spcBef>
                          <a:spcPts val="0"/>
                        </a:spcBef>
                        <a:spcAft>
                          <a:spcPts val="0"/>
                        </a:spcAft>
                      </a:pPr>
                      <a:r>
                        <a:rPr lang="en-IN" sz="2400">
                          <a:effectLst/>
                        </a:rPr>
                        <a:t>-&gt; calculations  </a:t>
                      </a:r>
                      <a:endParaRPr lang="en-US" sz="2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3603243863"/>
                  </a:ext>
                </a:extLst>
              </a:tr>
              <a:tr h="634797">
                <a:tc>
                  <a:txBody>
                    <a:bodyPr/>
                    <a:lstStyle/>
                    <a:p>
                      <a:pPr marL="0" marR="0" indent="0">
                        <a:lnSpc>
                          <a:spcPct val="107000"/>
                        </a:lnSpc>
                        <a:spcBef>
                          <a:spcPts val="0"/>
                        </a:spcBef>
                        <a:spcAft>
                          <a:spcPts val="0"/>
                        </a:spcAft>
                        <a:tabLst>
                          <a:tab pos="915035" algn="ctr"/>
                          <a:tab pos="1372235" algn="ctr"/>
                          <a:tab pos="2141220" algn="ctr"/>
                          <a:tab pos="2744470" algn="ctr"/>
                        </a:tabLst>
                      </a:pPr>
                      <a:r>
                        <a:rPr lang="en-IN" sz="2400">
                          <a:effectLst/>
                        </a:rPr>
                        <a:t>2. Notepad  	 	 	-&gt; notepad 	 </a:t>
                      </a:r>
                      <a:endParaRPr lang="en-US" sz="2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indent="0">
                        <a:lnSpc>
                          <a:spcPct val="107000"/>
                        </a:lnSpc>
                        <a:spcBef>
                          <a:spcPts val="0"/>
                        </a:spcBef>
                        <a:spcAft>
                          <a:spcPts val="0"/>
                        </a:spcAft>
                        <a:tabLst>
                          <a:tab pos="1372235" algn="ctr"/>
                        </a:tabLst>
                      </a:pPr>
                      <a:r>
                        <a:rPr lang="en-IN" sz="2400">
                          <a:effectLst/>
                        </a:rPr>
                        <a:t>-&gt; notes/Information  	 </a:t>
                      </a:r>
                      <a:endParaRPr lang="en-US" sz="2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3671357898"/>
                  </a:ext>
                </a:extLst>
              </a:tr>
              <a:tr h="398816">
                <a:tc>
                  <a:txBody>
                    <a:bodyPr/>
                    <a:lstStyle/>
                    <a:p>
                      <a:pPr marL="0" marR="0" indent="0">
                        <a:lnSpc>
                          <a:spcPct val="107000"/>
                        </a:lnSpc>
                        <a:spcBef>
                          <a:spcPts val="0"/>
                        </a:spcBef>
                        <a:spcAft>
                          <a:spcPts val="0"/>
                        </a:spcAft>
                        <a:tabLst>
                          <a:tab pos="915035" algn="ctr"/>
                          <a:tab pos="1372235" algn="ctr"/>
                          <a:tab pos="2131060" algn="ctr"/>
                          <a:tab pos="2744470" algn="ctr"/>
                        </a:tabLst>
                      </a:pPr>
                      <a:r>
                        <a:rPr lang="en-IN" sz="2400">
                          <a:effectLst/>
                        </a:rPr>
                        <a:t>3. Paint  	 	 	-&gt; mspaint  	 </a:t>
                      </a:r>
                      <a:endParaRPr lang="en-US" sz="2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indent="0">
                        <a:lnSpc>
                          <a:spcPct val="107000"/>
                        </a:lnSpc>
                        <a:spcBef>
                          <a:spcPts val="0"/>
                        </a:spcBef>
                        <a:spcAft>
                          <a:spcPts val="0"/>
                        </a:spcAft>
                      </a:pPr>
                      <a:r>
                        <a:rPr lang="en-IN" sz="2400">
                          <a:effectLst/>
                        </a:rPr>
                        <a:t>-&gt; Drawing/Illustrations </a:t>
                      </a:r>
                      <a:endParaRPr lang="en-US" sz="2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2396441070"/>
                  </a:ext>
                </a:extLst>
              </a:tr>
              <a:tr h="634797">
                <a:tc>
                  <a:txBody>
                    <a:bodyPr/>
                    <a:lstStyle/>
                    <a:p>
                      <a:pPr marL="0" marR="0" indent="0">
                        <a:lnSpc>
                          <a:spcPct val="107000"/>
                        </a:lnSpc>
                        <a:spcBef>
                          <a:spcPts val="0"/>
                        </a:spcBef>
                        <a:spcAft>
                          <a:spcPts val="0"/>
                        </a:spcAft>
                        <a:tabLst>
                          <a:tab pos="1372235" algn="ctr"/>
                          <a:tab pos="2352675" algn="ctr"/>
                        </a:tabLst>
                      </a:pPr>
                      <a:r>
                        <a:rPr lang="en-IN" sz="2400" dirty="0">
                          <a:effectLst/>
                        </a:rPr>
                        <a:t>4. File Explorer  	 	-&gt; explorer(</a:t>
                      </a:r>
                      <a:r>
                        <a:rPr lang="en-IN" sz="2400" dirty="0" err="1">
                          <a:effectLst/>
                        </a:rPr>
                        <a:t>win+e</a:t>
                      </a:r>
                      <a:r>
                        <a:rPr lang="en-IN" sz="2400" dirty="0">
                          <a:effectLst/>
                        </a:rPr>
                        <a:t>)  </a:t>
                      </a:r>
                      <a:endParaRPr lang="en-US" sz="2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indent="0">
                        <a:lnSpc>
                          <a:spcPct val="107000"/>
                        </a:lnSpc>
                        <a:spcBef>
                          <a:spcPts val="0"/>
                        </a:spcBef>
                        <a:spcAft>
                          <a:spcPts val="0"/>
                        </a:spcAft>
                      </a:pPr>
                      <a:r>
                        <a:rPr lang="en-IN" sz="2400">
                          <a:effectLst/>
                        </a:rPr>
                        <a:t>-&gt; Files/Folders Mange </a:t>
                      </a:r>
                      <a:endParaRPr lang="en-US" sz="2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942691087"/>
                  </a:ext>
                </a:extLst>
              </a:tr>
              <a:tr h="749298">
                <a:tc>
                  <a:txBody>
                    <a:bodyPr/>
                    <a:lstStyle/>
                    <a:p>
                      <a:pPr marL="0" marR="0" indent="0">
                        <a:lnSpc>
                          <a:spcPct val="107000"/>
                        </a:lnSpc>
                        <a:spcBef>
                          <a:spcPts val="0"/>
                        </a:spcBef>
                        <a:spcAft>
                          <a:spcPts val="0"/>
                        </a:spcAft>
                        <a:tabLst>
                          <a:tab pos="1372235" algn="ctr"/>
                          <a:tab pos="2106295" algn="ctr"/>
                          <a:tab pos="2744470" algn="ctr"/>
                        </a:tabLst>
                      </a:pPr>
                      <a:r>
                        <a:rPr lang="en-IN" sz="2400" dirty="0">
                          <a:effectLst/>
                        </a:rPr>
                        <a:t>5. Control Panel 	 	-&gt; control  	 </a:t>
                      </a:r>
                      <a:endParaRPr lang="en-US" sz="2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indent="0">
                        <a:lnSpc>
                          <a:spcPct val="107000"/>
                        </a:lnSpc>
                        <a:spcBef>
                          <a:spcPts val="0"/>
                        </a:spcBef>
                        <a:spcAft>
                          <a:spcPts val="0"/>
                        </a:spcAft>
                        <a:tabLst>
                          <a:tab pos="2286635" algn="ctr"/>
                        </a:tabLst>
                      </a:pPr>
                      <a:r>
                        <a:rPr lang="en-IN" sz="2400" dirty="0">
                          <a:effectLst/>
                        </a:rPr>
                        <a:t>-&gt;  manage Computer OS settings 	 </a:t>
                      </a:r>
                      <a:endParaRPr lang="en-US" sz="2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618977226"/>
                  </a:ext>
                </a:extLst>
              </a:tr>
              <a:tr h="634797">
                <a:tc>
                  <a:txBody>
                    <a:bodyPr/>
                    <a:lstStyle/>
                    <a:p>
                      <a:pPr marL="0" marR="0" indent="0">
                        <a:lnSpc>
                          <a:spcPct val="107000"/>
                        </a:lnSpc>
                        <a:spcBef>
                          <a:spcPts val="0"/>
                        </a:spcBef>
                        <a:spcAft>
                          <a:spcPts val="0"/>
                        </a:spcAft>
                        <a:tabLst>
                          <a:tab pos="1997710" algn="ctr"/>
                          <a:tab pos="2744470" algn="ctr"/>
                        </a:tabLst>
                      </a:pPr>
                      <a:r>
                        <a:rPr lang="en-IN" sz="2400">
                          <a:effectLst/>
                        </a:rPr>
                        <a:t>6. On screen keyboard  	-&gt; osk   	 </a:t>
                      </a:r>
                      <a:endParaRPr lang="en-US" sz="24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indent="0">
                        <a:lnSpc>
                          <a:spcPct val="107000"/>
                        </a:lnSpc>
                        <a:spcBef>
                          <a:spcPts val="0"/>
                        </a:spcBef>
                        <a:spcAft>
                          <a:spcPts val="0"/>
                        </a:spcAft>
                      </a:pPr>
                      <a:r>
                        <a:rPr lang="en-IN" sz="2400" dirty="0">
                          <a:effectLst/>
                        </a:rPr>
                        <a:t>-&gt; </a:t>
                      </a:r>
                      <a:r>
                        <a:rPr lang="en-IN" sz="2400" dirty="0" err="1">
                          <a:effectLst/>
                        </a:rPr>
                        <a:t>Virutal</a:t>
                      </a:r>
                      <a:r>
                        <a:rPr lang="en-IN" sz="2400" dirty="0">
                          <a:effectLst/>
                        </a:rPr>
                        <a:t> Keyboard </a:t>
                      </a:r>
                      <a:endParaRPr lang="en-US" sz="2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517099607"/>
                  </a:ext>
                </a:extLst>
              </a:tr>
            </a:tbl>
          </a:graphicData>
        </a:graphic>
      </p:graphicFrame>
    </p:spTree>
    <p:extLst>
      <p:ext uri="{BB962C8B-B14F-4D97-AF65-F5344CB8AC3E}">
        <p14:creationId xmlns:p14="http://schemas.microsoft.com/office/powerpoint/2010/main" val="396422882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Folder creation</a:t>
            </a:r>
            <a:endParaRPr lang="en-US" b="1" u="sng"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sym typeface="Wingdings" panose="05000000000000000000" pitchFamily="2" charset="2"/>
              </a:rPr>
              <a:t></a:t>
            </a:r>
            <a:r>
              <a:rPr lang="en-US" dirty="0" err="1" smtClean="0">
                <a:sym typeface="Wingdings" panose="05000000000000000000" pitchFamily="2" charset="2"/>
              </a:rPr>
              <a:t>win+eopen</a:t>
            </a:r>
            <a:r>
              <a:rPr lang="en-US" dirty="0" smtClean="0">
                <a:sym typeface="Wingdings" panose="05000000000000000000" pitchFamily="2" charset="2"/>
              </a:rPr>
              <a:t> explorer</a:t>
            </a:r>
          </a:p>
          <a:p>
            <a:pPr marL="0" indent="0">
              <a:buNone/>
            </a:pPr>
            <a:r>
              <a:rPr lang="en-US" dirty="0" smtClean="0">
                <a:sym typeface="Wingdings" panose="05000000000000000000" pitchFamily="2" charset="2"/>
              </a:rPr>
              <a:t>main location</a:t>
            </a:r>
          </a:p>
          <a:p>
            <a:r>
              <a:rPr lang="en-US" dirty="0" smtClean="0">
                <a:sym typeface="Wingdings" panose="05000000000000000000" pitchFamily="2" charset="2"/>
              </a:rPr>
              <a:t>Desktop</a:t>
            </a:r>
          </a:p>
          <a:p>
            <a:r>
              <a:rPr lang="en-US" dirty="0" smtClean="0">
                <a:sym typeface="Wingdings" panose="05000000000000000000" pitchFamily="2" charset="2"/>
              </a:rPr>
              <a:t>Documents</a:t>
            </a:r>
          </a:p>
          <a:p>
            <a:r>
              <a:rPr lang="en-US" dirty="0" smtClean="0">
                <a:sym typeface="Wingdings" panose="05000000000000000000" pitchFamily="2" charset="2"/>
              </a:rPr>
              <a:t>Download</a:t>
            </a:r>
          </a:p>
          <a:p>
            <a:pPr marL="0" indent="0">
              <a:buNone/>
            </a:pPr>
            <a:r>
              <a:rPr lang="en-US" dirty="0" smtClean="0">
                <a:sym typeface="Wingdings" panose="05000000000000000000" pitchFamily="2" charset="2"/>
              </a:rPr>
              <a:t></a:t>
            </a:r>
            <a:r>
              <a:rPr lang="en-US" dirty="0" err="1" smtClean="0">
                <a:sym typeface="Wingdings" panose="05000000000000000000" pitchFamily="2" charset="2"/>
              </a:rPr>
              <a:t>folderctrl+shift+n</a:t>
            </a:r>
            <a:endParaRPr lang="en-US" dirty="0" smtClean="0">
              <a:sym typeface="Wingdings" panose="05000000000000000000" pitchFamily="2" charset="2"/>
            </a:endParaRPr>
          </a:p>
          <a:p>
            <a:pPr marL="0" indent="0">
              <a:buNone/>
            </a:pPr>
            <a:r>
              <a:rPr lang="en-US" dirty="0" smtClean="0">
                <a:sym typeface="Wingdings" panose="05000000000000000000" pitchFamily="2" charset="2"/>
              </a:rPr>
              <a:t>delete</a:t>
            </a:r>
          </a:p>
          <a:p>
            <a:pPr marL="0" indent="0">
              <a:buNone/>
            </a:pPr>
            <a:r>
              <a:rPr lang="en-US" dirty="0">
                <a:sym typeface="Wingdings" panose="05000000000000000000" pitchFamily="2" charset="2"/>
              </a:rPr>
              <a:t>	</a:t>
            </a:r>
            <a:r>
              <a:rPr lang="en-US" dirty="0" smtClean="0">
                <a:sym typeface="Wingdings" panose="05000000000000000000" pitchFamily="2" charset="2"/>
              </a:rPr>
              <a:t>*temporary(</a:t>
            </a:r>
            <a:r>
              <a:rPr lang="en-US" dirty="0" err="1" smtClean="0">
                <a:sym typeface="Wingdings" panose="05000000000000000000" pitchFamily="2" charset="2"/>
              </a:rPr>
              <a:t>ctrl+d</a:t>
            </a:r>
            <a:r>
              <a:rPr lang="en-US" dirty="0" smtClean="0">
                <a:sym typeface="Wingdings" panose="05000000000000000000" pitchFamily="2" charset="2"/>
              </a:rPr>
              <a:t>)</a:t>
            </a:r>
          </a:p>
          <a:p>
            <a:pPr marL="0" indent="0">
              <a:buNone/>
            </a:pPr>
            <a:r>
              <a:rPr lang="en-US" dirty="0">
                <a:sym typeface="Wingdings" panose="05000000000000000000" pitchFamily="2" charset="2"/>
              </a:rPr>
              <a:t>	</a:t>
            </a:r>
            <a:r>
              <a:rPr lang="en-US" dirty="0" smtClean="0">
                <a:sym typeface="Wingdings" panose="05000000000000000000" pitchFamily="2" charset="2"/>
              </a:rPr>
              <a:t>*permanent(</a:t>
            </a:r>
            <a:r>
              <a:rPr lang="en-US" dirty="0" err="1" smtClean="0">
                <a:sym typeface="Wingdings" panose="05000000000000000000" pitchFamily="2" charset="2"/>
              </a:rPr>
              <a:t>shift+delete</a:t>
            </a:r>
            <a:r>
              <a:rPr lang="en-US" dirty="0" smtClean="0">
                <a:sym typeface="Wingdings" panose="05000000000000000000" pitchFamily="2" charset="2"/>
              </a:rPr>
              <a:t>)</a:t>
            </a:r>
          </a:p>
          <a:p>
            <a:pPr marL="0" indent="0">
              <a:buNone/>
            </a:pPr>
            <a:r>
              <a:rPr lang="en-US" dirty="0" smtClean="0">
                <a:sym typeface="Wingdings" panose="05000000000000000000" pitchFamily="2" charset="2"/>
              </a:rPr>
              <a:t>renamef2</a:t>
            </a:r>
          </a:p>
          <a:p>
            <a:endParaRPr lang="en-US" dirty="0"/>
          </a:p>
        </p:txBody>
      </p:sp>
    </p:spTree>
    <p:extLst>
      <p:ext uri="{BB962C8B-B14F-4D97-AF65-F5344CB8AC3E}">
        <p14:creationId xmlns:p14="http://schemas.microsoft.com/office/powerpoint/2010/main" val="23986394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How to save a file in a folder?</a:t>
            </a:r>
            <a:endParaRPr lang="en-US" sz="6000" dirty="0"/>
          </a:p>
        </p:txBody>
      </p:sp>
      <p:sp>
        <p:nvSpPr>
          <p:cNvPr id="3" name="Content Placeholder 2"/>
          <p:cNvSpPr>
            <a:spLocks noGrp="1"/>
          </p:cNvSpPr>
          <p:nvPr>
            <p:ph idx="1"/>
          </p:nvPr>
        </p:nvSpPr>
        <p:spPr/>
        <p:txBody>
          <a:bodyPr/>
          <a:lstStyle/>
          <a:p>
            <a:pPr algn="ctr"/>
            <a:r>
              <a:rPr lang="en-US" dirty="0" smtClean="0"/>
              <a:t>Go to file menu and choose save option</a:t>
            </a:r>
          </a:p>
          <a:p>
            <a:pPr algn="ctr"/>
            <a:r>
              <a:rPr lang="en-US" dirty="0" smtClean="0"/>
              <a:t>The you will see explorer</a:t>
            </a:r>
          </a:p>
          <a:p>
            <a:pPr algn="ctr"/>
            <a:r>
              <a:rPr lang="en-US" dirty="0" smtClean="0"/>
              <a:t>Select your location</a:t>
            </a:r>
          </a:p>
          <a:p>
            <a:pPr algn="ctr"/>
            <a:r>
              <a:rPr lang="en-US" dirty="0" smtClean="0"/>
              <a:t>Give name of the file and save it</a:t>
            </a:r>
          </a:p>
          <a:p>
            <a:pPr marL="0" indent="0">
              <a:buNone/>
            </a:pPr>
            <a:endParaRPr lang="en-US" dirty="0"/>
          </a:p>
        </p:txBody>
      </p:sp>
    </p:spTree>
    <p:extLst>
      <p:ext uri="{BB962C8B-B14F-4D97-AF65-F5344CB8AC3E}">
        <p14:creationId xmlns:p14="http://schemas.microsoft.com/office/powerpoint/2010/main" val="24182376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u="sng" dirty="0" smtClean="0">
                <a:latin typeface="Algerian" panose="04020705040A02060702" pitchFamily="82" charset="0"/>
              </a:rPr>
              <a:t>notepad</a:t>
            </a:r>
            <a:endParaRPr lang="en-US" sz="6000" b="1" u="sng" dirty="0">
              <a:latin typeface="Algerian" panose="04020705040A02060702" pitchFamily="82" charset="0"/>
            </a:endParaRPr>
          </a:p>
        </p:txBody>
      </p:sp>
      <p:sp>
        <p:nvSpPr>
          <p:cNvPr id="3" name="Content Placeholder 2"/>
          <p:cNvSpPr>
            <a:spLocks noGrp="1"/>
          </p:cNvSpPr>
          <p:nvPr>
            <p:ph idx="1"/>
          </p:nvPr>
        </p:nvSpPr>
        <p:spPr/>
        <p:txBody>
          <a:bodyPr/>
          <a:lstStyle/>
          <a:p>
            <a:r>
              <a:rPr lang="en-IN" dirty="0"/>
              <a:t>Notepad: Notepad is basic text editor.  </a:t>
            </a:r>
            <a:endParaRPr lang="en-US" dirty="0"/>
          </a:p>
          <a:p>
            <a:r>
              <a:rPr lang="en-IN" dirty="0"/>
              <a:t>Applications: </a:t>
            </a:r>
            <a:endParaRPr lang="en-US" dirty="0"/>
          </a:p>
          <a:p>
            <a:pPr lvl="0" fontAlgn="base"/>
            <a:r>
              <a:rPr lang="en-IN" dirty="0"/>
              <a:t>Notes/text </a:t>
            </a:r>
            <a:endParaRPr lang="en-US" dirty="0"/>
          </a:p>
          <a:p>
            <a:pPr lvl="0" fontAlgn="base"/>
            <a:r>
              <a:rPr lang="en-IN" dirty="0"/>
              <a:t>Programs </a:t>
            </a:r>
            <a:endParaRPr lang="en-US" dirty="0"/>
          </a:p>
          <a:p>
            <a:r>
              <a:rPr lang="en-IN" dirty="0"/>
              <a:t>Open: </a:t>
            </a:r>
            <a:endParaRPr lang="en-US" dirty="0"/>
          </a:p>
          <a:p>
            <a:r>
              <a:rPr lang="en-IN" dirty="0"/>
              <a:t>1.start-&gt;run-&gt;"notepad" </a:t>
            </a:r>
            <a:endParaRPr lang="en-US" dirty="0"/>
          </a:p>
          <a:p>
            <a:endParaRPr lang="en-US" dirty="0"/>
          </a:p>
        </p:txBody>
      </p:sp>
    </p:spTree>
    <p:extLst>
      <p:ext uri="{BB962C8B-B14F-4D97-AF65-F5344CB8AC3E}">
        <p14:creationId xmlns:p14="http://schemas.microsoft.com/office/powerpoint/2010/main" val="22406930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6700" b="1" u="sng" dirty="0"/>
              <a:t>File: </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New(</a:t>
            </a:r>
            <a:r>
              <a:rPr lang="en-IN" dirty="0" err="1"/>
              <a:t>ctrl+n</a:t>
            </a:r>
            <a:r>
              <a:rPr lang="en-IN" dirty="0"/>
              <a:t>): create a new blank text file. Open(</a:t>
            </a:r>
            <a:r>
              <a:rPr lang="en-IN" dirty="0" err="1"/>
              <a:t>ctrl+o</a:t>
            </a:r>
            <a:r>
              <a:rPr lang="en-IN" dirty="0"/>
              <a:t>): Open an existing text related files. </a:t>
            </a:r>
            <a:endParaRPr lang="en-US" dirty="0"/>
          </a:p>
          <a:p>
            <a:r>
              <a:rPr lang="en-IN" dirty="0"/>
              <a:t>save(</a:t>
            </a:r>
            <a:r>
              <a:rPr lang="en-IN" dirty="0" err="1"/>
              <a:t>ctrl+s</a:t>
            </a:r>
            <a:r>
              <a:rPr lang="en-IN" dirty="0"/>
              <a:t>): save current file with specified name and location. </a:t>
            </a:r>
            <a:endParaRPr lang="en-US" dirty="0"/>
          </a:p>
          <a:p>
            <a:r>
              <a:rPr lang="en-IN" dirty="0"/>
              <a:t>save as(</a:t>
            </a:r>
            <a:r>
              <a:rPr lang="en-IN" dirty="0" err="1"/>
              <a:t>ctr+shift+s</a:t>
            </a:r>
            <a:r>
              <a:rPr lang="en-IN" dirty="0"/>
              <a:t>): save file with different name or location. print(</a:t>
            </a:r>
            <a:r>
              <a:rPr lang="en-IN" dirty="0" err="1"/>
              <a:t>ctrl+p</a:t>
            </a:r>
            <a:r>
              <a:rPr lang="en-IN" dirty="0"/>
              <a:t>): print current file. exit(alt+f4): quit from notepad. </a:t>
            </a:r>
            <a:endParaRPr lang="en-US" dirty="0"/>
          </a:p>
          <a:p>
            <a:endParaRPr lang="en-US" dirty="0"/>
          </a:p>
        </p:txBody>
      </p:sp>
    </p:spTree>
    <p:extLst>
      <p:ext uri="{BB962C8B-B14F-4D97-AF65-F5344CB8AC3E}">
        <p14:creationId xmlns:p14="http://schemas.microsoft.com/office/powerpoint/2010/main" val="1650623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a:t>
            </a:r>
            <a:endParaRPr lang="en-US" dirty="0"/>
          </a:p>
        </p:txBody>
      </p:sp>
      <p:sp>
        <p:nvSpPr>
          <p:cNvPr id="3" name="Content Placeholder 2"/>
          <p:cNvSpPr>
            <a:spLocks noGrp="1"/>
          </p:cNvSpPr>
          <p:nvPr>
            <p:ph idx="1"/>
          </p:nvPr>
        </p:nvSpPr>
        <p:spPr/>
        <p:txBody>
          <a:bodyPr/>
          <a:lstStyle/>
          <a:p>
            <a:r>
              <a:rPr lang="en-IN" dirty="0"/>
              <a:t>Undo(</a:t>
            </a:r>
            <a:r>
              <a:rPr lang="en-IN" dirty="0" err="1"/>
              <a:t>ctrl+z</a:t>
            </a:r>
            <a:r>
              <a:rPr lang="en-IN" dirty="0"/>
              <a:t>): cancel the last action. </a:t>
            </a:r>
            <a:endParaRPr lang="en-US" dirty="0"/>
          </a:p>
          <a:p>
            <a:r>
              <a:rPr lang="en-IN" dirty="0"/>
              <a:t>copy(</a:t>
            </a:r>
            <a:r>
              <a:rPr lang="en-IN" dirty="0" err="1"/>
              <a:t>ctrl+c</a:t>
            </a:r>
            <a:r>
              <a:rPr lang="en-IN" dirty="0"/>
              <a:t>): copy selected text into the clipboard. paste(</a:t>
            </a:r>
            <a:r>
              <a:rPr lang="en-IN" dirty="0" err="1"/>
              <a:t>ctr+v</a:t>
            </a:r>
            <a:r>
              <a:rPr lang="en-IN" dirty="0"/>
              <a:t>): insert the content of clipboard. cut(</a:t>
            </a:r>
            <a:r>
              <a:rPr lang="en-IN" dirty="0" err="1"/>
              <a:t>ctr+x</a:t>
            </a:r>
            <a:r>
              <a:rPr lang="en-IN" dirty="0"/>
              <a:t>): remove selected text and place into the clipboard. delete(del): remove selection. find(</a:t>
            </a:r>
            <a:r>
              <a:rPr lang="en-IN" dirty="0" err="1"/>
              <a:t>ctr+f</a:t>
            </a:r>
            <a:r>
              <a:rPr lang="en-IN" dirty="0"/>
              <a:t>) : search for specified text. </a:t>
            </a:r>
            <a:endParaRPr lang="en-US" dirty="0"/>
          </a:p>
          <a:p>
            <a:r>
              <a:rPr lang="en-IN" dirty="0"/>
              <a:t>replace(</a:t>
            </a:r>
            <a:r>
              <a:rPr lang="en-IN" dirty="0" err="1"/>
              <a:t>ctrl+h</a:t>
            </a:r>
            <a:r>
              <a:rPr lang="en-IN" dirty="0"/>
              <a:t>): replace one text with other text. select all(</a:t>
            </a:r>
            <a:r>
              <a:rPr lang="en-IN" dirty="0" err="1"/>
              <a:t>ctrl+a</a:t>
            </a:r>
            <a:r>
              <a:rPr lang="en-IN" dirty="0"/>
              <a:t>): select all the text. date / time(f5): insert date and time. </a:t>
            </a:r>
            <a:endParaRPr lang="en-US" dirty="0"/>
          </a:p>
          <a:p>
            <a:endParaRPr lang="en-US" dirty="0"/>
          </a:p>
        </p:txBody>
      </p:sp>
    </p:spTree>
    <p:extLst>
      <p:ext uri="{BB962C8B-B14F-4D97-AF65-F5344CB8AC3E}">
        <p14:creationId xmlns:p14="http://schemas.microsoft.com/office/powerpoint/2010/main" val="35330222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Format: </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Wrap : wrap text into current window font(</a:t>
            </a:r>
            <a:r>
              <a:rPr lang="en-IN" dirty="0" err="1"/>
              <a:t>alt+o+f</a:t>
            </a:r>
            <a:r>
              <a:rPr lang="en-IN" dirty="0"/>
              <a:t>): select font face/style/size </a:t>
            </a:r>
            <a:endParaRPr lang="en-US" dirty="0"/>
          </a:p>
          <a:p>
            <a:endParaRPr lang="en-US" dirty="0"/>
          </a:p>
        </p:txBody>
      </p:sp>
    </p:spTree>
    <p:extLst>
      <p:ext uri="{BB962C8B-B14F-4D97-AF65-F5344CB8AC3E}">
        <p14:creationId xmlns:p14="http://schemas.microsoft.com/office/powerpoint/2010/main" val="33739218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latin typeface="Algerian" panose="04020705040A02060702" pitchFamily="82" charset="0"/>
              </a:rPr>
              <a:t>MS </a:t>
            </a:r>
            <a:r>
              <a:rPr lang="en-IN" u="sng" dirty="0" smtClean="0">
                <a:latin typeface="Algerian" panose="04020705040A02060702" pitchFamily="82" charset="0"/>
              </a:rPr>
              <a:t>Paint </a:t>
            </a:r>
            <a:endParaRPr lang="en-US" u="sng" dirty="0">
              <a:latin typeface="Algerian" panose="04020705040A02060702" pitchFamily="82" charset="0"/>
            </a:endParaRPr>
          </a:p>
        </p:txBody>
      </p:sp>
      <p:sp>
        <p:nvSpPr>
          <p:cNvPr id="3" name="Content Placeholder 2"/>
          <p:cNvSpPr>
            <a:spLocks noGrp="1"/>
          </p:cNvSpPr>
          <p:nvPr>
            <p:ph idx="1"/>
          </p:nvPr>
        </p:nvSpPr>
        <p:spPr/>
        <p:txBody>
          <a:bodyPr/>
          <a:lstStyle/>
          <a:p>
            <a:r>
              <a:rPr lang="en-IN" dirty="0" err="1"/>
              <a:t>Mspaint</a:t>
            </a:r>
            <a:r>
              <a:rPr lang="en-IN" dirty="0"/>
              <a:t> is a basic image editor and drawing application.  </a:t>
            </a:r>
            <a:endParaRPr lang="en-IN" dirty="0" smtClean="0"/>
          </a:p>
          <a:p>
            <a:r>
              <a:rPr lang="en-IN" dirty="0"/>
              <a:t>Open: </a:t>
            </a:r>
            <a:endParaRPr lang="en-US" dirty="0"/>
          </a:p>
          <a:p>
            <a:pPr lvl="0" fontAlgn="base"/>
            <a:r>
              <a:rPr lang="en-IN" dirty="0"/>
              <a:t>Start-&gt;Run(</a:t>
            </a:r>
            <a:r>
              <a:rPr lang="en-IN" dirty="0" err="1"/>
              <a:t>win+r</a:t>
            </a:r>
            <a:r>
              <a:rPr lang="en-IN" dirty="0"/>
              <a:t>) </a:t>
            </a:r>
            <a:endParaRPr lang="en-US" dirty="0"/>
          </a:p>
          <a:p>
            <a:pPr lvl="0" fontAlgn="base"/>
            <a:r>
              <a:rPr lang="en-IN" dirty="0"/>
              <a:t>Type "</a:t>
            </a:r>
            <a:r>
              <a:rPr lang="en-IN" dirty="0" err="1"/>
              <a:t>mspaint</a:t>
            </a:r>
            <a:r>
              <a:rPr lang="en-IN" dirty="0"/>
              <a:t>" </a:t>
            </a:r>
            <a:endParaRPr lang="en-US" dirty="0"/>
          </a:p>
          <a:p>
            <a:pPr lvl="0" fontAlgn="base"/>
            <a:r>
              <a:rPr lang="en-IN" dirty="0"/>
              <a:t>ok </a:t>
            </a:r>
            <a:endParaRPr lang="en-US" dirty="0"/>
          </a:p>
          <a:p>
            <a:pPr marL="0" indent="0">
              <a:buNone/>
            </a:pPr>
            <a:endParaRPr lang="en-US" dirty="0"/>
          </a:p>
        </p:txBody>
      </p:sp>
    </p:spTree>
    <p:extLst>
      <p:ext uri="{BB962C8B-B14F-4D97-AF65-F5344CB8AC3E}">
        <p14:creationId xmlns:p14="http://schemas.microsoft.com/office/powerpoint/2010/main" val="326796671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t>Home Tab: </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Brush/Pencil: </a:t>
            </a:r>
            <a:endParaRPr lang="en-US" dirty="0"/>
          </a:p>
          <a:p>
            <a:r>
              <a:rPr lang="en-IN" dirty="0"/>
              <a:t>1.Select brush and paint </a:t>
            </a:r>
            <a:endParaRPr lang="en-US" dirty="0"/>
          </a:p>
          <a:p>
            <a:pPr lvl="0" fontAlgn="base"/>
            <a:r>
              <a:rPr lang="en-IN" dirty="0"/>
              <a:t>using color1 to draw with left mouse </a:t>
            </a:r>
            <a:endParaRPr lang="en-US" dirty="0"/>
          </a:p>
          <a:p>
            <a:pPr lvl="0" fontAlgn="base"/>
            <a:r>
              <a:rPr lang="en-IN" dirty="0"/>
              <a:t>using color2 to draw with right mouse </a:t>
            </a:r>
            <a:endParaRPr lang="en-US" dirty="0"/>
          </a:p>
          <a:p>
            <a:pPr lvl="0" fontAlgn="base"/>
            <a:r>
              <a:rPr lang="en-IN" dirty="0"/>
              <a:t>change brush size by pressing ctrl++ </a:t>
            </a:r>
            <a:endParaRPr lang="en-US" dirty="0"/>
          </a:p>
          <a:p>
            <a:endParaRPr lang="en-US" dirty="0" smtClean="0"/>
          </a:p>
          <a:p>
            <a:endParaRPr lang="en-US" dirty="0"/>
          </a:p>
        </p:txBody>
      </p:sp>
    </p:spTree>
    <p:extLst>
      <p:ext uri="{BB962C8B-B14F-4D97-AF65-F5344CB8AC3E}">
        <p14:creationId xmlns:p14="http://schemas.microsoft.com/office/powerpoint/2010/main" val="42271523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latin typeface="Algerian" panose="04020705040A02060702" pitchFamily="82" charset="0"/>
              </a:rPr>
              <a:t>computer</a:t>
            </a:r>
            <a:endParaRPr lang="en-US" u="sng" dirty="0">
              <a:latin typeface="Algerian" panose="04020705040A02060702" pitchFamily="82" charset="0"/>
            </a:endParaRPr>
          </a:p>
        </p:txBody>
      </p:sp>
      <p:sp>
        <p:nvSpPr>
          <p:cNvPr id="3" name="Content Placeholder 2"/>
          <p:cNvSpPr>
            <a:spLocks noGrp="1"/>
          </p:cNvSpPr>
          <p:nvPr>
            <p:ph idx="1"/>
          </p:nvPr>
        </p:nvSpPr>
        <p:spPr>
          <a:xfrm>
            <a:off x="4471086" y="1590847"/>
            <a:ext cx="10515600" cy="4351338"/>
          </a:xfrm>
        </p:spPr>
        <p:txBody>
          <a:bodyPr/>
          <a:lstStyle/>
          <a:p>
            <a:r>
              <a:rPr lang="en-IN" b="1" dirty="0" err="1"/>
              <a:t>c</a:t>
            </a:r>
            <a:r>
              <a:rPr lang="en-IN" b="1" dirty="0" err="1">
                <a:sym typeface="Wingdings" panose="05000000000000000000" pitchFamily="2" charset="2"/>
              </a:rPr>
              <a:t></a:t>
            </a:r>
            <a:r>
              <a:rPr lang="en-IN" b="1" dirty="0" err="1"/>
              <a:t>commonly</a:t>
            </a:r>
            <a:endParaRPr lang="en-US" b="1" dirty="0"/>
          </a:p>
          <a:p>
            <a:r>
              <a:rPr lang="en-IN" b="1" dirty="0" err="1"/>
              <a:t>o</a:t>
            </a:r>
            <a:r>
              <a:rPr lang="en-IN" b="1" dirty="0" err="1">
                <a:sym typeface="Wingdings" panose="05000000000000000000" pitchFamily="2" charset="2"/>
              </a:rPr>
              <a:t></a:t>
            </a:r>
            <a:r>
              <a:rPr lang="en-IN" b="1" dirty="0" err="1"/>
              <a:t>operated</a:t>
            </a:r>
            <a:endParaRPr lang="en-US" b="1" dirty="0"/>
          </a:p>
          <a:p>
            <a:r>
              <a:rPr lang="en-IN" b="1" dirty="0" err="1"/>
              <a:t>m</a:t>
            </a:r>
            <a:r>
              <a:rPr lang="en-IN" b="1" dirty="0" err="1">
                <a:sym typeface="Wingdings" panose="05000000000000000000" pitchFamily="2" charset="2"/>
              </a:rPr>
              <a:t></a:t>
            </a:r>
            <a:r>
              <a:rPr lang="en-IN" b="1" dirty="0" err="1"/>
              <a:t>machine</a:t>
            </a:r>
            <a:endParaRPr lang="en-US" b="1" dirty="0"/>
          </a:p>
          <a:p>
            <a:r>
              <a:rPr lang="en-IN" b="1" dirty="0" err="1"/>
              <a:t>p</a:t>
            </a:r>
            <a:r>
              <a:rPr lang="en-IN" b="1" dirty="0" err="1">
                <a:sym typeface="Wingdings" panose="05000000000000000000" pitchFamily="2" charset="2"/>
              </a:rPr>
              <a:t></a:t>
            </a:r>
            <a:r>
              <a:rPr lang="en-IN" b="1" dirty="0" err="1"/>
              <a:t>particularly</a:t>
            </a:r>
            <a:endParaRPr lang="en-US" b="1" dirty="0"/>
          </a:p>
          <a:p>
            <a:r>
              <a:rPr lang="en-IN" b="1" dirty="0" err="1"/>
              <a:t>u</a:t>
            </a:r>
            <a:r>
              <a:rPr lang="en-IN" b="1" dirty="0" err="1">
                <a:sym typeface="Wingdings" panose="05000000000000000000" pitchFamily="2" charset="2"/>
              </a:rPr>
              <a:t></a:t>
            </a:r>
            <a:r>
              <a:rPr lang="en-IN" b="1" dirty="0" err="1"/>
              <a:t>using</a:t>
            </a:r>
            <a:r>
              <a:rPr lang="en-IN" b="1" dirty="0"/>
              <a:t> for</a:t>
            </a:r>
            <a:endParaRPr lang="en-US" b="1" dirty="0"/>
          </a:p>
          <a:p>
            <a:r>
              <a:rPr lang="en-IN" b="1" dirty="0" err="1"/>
              <a:t>t</a:t>
            </a:r>
            <a:r>
              <a:rPr lang="en-IN" b="1" dirty="0" err="1">
                <a:sym typeface="Wingdings" panose="05000000000000000000" pitchFamily="2" charset="2"/>
              </a:rPr>
              <a:t></a:t>
            </a:r>
            <a:r>
              <a:rPr lang="en-IN" b="1" dirty="0" err="1"/>
              <a:t>trade</a:t>
            </a:r>
            <a:r>
              <a:rPr lang="en-IN" b="1" dirty="0"/>
              <a:t> or technical</a:t>
            </a:r>
            <a:endParaRPr lang="en-US" b="1" dirty="0"/>
          </a:p>
          <a:p>
            <a:r>
              <a:rPr lang="en-IN" b="1" dirty="0" err="1"/>
              <a:t>e</a:t>
            </a:r>
            <a:r>
              <a:rPr lang="en-IN" b="1" dirty="0" err="1">
                <a:sym typeface="Wingdings" panose="05000000000000000000" pitchFamily="2" charset="2"/>
              </a:rPr>
              <a:t></a:t>
            </a:r>
            <a:r>
              <a:rPr lang="en-IN" b="1" dirty="0" err="1"/>
              <a:t>education</a:t>
            </a:r>
            <a:endParaRPr lang="en-US" b="1" dirty="0"/>
          </a:p>
          <a:p>
            <a:r>
              <a:rPr lang="en-IN" b="1" dirty="0" err="1"/>
              <a:t>r</a:t>
            </a:r>
            <a:r>
              <a:rPr lang="en-IN" b="1" dirty="0" err="1">
                <a:sym typeface="Wingdings" panose="05000000000000000000" pitchFamily="2" charset="2"/>
              </a:rPr>
              <a:t></a:t>
            </a:r>
            <a:r>
              <a:rPr lang="en-IN" b="1" dirty="0" err="1"/>
              <a:t>research</a:t>
            </a:r>
            <a:endParaRPr lang="en-US" b="1" dirty="0"/>
          </a:p>
          <a:p>
            <a:pPr marL="0" indent="0">
              <a:buNone/>
            </a:pPr>
            <a:endParaRPr lang="en-US" dirty="0"/>
          </a:p>
        </p:txBody>
      </p:sp>
    </p:spTree>
    <p:extLst>
      <p:ext uri="{BB962C8B-B14F-4D97-AF65-F5344CB8AC3E}">
        <p14:creationId xmlns:p14="http://schemas.microsoft.com/office/powerpoint/2010/main" val="1495293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b="1" u="sng" dirty="0"/>
              <a:t>Eraser: </a:t>
            </a:r>
            <a:endParaRPr lang="en-US" b="1" u="sng" dirty="0"/>
          </a:p>
          <a:p>
            <a:pPr lvl="0" fontAlgn="base"/>
            <a:r>
              <a:rPr lang="en-IN" dirty="0"/>
              <a:t>select eraser and paint over the area you want to erase. </a:t>
            </a:r>
            <a:endParaRPr lang="en-US" dirty="0"/>
          </a:p>
          <a:p>
            <a:pPr lvl="0" fontAlgn="base"/>
            <a:r>
              <a:rPr lang="en-IN" dirty="0"/>
              <a:t>make sure you selected </a:t>
            </a:r>
            <a:r>
              <a:rPr lang="en-IN" dirty="0" err="1"/>
              <a:t>color</a:t>
            </a:r>
            <a:r>
              <a:rPr lang="en-IN" dirty="0"/>
              <a:t> 2 as white </a:t>
            </a:r>
            <a:endParaRPr lang="en-US" dirty="0"/>
          </a:p>
          <a:p>
            <a:pPr lvl="0" fontAlgn="base"/>
            <a:r>
              <a:rPr lang="en-IN" dirty="0"/>
              <a:t>change eraser size by pressing ctrl++ </a:t>
            </a:r>
            <a:endParaRPr lang="en-US" dirty="0"/>
          </a:p>
          <a:p>
            <a:r>
              <a:rPr lang="en-IN" dirty="0"/>
              <a:t> </a:t>
            </a:r>
            <a:endParaRPr lang="en-US" dirty="0"/>
          </a:p>
          <a:p>
            <a:r>
              <a:rPr lang="en-IN" b="1" u="sng" dirty="0"/>
              <a:t>Shapes: </a:t>
            </a:r>
            <a:endParaRPr lang="en-US" b="1" u="sng" dirty="0"/>
          </a:p>
          <a:p>
            <a:r>
              <a:rPr lang="en-IN" dirty="0"/>
              <a:t>Drawing a Shape: </a:t>
            </a:r>
            <a:endParaRPr lang="en-US" dirty="0"/>
          </a:p>
          <a:p>
            <a:r>
              <a:rPr lang="en-IN" dirty="0"/>
              <a:t>1. Click on Shape and Draw </a:t>
            </a:r>
            <a:endParaRPr lang="en-US" dirty="0"/>
          </a:p>
          <a:p>
            <a:r>
              <a:rPr lang="en-IN" dirty="0"/>
              <a:t>Outline: </a:t>
            </a:r>
            <a:endParaRPr lang="en-US" dirty="0"/>
          </a:p>
          <a:p>
            <a:pPr lvl="0" fontAlgn="base"/>
            <a:r>
              <a:rPr lang="en-IN" dirty="0"/>
              <a:t>Click on Outline and select type </a:t>
            </a:r>
            <a:endParaRPr lang="en-US" dirty="0"/>
          </a:p>
          <a:p>
            <a:pPr lvl="0" fontAlgn="base"/>
            <a:r>
              <a:rPr lang="en-IN" dirty="0"/>
              <a:t>Click on </a:t>
            </a:r>
            <a:r>
              <a:rPr lang="en-IN" dirty="0" err="1"/>
              <a:t>Color</a:t>
            </a:r>
            <a:r>
              <a:rPr lang="en-IN" dirty="0"/>
              <a:t> 1 and select </a:t>
            </a:r>
            <a:r>
              <a:rPr lang="en-IN" dirty="0" err="1"/>
              <a:t>color</a:t>
            </a:r>
            <a:r>
              <a:rPr lang="en-IN" dirty="0"/>
              <a:t> 3. Click size to change border size of Shape </a:t>
            </a:r>
            <a:endParaRPr lang="en-US" dirty="0"/>
          </a:p>
          <a:p>
            <a:endParaRPr lang="en-US" dirty="0"/>
          </a:p>
        </p:txBody>
      </p:sp>
    </p:spTree>
    <p:extLst>
      <p:ext uri="{BB962C8B-B14F-4D97-AF65-F5344CB8AC3E}">
        <p14:creationId xmlns:p14="http://schemas.microsoft.com/office/powerpoint/2010/main" val="838357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IN" b="1" u="sng" dirty="0"/>
              <a:t>Fill: </a:t>
            </a:r>
            <a:endParaRPr lang="en-US" b="1" u="sng" dirty="0"/>
          </a:p>
          <a:p>
            <a:pPr lvl="0" fontAlgn="base"/>
            <a:r>
              <a:rPr lang="en-IN" dirty="0"/>
              <a:t>Click on Fill and select type </a:t>
            </a:r>
            <a:endParaRPr lang="en-US" dirty="0"/>
          </a:p>
          <a:p>
            <a:pPr lvl="0" fontAlgn="base"/>
            <a:r>
              <a:rPr lang="en-IN" dirty="0"/>
              <a:t>Click on </a:t>
            </a:r>
            <a:r>
              <a:rPr lang="en-IN" dirty="0" err="1"/>
              <a:t>Color</a:t>
            </a:r>
            <a:r>
              <a:rPr lang="en-IN" dirty="0"/>
              <a:t> 2 and select </a:t>
            </a:r>
            <a:r>
              <a:rPr lang="en-IN" dirty="0" err="1"/>
              <a:t>color</a:t>
            </a:r>
            <a:r>
              <a:rPr lang="en-IN" dirty="0"/>
              <a:t> </a:t>
            </a:r>
            <a:endParaRPr lang="en-US" dirty="0"/>
          </a:p>
          <a:p>
            <a:r>
              <a:rPr lang="en-IN" dirty="0"/>
              <a:t> </a:t>
            </a:r>
            <a:endParaRPr lang="en-US" dirty="0"/>
          </a:p>
          <a:p>
            <a:r>
              <a:rPr lang="en-IN" b="1" u="sng" dirty="0"/>
              <a:t>Fill with </a:t>
            </a:r>
            <a:r>
              <a:rPr lang="en-IN" b="1" u="sng" dirty="0" err="1"/>
              <a:t>color</a:t>
            </a:r>
            <a:r>
              <a:rPr lang="en-IN" b="1" u="sng" dirty="0"/>
              <a:t>: </a:t>
            </a:r>
            <a:endParaRPr lang="en-US" b="1" u="sng" dirty="0"/>
          </a:p>
          <a:p>
            <a:r>
              <a:rPr lang="en-IN" dirty="0"/>
              <a:t>1. select </a:t>
            </a:r>
            <a:r>
              <a:rPr lang="en-IN" dirty="0" err="1"/>
              <a:t>color</a:t>
            </a:r>
            <a:r>
              <a:rPr lang="en-IN" dirty="0"/>
              <a:t> 1 and click on area to fill. </a:t>
            </a:r>
            <a:endParaRPr lang="en-US" dirty="0"/>
          </a:p>
          <a:p>
            <a:r>
              <a:rPr lang="en-IN" dirty="0"/>
              <a:t> </a:t>
            </a:r>
            <a:endParaRPr lang="en-US" dirty="0"/>
          </a:p>
          <a:p>
            <a:r>
              <a:rPr lang="en-IN" b="1" u="sng" dirty="0"/>
              <a:t>Magnifier: </a:t>
            </a:r>
            <a:endParaRPr lang="en-US" b="1" u="sng" dirty="0"/>
          </a:p>
          <a:p>
            <a:r>
              <a:rPr lang="en-IN" dirty="0"/>
              <a:t>zoom the region that you select. </a:t>
            </a:r>
            <a:endParaRPr lang="en-US" dirty="0"/>
          </a:p>
          <a:p>
            <a:r>
              <a:rPr lang="en-IN" b="1" u="sng" dirty="0" err="1"/>
              <a:t>Color</a:t>
            </a:r>
            <a:r>
              <a:rPr lang="en-IN" b="1" u="sng" dirty="0"/>
              <a:t> Picker: </a:t>
            </a:r>
            <a:endParaRPr lang="en-US" b="1" u="sng" dirty="0"/>
          </a:p>
          <a:p>
            <a:r>
              <a:rPr lang="en-IN" dirty="0"/>
              <a:t>Pick the </a:t>
            </a:r>
            <a:r>
              <a:rPr lang="en-IN" dirty="0" err="1"/>
              <a:t>color</a:t>
            </a:r>
            <a:r>
              <a:rPr lang="en-IN" dirty="0"/>
              <a:t> that you click on the image.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10655417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b="1" u="sng" dirty="0"/>
              <a:t>Text: </a:t>
            </a:r>
            <a:endParaRPr lang="en-US" b="1" u="sng" dirty="0"/>
          </a:p>
          <a:p>
            <a:pPr lvl="0" fontAlgn="base"/>
            <a:r>
              <a:rPr lang="en-IN" dirty="0"/>
              <a:t>Select the text to and click or drag to add text. </a:t>
            </a:r>
            <a:endParaRPr lang="en-US" dirty="0"/>
          </a:p>
          <a:p>
            <a:pPr lvl="0" fontAlgn="base"/>
            <a:r>
              <a:rPr lang="en-IN" dirty="0"/>
              <a:t>Text will appear that contain options like </a:t>
            </a:r>
            <a:r>
              <a:rPr lang="en-IN" dirty="0" err="1"/>
              <a:t>copy,paste,font,size,bold,italic</a:t>
            </a:r>
            <a:r>
              <a:rPr lang="en-IN" dirty="0"/>
              <a:t> </a:t>
            </a:r>
            <a:endParaRPr lang="en-US" dirty="0"/>
          </a:p>
          <a:p>
            <a:pPr lvl="0" fontAlgn="base"/>
            <a:r>
              <a:rPr lang="en-IN" dirty="0"/>
              <a:t>To add background </a:t>
            </a:r>
            <a:r>
              <a:rPr lang="en-IN" dirty="0" err="1"/>
              <a:t>color</a:t>
            </a:r>
            <a:r>
              <a:rPr lang="en-IN" dirty="0"/>
              <a:t> select opaque and select </a:t>
            </a:r>
            <a:r>
              <a:rPr lang="en-IN" dirty="0" err="1"/>
              <a:t>color</a:t>
            </a:r>
            <a:r>
              <a:rPr lang="en-IN" dirty="0"/>
              <a:t> 2. </a:t>
            </a:r>
            <a:endParaRPr lang="en-US" dirty="0"/>
          </a:p>
          <a:p>
            <a:pPr lvl="0" fontAlgn="base"/>
            <a:r>
              <a:rPr lang="en-IN" dirty="0"/>
              <a:t>to change text </a:t>
            </a:r>
            <a:r>
              <a:rPr lang="en-IN" dirty="0" err="1"/>
              <a:t>color</a:t>
            </a:r>
            <a:r>
              <a:rPr lang="en-IN" dirty="0"/>
              <a:t> select </a:t>
            </a:r>
            <a:r>
              <a:rPr lang="en-IN" dirty="0" err="1"/>
              <a:t>color</a:t>
            </a:r>
            <a:r>
              <a:rPr lang="en-IN" dirty="0"/>
              <a:t> 1. </a:t>
            </a:r>
            <a:endParaRPr lang="en-US" dirty="0"/>
          </a:p>
          <a:p>
            <a:r>
              <a:rPr lang="en-IN" dirty="0"/>
              <a:t>Select: </a:t>
            </a:r>
            <a:endParaRPr lang="en-US" dirty="0"/>
          </a:p>
          <a:p>
            <a:pPr lvl="0" fontAlgn="base"/>
            <a:r>
              <a:rPr lang="en-IN" dirty="0"/>
              <a:t>select the area you want to </a:t>
            </a:r>
            <a:r>
              <a:rPr lang="en-IN" dirty="0" err="1"/>
              <a:t>move,copy</a:t>
            </a:r>
            <a:r>
              <a:rPr lang="en-IN" dirty="0"/>
              <a:t>(</a:t>
            </a:r>
            <a:r>
              <a:rPr lang="en-IN" dirty="0" err="1"/>
              <a:t>ctrl+drag</a:t>
            </a:r>
            <a:r>
              <a:rPr lang="en-IN" dirty="0"/>
              <a:t>) or delete. </a:t>
            </a:r>
            <a:endParaRPr lang="en-US" dirty="0"/>
          </a:p>
          <a:p>
            <a:r>
              <a:rPr lang="en-IN" dirty="0"/>
              <a:t>to </a:t>
            </a:r>
            <a:r>
              <a:rPr lang="en-IN" dirty="0" err="1"/>
              <a:t>move,copy</a:t>
            </a:r>
            <a:r>
              <a:rPr lang="en-IN" dirty="0"/>
              <a:t> as transparent select transparent option</a:t>
            </a:r>
            <a:endParaRPr lang="en-US" dirty="0"/>
          </a:p>
        </p:txBody>
      </p:sp>
    </p:spTree>
    <p:extLst>
      <p:ext uri="{BB962C8B-B14F-4D97-AF65-F5344CB8AC3E}">
        <p14:creationId xmlns:p14="http://schemas.microsoft.com/office/powerpoint/2010/main" val="26943722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3134" y="148856"/>
            <a:ext cx="10460665" cy="6028107"/>
          </a:xfrm>
        </p:spPr>
        <p:txBody>
          <a:bodyPr>
            <a:normAutofit fontScale="92500" lnSpcReduction="20000"/>
          </a:bodyPr>
          <a:lstStyle/>
          <a:p>
            <a:r>
              <a:rPr lang="en-IN" b="1" u="sng" dirty="0" err="1"/>
              <a:t>Crop:</a:t>
            </a:r>
            <a:r>
              <a:rPr lang="en-IN" dirty="0" err="1"/>
              <a:t>remove</a:t>
            </a:r>
            <a:r>
              <a:rPr lang="en-IN" dirty="0"/>
              <a:t> unwanted area from the image </a:t>
            </a:r>
            <a:endParaRPr lang="en-US" dirty="0"/>
          </a:p>
          <a:p>
            <a:pPr lvl="0" fontAlgn="base"/>
            <a:r>
              <a:rPr lang="en-IN" dirty="0"/>
              <a:t>select the area </a:t>
            </a:r>
            <a:endParaRPr lang="en-US" dirty="0"/>
          </a:p>
          <a:p>
            <a:pPr lvl="0" fontAlgn="base"/>
            <a:r>
              <a:rPr lang="en-IN" dirty="0"/>
              <a:t>click on crop. </a:t>
            </a:r>
            <a:endParaRPr lang="en-US" dirty="0"/>
          </a:p>
          <a:p>
            <a:r>
              <a:rPr lang="en-IN" dirty="0"/>
              <a:t> </a:t>
            </a:r>
            <a:endParaRPr lang="en-US" dirty="0"/>
          </a:p>
          <a:p>
            <a:r>
              <a:rPr lang="en-IN" b="1" u="sng" dirty="0"/>
              <a:t>Resize: </a:t>
            </a:r>
            <a:endParaRPr lang="en-US" b="1" u="sng" dirty="0"/>
          </a:p>
          <a:p>
            <a:pPr lvl="0" fontAlgn="base"/>
            <a:r>
              <a:rPr lang="en-IN" dirty="0"/>
              <a:t>select the drawing </a:t>
            </a:r>
            <a:endParaRPr lang="en-US" dirty="0"/>
          </a:p>
          <a:p>
            <a:pPr lvl="0" fontAlgn="base"/>
            <a:r>
              <a:rPr lang="en-IN" dirty="0"/>
              <a:t>click resize and enter width and height values. </a:t>
            </a:r>
            <a:endParaRPr lang="en-US" dirty="0"/>
          </a:p>
          <a:p>
            <a:r>
              <a:rPr lang="en-IN" dirty="0"/>
              <a:t> </a:t>
            </a:r>
            <a:endParaRPr lang="en-US" dirty="0"/>
          </a:p>
          <a:p>
            <a:r>
              <a:rPr lang="en-IN" b="1" u="sng" dirty="0"/>
              <a:t>Rotate: </a:t>
            </a:r>
            <a:endParaRPr lang="en-US" b="1" u="sng" dirty="0"/>
          </a:p>
          <a:p>
            <a:pPr lvl="0" fontAlgn="base"/>
            <a:r>
              <a:rPr lang="en-IN" dirty="0"/>
              <a:t>select the area </a:t>
            </a:r>
            <a:endParaRPr lang="en-US" dirty="0"/>
          </a:p>
          <a:p>
            <a:pPr lvl="0" fontAlgn="base"/>
            <a:r>
              <a:rPr lang="en-IN" dirty="0"/>
              <a:t>select any option to rotate. </a:t>
            </a:r>
            <a:endParaRPr lang="en-US" dirty="0"/>
          </a:p>
          <a:p>
            <a:r>
              <a:rPr lang="en-IN" dirty="0"/>
              <a:t> </a:t>
            </a:r>
            <a:endParaRPr lang="en-US" dirty="0"/>
          </a:p>
          <a:p>
            <a:r>
              <a:rPr lang="en-IN" b="1" u="sng" dirty="0"/>
              <a:t>zoom: </a:t>
            </a:r>
            <a:endParaRPr lang="en-US" b="1" u="sng" dirty="0"/>
          </a:p>
          <a:p>
            <a:r>
              <a:rPr lang="en-IN" dirty="0" err="1"/>
              <a:t>ctrl+scroll</a:t>
            </a:r>
            <a:r>
              <a:rPr lang="en-IN" dirty="0"/>
              <a:t> </a:t>
            </a:r>
            <a:endParaRPr lang="en-US" dirty="0"/>
          </a:p>
          <a:p>
            <a:endParaRPr lang="en-US" dirty="0"/>
          </a:p>
        </p:txBody>
      </p:sp>
    </p:spTree>
    <p:extLst>
      <p:ext uri="{BB962C8B-B14F-4D97-AF65-F5344CB8AC3E}">
        <p14:creationId xmlns:p14="http://schemas.microsoft.com/office/powerpoint/2010/main" val="1848806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a:t> </a:t>
            </a:r>
          </a:p>
          <a:p>
            <a:pPr marL="0" indent="0">
              <a:buNone/>
            </a:pPr>
            <a:r>
              <a:rPr lang="en-IN" b="1" u="sng" dirty="0"/>
              <a:t>File Menu: </a:t>
            </a:r>
            <a:endParaRPr lang="en-US" b="1" u="sng" dirty="0"/>
          </a:p>
          <a:p>
            <a:pPr marL="0" lvl="0" indent="0" fontAlgn="base">
              <a:buNone/>
            </a:pPr>
            <a:r>
              <a:rPr lang="en-IN" dirty="0"/>
              <a:t>Set as background : set the current pic as desktop background. </a:t>
            </a:r>
            <a:endParaRPr lang="en-US" dirty="0"/>
          </a:p>
          <a:p>
            <a:pPr marL="0" lvl="0" indent="0" fontAlgn="base">
              <a:buNone/>
            </a:pPr>
            <a:r>
              <a:rPr lang="en-IN" dirty="0"/>
              <a:t>Properties: change the image dimensions. </a:t>
            </a:r>
            <a:endParaRPr lang="en-US" dirty="0"/>
          </a:p>
          <a:p>
            <a:pPr marL="0" indent="0">
              <a:buNone/>
            </a:pPr>
            <a:r>
              <a:rPr lang="en-IN" dirty="0"/>
              <a:t> </a:t>
            </a:r>
            <a:endParaRPr lang="en-US" dirty="0"/>
          </a:p>
          <a:p>
            <a:pPr marL="0" indent="0">
              <a:buNone/>
            </a:pPr>
            <a:r>
              <a:rPr lang="en-IN" b="1" u="sng" dirty="0"/>
              <a:t>Undo: </a:t>
            </a:r>
            <a:r>
              <a:rPr lang="en-IN" dirty="0"/>
              <a:t>(</a:t>
            </a:r>
            <a:r>
              <a:rPr lang="en-IN" dirty="0" err="1"/>
              <a:t>ctrl+Z</a:t>
            </a:r>
            <a:r>
              <a:rPr lang="en-IN" dirty="0"/>
              <a:t>) cancel the last action. </a:t>
            </a:r>
            <a:endParaRPr lang="en-US" dirty="0"/>
          </a:p>
          <a:p>
            <a:pPr marL="0" indent="0">
              <a:buNone/>
            </a:pPr>
            <a:r>
              <a:rPr lang="en-IN" dirty="0"/>
              <a:t> </a:t>
            </a:r>
            <a:endParaRPr lang="en-US" dirty="0"/>
          </a:p>
          <a:p>
            <a:pPr marL="0" indent="0">
              <a:buNone/>
            </a:pPr>
            <a:r>
              <a:rPr lang="en-IN" b="1" u="sng" dirty="0"/>
              <a:t>Redo: </a:t>
            </a:r>
            <a:r>
              <a:rPr lang="en-IN" dirty="0"/>
              <a:t>(</a:t>
            </a:r>
            <a:r>
              <a:rPr lang="en-IN" dirty="0" err="1"/>
              <a:t>ctrl+y</a:t>
            </a:r>
            <a:r>
              <a:rPr lang="en-IN" dirty="0"/>
              <a:t>) repeat the </a:t>
            </a:r>
            <a:r>
              <a:rPr lang="en-IN" dirty="0" err="1"/>
              <a:t>canceled</a:t>
            </a:r>
            <a:r>
              <a:rPr lang="en-IN" dirty="0"/>
              <a:t> action.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2016599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Ms Office: Software Package </a:t>
            </a:r>
            <a:endParaRPr lang="en-US" b="1" dirty="0"/>
          </a:p>
          <a:p>
            <a:r>
              <a:rPr lang="en-IN" b="1" dirty="0"/>
              <a:t>Microsoft Office is an office suite of desktop applications first released by Microsoft on November 19, 1990.   </a:t>
            </a:r>
            <a:endParaRPr lang="en-US" b="1" dirty="0"/>
          </a:p>
          <a:p>
            <a:endParaRPr lang="en-US" dirty="0"/>
          </a:p>
        </p:txBody>
      </p:sp>
    </p:spTree>
    <p:extLst>
      <p:ext uri="{BB962C8B-B14F-4D97-AF65-F5344CB8AC3E}">
        <p14:creationId xmlns:p14="http://schemas.microsoft.com/office/powerpoint/2010/main" val="286955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13800" dirty="0" smtClean="0">
                <a:latin typeface="Algerian" panose="04020705040A02060702" pitchFamily="82" charset="0"/>
              </a:rPr>
              <a:t>Microsoft office</a:t>
            </a:r>
            <a:endParaRPr lang="en-US" sz="13800" dirty="0">
              <a:latin typeface="Algerian" panose="04020705040A02060702" pitchFamily="82" charset="0"/>
            </a:endParaRPr>
          </a:p>
        </p:txBody>
      </p:sp>
    </p:spTree>
    <p:extLst>
      <p:ext uri="{BB962C8B-B14F-4D97-AF65-F5344CB8AC3E}">
        <p14:creationId xmlns:p14="http://schemas.microsoft.com/office/powerpoint/2010/main" val="2596338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u="sng" dirty="0"/>
              <a:t>Ms Office Applications: </a:t>
            </a:r>
            <a:endParaRPr lang="en-US" b="1" u="sng" dirty="0"/>
          </a:p>
          <a:p>
            <a:pPr marL="0" lvl="0" indent="0" fontAlgn="base">
              <a:buNone/>
            </a:pPr>
            <a:r>
              <a:rPr lang="en-IN" dirty="0"/>
              <a:t>Word  	 	-&gt; Word Processor (1983 Oct 25) </a:t>
            </a:r>
            <a:endParaRPr lang="en-US" dirty="0"/>
          </a:p>
          <a:p>
            <a:pPr marL="0" lvl="0" indent="0" fontAlgn="base">
              <a:buNone/>
            </a:pPr>
            <a:r>
              <a:rPr lang="en-IN" dirty="0"/>
              <a:t>Excel  	-&gt; Spread Sheet Application </a:t>
            </a:r>
            <a:endParaRPr lang="en-US" dirty="0"/>
          </a:p>
          <a:p>
            <a:pPr marL="0" lvl="0" indent="0" fontAlgn="base">
              <a:buNone/>
            </a:pPr>
            <a:r>
              <a:rPr lang="en-IN" dirty="0"/>
              <a:t>Power Point  -&gt; Presentation Program (1987 Apr 20) </a:t>
            </a:r>
            <a:endParaRPr lang="en-US" dirty="0"/>
          </a:p>
          <a:p>
            <a:pPr marL="0" indent="0">
              <a:buNone/>
            </a:pPr>
            <a:endParaRPr lang="en-US" dirty="0"/>
          </a:p>
        </p:txBody>
      </p:sp>
    </p:spTree>
    <p:extLst>
      <p:ext uri="{BB962C8B-B14F-4D97-AF65-F5344CB8AC3E}">
        <p14:creationId xmlns:p14="http://schemas.microsoft.com/office/powerpoint/2010/main" val="362886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7027" y="2755791"/>
            <a:ext cx="10515600" cy="4351338"/>
          </a:xfrm>
        </p:spPr>
        <p:txBody>
          <a:bodyPr>
            <a:normAutofit/>
          </a:bodyPr>
          <a:lstStyle/>
          <a:p>
            <a:pPr marL="0" indent="0" algn="ctr">
              <a:buNone/>
            </a:pPr>
            <a:r>
              <a:rPr lang="en-US" sz="8000" dirty="0" smtClean="0">
                <a:latin typeface="Algerian" panose="04020705040A02060702" pitchFamily="82" charset="0"/>
              </a:rPr>
              <a:t>Microsoft word</a:t>
            </a:r>
            <a:endParaRPr lang="en-US" sz="8000" dirty="0">
              <a:latin typeface="Algerian" panose="04020705040A02060702" pitchFamily="82" charset="0"/>
            </a:endParaRPr>
          </a:p>
        </p:txBody>
      </p:sp>
    </p:spTree>
    <p:extLst>
      <p:ext uri="{BB962C8B-B14F-4D97-AF65-F5344CB8AC3E}">
        <p14:creationId xmlns:p14="http://schemas.microsoft.com/office/powerpoint/2010/main" val="38288293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4800" dirty="0"/>
              <a:t>Microsoft Word is a "Word Processor" developed by Microsoft. It was first released in 1983 Oct 25 </a:t>
            </a:r>
            <a:endParaRPr lang="en-US" sz="4800" dirty="0"/>
          </a:p>
          <a:p>
            <a:endParaRPr lang="en-US" dirty="0"/>
          </a:p>
        </p:txBody>
      </p:sp>
    </p:spTree>
    <p:extLst>
      <p:ext uri="{BB962C8B-B14F-4D97-AF65-F5344CB8AC3E}">
        <p14:creationId xmlns:p14="http://schemas.microsoft.com/office/powerpoint/2010/main" val="16800142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1259" y="1959147"/>
            <a:ext cx="10515600" cy="1325563"/>
          </a:xfrm>
        </p:spPr>
        <p:txBody>
          <a:bodyPr/>
          <a:lstStyle/>
          <a:p>
            <a:r>
              <a:rPr lang="en-US" dirty="0" smtClean="0">
                <a:latin typeface="Algerian" panose="04020705040A02060702" pitchFamily="82" charset="0"/>
              </a:rPr>
              <a:t>Why computer named as computer</a:t>
            </a:r>
            <a:endParaRPr lang="en-US" dirty="0">
              <a:latin typeface="Algerian" panose="04020705040A02060702" pitchFamily="82" charset="0"/>
            </a:endParaRPr>
          </a:p>
        </p:txBody>
      </p:sp>
      <p:sp>
        <p:nvSpPr>
          <p:cNvPr id="3" name="Content Placeholder 2"/>
          <p:cNvSpPr>
            <a:spLocks noGrp="1"/>
          </p:cNvSpPr>
          <p:nvPr>
            <p:ph idx="1"/>
          </p:nvPr>
        </p:nvSpPr>
        <p:spPr>
          <a:xfrm>
            <a:off x="838200" y="3604997"/>
            <a:ext cx="10515600" cy="4351338"/>
          </a:xfrm>
        </p:spPr>
        <p:txBody>
          <a:bodyPr/>
          <a:lstStyle/>
          <a:p>
            <a:pPr marL="0" indent="0" algn="ctr">
              <a:buNone/>
            </a:pPr>
            <a:r>
              <a:rPr lang="en-US" dirty="0" smtClean="0"/>
              <a:t>Because computer is </a:t>
            </a:r>
            <a:r>
              <a:rPr lang="en-US" dirty="0" err="1" smtClean="0"/>
              <a:t>interduce</a:t>
            </a:r>
            <a:r>
              <a:rPr lang="en-US" dirty="0" smtClean="0"/>
              <a:t> for computing</a:t>
            </a:r>
          </a:p>
          <a:p>
            <a:pPr marL="0" indent="0" algn="ctr">
              <a:buNone/>
            </a:pPr>
            <a:r>
              <a:rPr lang="en-US" dirty="0" smtClean="0"/>
              <a:t>That’s why it was names as “</a:t>
            </a:r>
            <a:r>
              <a:rPr lang="en-US" b="1" dirty="0" smtClean="0"/>
              <a:t>computer</a:t>
            </a:r>
            <a:r>
              <a:rPr lang="en-US" dirty="0" smtClean="0"/>
              <a:t>”.</a:t>
            </a:r>
            <a:endParaRPr lang="en-US" dirty="0"/>
          </a:p>
        </p:txBody>
      </p:sp>
    </p:spTree>
    <p:extLst>
      <p:ext uri="{BB962C8B-B14F-4D97-AF65-F5344CB8AC3E}">
        <p14:creationId xmlns:p14="http://schemas.microsoft.com/office/powerpoint/2010/main" val="1069803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t>
            </a:r>
            <a:br>
              <a:rPr lang="en-US" dirty="0"/>
            </a:br>
            <a:r>
              <a:rPr lang="en-IN" b="1" u="sng" dirty="0"/>
              <a:t>Applications: </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IN" dirty="0"/>
              <a:t>1.Letters-Leave Letters, Offer Letters, Resume/Bio Data </a:t>
            </a:r>
            <a:endParaRPr lang="en-US" dirty="0"/>
          </a:p>
          <a:p>
            <a:pPr marL="0" indent="0">
              <a:buNone/>
            </a:pPr>
            <a:r>
              <a:rPr lang="en-IN" dirty="0"/>
              <a:t>2.Documents </a:t>
            </a:r>
            <a:endParaRPr lang="en-US" dirty="0"/>
          </a:p>
          <a:p>
            <a:pPr marL="0" indent="0">
              <a:buNone/>
            </a:pPr>
            <a:r>
              <a:rPr lang="en-IN" dirty="0"/>
              <a:t>3.Books  </a:t>
            </a:r>
            <a:endParaRPr lang="en-US" dirty="0"/>
          </a:p>
          <a:p>
            <a:pPr marL="0" indent="0">
              <a:buNone/>
            </a:pPr>
            <a:r>
              <a:rPr lang="en-IN" dirty="0"/>
              <a:t>4.Projects(Office/school/Home) </a:t>
            </a:r>
            <a:endParaRPr lang="en-US" dirty="0"/>
          </a:p>
          <a:p>
            <a:pPr marL="0" indent="0">
              <a:buNone/>
            </a:pPr>
            <a:r>
              <a:rPr lang="en-IN" dirty="0"/>
              <a:t>5.Company Reports(Sales/Purchase or Income/Expense) </a:t>
            </a:r>
            <a:endParaRPr lang="en-US" dirty="0"/>
          </a:p>
          <a:p>
            <a:pPr marL="0" indent="0">
              <a:buNone/>
            </a:pPr>
            <a:r>
              <a:rPr lang="en-IN" dirty="0"/>
              <a:t>6.Tables(Time/Information Tables) </a:t>
            </a:r>
            <a:endParaRPr lang="en-US" dirty="0"/>
          </a:p>
          <a:p>
            <a:pPr marL="0" indent="0">
              <a:buNone/>
            </a:pPr>
            <a:r>
              <a:rPr lang="en-IN" dirty="0"/>
              <a:t>7.Mail Merge(Mass Email/Letters)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17869572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en-IN" dirty="0"/>
              <a:t>To Start MS Word: </a:t>
            </a:r>
            <a:endParaRPr lang="en-US" dirty="0"/>
          </a:p>
          <a:p>
            <a:pPr algn="ctr"/>
            <a:r>
              <a:rPr lang="en-IN" dirty="0"/>
              <a:t>Start-&gt;Run (</a:t>
            </a:r>
            <a:r>
              <a:rPr lang="en-IN" dirty="0" err="1"/>
              <a:t>Win+R</a:t>
            </a:r>
            <a:r>
              <a:rPr lang="en-IN" dirty="0"/>
              <a:t>) </a:t>
            </a:r>
            <a:endParaRPr lang="en-US" dirty="0"/>
          </a:p>
          <a:p>
            <a:pPr algn="ctr"/>
            <a:r>
              <a:rPr lang="en-IN" dirty="0"/>
              <a:t>Type-&gt; “</a:t>
            </a:r>
            <a:r>
              <a:rPr lang="en-IN" dirty="0" err="1"/>
              <a:t>winword</a:t>
            </a:r>
            <a:r>
              <a:rPr lang="en-IN" dirty="0"/>
              <a:t>” </a:t>
            </a:r>
            <a:endParaRPr lang="en-US" dirty="0"/>
          </a:p>
          <a:p>
            <a:endParaRPr lang="en-US" dirty="0"/>
          </a:p>
        </p:txBody>
      </p:sp>
    </p:spTree>
    <p:extLst>
      <p:ext uri="{BB962C8B-B14F-4D97-AF65-F5344CB8AC3E}">
        <p14:creationId xmlns:p14="http://schemas.microsoft.com/office/powerpoint/2010/main" val="11547840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To get Random Text </a:t>
            </a:r>
            <a:endParaRPr lang="en-US" dirty="0"/>
          </a:p>
          <a:p>
            <a:r>
              <a:rPr lang="en-IN" dirty="0"/>
              <a:t>Type “=rand()” press enter </a:t>
            </a:r>
            <a:endParaRPr lang="en-US" dirty="0"/>
          </a:p>
          <a:p>
            <a:r>
              <a:rPr lang="en-IN" dirty="0"/>
              <a:t> </a:t>
            </a:r>
            <a:endParaRPr lang="en-US" dirty="0"/>
          </a:p>
          <a:p>
            <a:r>
              <a:rPr lang="en-IN" dirty="0"/>
              <a:t>To Zoom </a:t>
            </a:r>
            <a:endParaRPr lang="en-US" dirty="0"/>
          </a:p>
          <a:p>
            <a:r>
              <a:rPr lang="en-IN" dirty="0"/>
              <a:t>Ctrl + Scroll with mouse </a:t>
            </a:r>
            <a:endParaRPr lang="en-US" dirty="0"/>
          </a:p>
          <a:p>
            <a:r>
              <a:rPr lang="en-IN" dirty="0"/>
              <a:t> Home Tab: Document formatting/Editing Options. </a:t>
            </a:r>
            <a:endParaRPr lang="en-US" dirty="0"/>
          </a:p>
          <a:p>
            <a:endParaRPr lang="en-US" dirty="0"/>
          </a:p>
        </p:txBody>
      </p:sp>
    </p:spTree>
    <p:extLst>
      <p:ext uri="{BB962C8B-B14F-4D97-AF65-F5344CB8AC3E}">
        <p14:creationId xmlns:p14="http://schemas.microsoft.com/office/powerpoint/2010/main" val="1678184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793" y="409903"/>
            <a:ext cx="10802007" cy="5767060"/>
          </a:xfrm>
        </p:spPr>
        <p:txBody>
          <a:bodyPr/>
          <a:lstStyle/>
          <a:p>
            <a:r>
              <a:rPr lang="en-IN" sz="4000" dirty="0"/>
              <a:t>Copy(</a:t>
            </a:r>
            <a:r>
              <a:rPr lang="en-IN" sz="4000" dirty="0" err="1"/>
              <a:t>Ctrl+C</a:t>
            </a:r>
            <a:r>
              <a:rPr lang="en-IN" sz="4000" dirty="0"/>
              <a:t>): Copy text to clipboard Cut(</a:t>
            </a:r>
            <a:r>
              <a:rPr lang="en-IN" sz="4000" dirty="0" err="1"/>
              <a:t>Ctrl+x</a:t>
            </a:r>
            <a:r>
              <a:rPr lang="en-IN" sz="4000" dirty="0"/>
              <a:t>): Cut text to clipboard paste(</a:t>
            </a:r>
            <a:r>
              <a:rPr lang="en-IN" sz="4000" dirty="0" err="1"/>
              <a:t>Ctrl+V</a:t>
            </a:r>
            <a:r>
              <a:rPr lang="en-IN" sz="4000" dirty="0"/>
              <a:t>): Insert content of Clipboard. </a:t>
            </a:r>
            <a:endParaRPr lang="en-US" sz="4000" dirty="0"/>
          </a:p>
          <a:p>
            <a:r>
              <a:rPr lang="en-IN" sz="4000" dirty="0"/>
              <a:t>Clipboard: Manage Copied Items </a:t>
            </a:r>
            <a:endParaRPr lang="en-US" sz="4000" dirty="0"/>
          </a:p>
          <a:p>
            <a:r>
              <a:rPr lang="en-IN" sz="4000" dirty="0"/>
              <a:t>Font(</a:t>
            </a:r>
            <a:r>
              <a:rPr lang="en-IN" sz="4000" dirty="0" err="1"/>
              <a:t>Ctrl+D</a:t>
            </a:r>
            <a:r>
              <a:rPr lang="en-IN" sz="4000" dirty="0"/>
              <a:t>): Letter Styles </a:t>
            </a:r>
            <a:endParaRPr lang="en-US" sz="4000" dirty="0"/>
          </a:p>
          <a:p>
            <a:r>
              <a:rPr lang="en-IN" sz="4000" dirty="0"/>
              <a:t>Font Size(Ctrl+[ or ctrl+]): Letter Size </a:t>
            </a:r>
            <a:endParaRPr lang="en-US" sz="4000" dirty="0"/>
          </a:p>
          <a:p>
            <a:r>
              <a:rPr lang="en-IN" sz="4000" dirty="0"/>
              <a:t>Bold(</a:t>
            </a:r>
            <a:r>
              <a:rPr lang="en-IN" sz="4000" dirty="0" err="1"/>
              <a:t>Ctrl+B</a:t>
            </a:r>
            <a:r>
              <a:rPr lang="en-IN" sz="4000" dirty="0"/>
              <a:t>): Make text bold </a:t>
            </a:r>
            <a:endParaRPr lang="en-US" sz="4000" dirty="0"/>
          </a:p>
          <a:p>
            <a:r>
              <a:rPr lang="en-IN" sz="4000" dirty="0"/>
              <a:t>Italic(</a:t>
            </a:r>
            <a:r>
              <a:rPr lang="en-IN" sz="4000" dirty="0" err="1"/>
              <a:t>Ctrl+I</a:t>
            </a:r>
            <a:r>
              <a:rPr lang="en-IN" sz="4000" dirty="0"/>
              <a:t>): Make text italic </a:t>
            </a:r>
            <a:endParaRPr lang="en-US" sz="4000" dirty="0"/>
          </a:p>
          <a:p>
            <a:endParaRPr lang="en-US" dirty="0"/>
          </a:p>
        </p:txBody>
      </p:sp>
    </p:spTree>
    <p:extLst>
      <p:ext uri="{BB962C8B-B14F-4D97-AF65-F5344CB8AC3E}">
        <p14:creationId xmlns:p14="http://schemas.microsoft.com/office/powerpoint/2010/main" val="3895317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166" y="772510"/>
            <a:ext cx="10423634" cy="5404453"/>
          </a:xfrm>
        </p:spPr>
        <p:txBody>
          <a:bodyPr/>
          <a:lstStyle/>
          <a:p>
            <a:pPr marL="0" indent="0">
              <a:buNone/>
            </a:pPr>
            <a:r>
              <a:rPr lang="en-IN" sz="3200" dirty="0"/>
              <a:t>Under Line(</a:t>
            </a:r>
            <a:r>
              <a:rPr lang="en-IN" sz="3200" dirty="0" err="1"/>
              <a:t>Ctrl+U</a:t>
            </a:r>
            <a:r>
              <a:rPr lang="en-IN" sz="3200" dirty="0"/>
              <a:t>): Add under line to the selected text. </a:t>
            </a:r>
            <a:endParaRPr lang="en-US" sz="3200" dirty="0"/>
          </a:p>
          <a:p>
            <a:pPr marL="0" indent="0">
              <a:buNone/>
            </a:pPr>
            <a:r>
              <a:rPr lang="en-IN" sz="3200" dirty="0"/>
              <a:t>Super Script(</a:t>
            </a:r>
            <a:r>
              <a:rPr lang="en-IN" sz="3200" dirty="0" err="1"/>
              <a:t>Ctrl+Shift</a:t>
            </a:r>
            <a:r>
              <a:rPr lang="en-IN" sz="3200" dirty="0"/>
              <a:t>+=): Make text small and keep in to the above line of text. </a:t>
            </a:r>
            <a:endParaRPr lang="en-US" sz="3200" dirty="0"/>
          </a:p>
          <a:p>
            <a:pPr marL="0" indent="0">
              <a:buNone/>
            </a:pPr>
            <a:r>
              <a:rPr lang="en-IN" sz="3200" dirty="0"/>
              <a:t>Sub Script(Ctrl+=): Make text small and keep in to the Below line of text. </a:t>
            </a:r>
            <a:endParaRPr lang="en-US" sz="3200" dirty="0"/>
          </a:p>
          <a:p>
            <a:pPr marL="0" indent="0">
              <a:buNone/>
            </a:pPr>
            <a:r>
              <a:rPr lang="en-IN" sz="3200" dirty="0"/>
              <a:t>Strike through(Alt,H,4): strike to un wanted text </a:t>
            </a:r>
            <a:endParaRPr lang="en-US" sz="3200" dirty="0"/>
          </a:p>
          <a:p>
            <a:pPr marL="0" indent="0">
              <a:buNone/>
            </a:pPr>
            <a:r>
              <a:rPr lang="en-IN" sz="3200" dirty="0"/>
              <a:t>Change Case(Shift+F3): Convert from one case to another. </a:t>
            </a:r>
            <a:endParaRPr lang="en-US" sz="3200" dirty="0"/>
          </a:p>
          <a:p>
            <a:pPr marL="0" indent="0">
              <a:buNone/>
            </a:pPr>
            <a:r>
              <a:rPr lang="en-IN" sz="3200" dirty="0"/>
              <a:t>Left Align(</a:t>
            </a:r>
            <a:r>
              <a:rPr lang="en-IN" sz="3200" dirty="0" err="1"/>
              <a:t>Ctrl+L</a:t>
            </a:r>
            <a:r>
              <a:rPr lang="en-IN" sz="3200" dirty="0"/>
              <a:t>) =&gt; Text aligned to left </a:t>
            </a:r>
            <a:endParaRPr lang="en-US" sz="3200" dirty="0"/>
          </a:p>
          <a:p>
            <a:endParaRPr lang="en-US" dirty="0"/>
          </a:p>
        </p:txBody>
      </p:sp>
    </p:spTree>
    <p:extLst>
      <p:ext uri="{BB962C8B-B14F-4D97-AF65-F5344CB8AC3E}">
        <p14:creationId xmlns:p14="http://schemas.microsoft.com/office/powerpoint/2010/main" val="2242769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5214" y="804041"/>
            <a:ext cx="10628586" cy="5372922"/>
          </a:xfrm>
        </p:spPr>
        <p:txBody>
          <a:bodyPr/>
          <a:lstStyle/>
          <a:p>
            <a:pPr marL="0" indent="0">
              <a:buNone/>
            </a:pPr>
            <a:r>
              <a:rPr lang="en-IN" sz="4000" dirty="0"/>
              <a:t>Right Align(</a:t>
            </a:r>
            <a:r>
              <a:rPr lang="en-IN" sz="4000" dirty="0" err="1"/>
              <a:t>Ctrl+R</a:t>
            </a:r>
            <a:r>
              <a:rPr lang="en-IN" sz="4000" dirty="0"/>
              <a:t>) =&gt; Text aligned to right </a:t>
            </a:r>
            <a:endParaRPr lang="en-US" sz="4000" dirty="0"/>
          </a:p>
          <a:p>
            <a:pPr marL="0" indent="0">
              <a:buNone/>
            </a:pPr>
            <a:r>
              <a:rPr lang="en-IN" sz="4000" dirty="0"/>
              <a:t>Centre Align(</a:t>
            </a:r>
            <a:r>
              <a:rPr lang="en-IN" sz="4000" dirty="0" err="1"/>
              <a:t>Ctrl+E</a:t>
            </a:r>
            <a:r>
              <a:rPr lang="en-IN" sz="4000" dirty="0"/>
              <a:t>) =&gt; Text aligned to Centre </a:t>
            </a:r>
            <a:endParaRPr lang="en-US" sz="4000" dirty="0"/>
          </a:p>
          <a:p>
            <a:pPr marL="0" indent="0">
              <a:buNone/>
            </a:pPr>
            <a:r>
              <a:rPr lang="en-IN" sz="4000" dirty="0"/>
              <a:t>Justify(</a:t>
            </a:r>
            <a:r>
              <a:rPr lang="en-IN" sz="4000" dirty="0" err="1"/>
              <a:t>Ctrl+J</a:t>
            </a:r>
            <a:r>
              <a:rPr lang="en-IN" sz="4000" dirty="0"/>
              <a:t>)  =&gt; Text aligned to both left and right </a:t>
            </a:r>
            <a:endParaRPr lang="en-US" sz="4000" dirty="0"/>
          </a:p>
          <a:p>
            <a:pPr marL="0" indent="0">
              <a:buNone/>
            </a:pPr>
            <a:r>
              <a:rPr lang="en-IN" sz="4000" dirty="0"/>
              <a:t>Line Space(Ctrl+1,Ctrl+5,Ctrl+2) =&gt; adjust the space between lines </a:t>
            </a:r>
            <a:endParaRPr lang="en-US" sz="4000" dirty="0"/>
          </a:p>
          <a:p>
            <a:pPr marL="0" indent="0">
              <a:buNone/>
            </a:pPr>
            <a:r>
              <a:rPr lang="en-IN" sz="4000" dirty="0"/>
              <a:t>Undo(</a:t>
            </a:r>
            <a:r>
              <a:rPr lang="en-IN" sz="4000" dirty="0" err="1"/>
              <a:t>Ctrl+Z</a:t>
            </a:r>
            <a:r>
              <a:rPr lang="en-IN" sz="4000" dirty="0"/>
              <a:t>): Cancel last action. </a:t>
            </a:r>
            <a:endParaRPr lang="en-US" sz="4000" dirty="0"/>
          </a:p>
          <a:p>
            <a:r>
              <a:rPr lang="en-IN" dirty="0"/>
              <a:t> </a:t>
            </a:r>
            <a:endParaRPr lang="en-US" dirty="0"/>
          </a:p>
          <a:p>
            <a:endParaRPr lang="en-US" dirty="0"/>
          </a:p>
        </p:txBody>
      </p:sp>
    </p:spTree>
    <p:extLst>
      <p:ext uri="{BB962C8B-B14F-4D97-AF65-F5344CB8AC3E}">
        <p14:creationId xmlns:p14="http://schemas.microsoft.com/office/powerpoint/2010/main" val="3575828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793" y="725214"/>
            <a:ext cx="10802007" cy="5451749"/>
          </a:xfrm>
        </p:spPr>
        <p:txBody>
          <a:bodyPr>
            <a:normAutofit fontScale="85000" lnSpcReduction="20000"/>
          </a:bodyPr>
          <a:lstStyle/>
          <a:p>
            <a:pPr marL="0" indent="0">
              <a:buNone/>
            </a:pPr>
            <a:r>
              <a:rPr lang="en-IN" dirty="0"/>
              <a:t>Bullets:(</a:t>
            </a:r>
            <a:r>
              <a:rPr lang="en-IN" dirty="0" err="1"/>
              <a:t>Ctrl+Shit+L</a:t>
            </a:r>
            <a:r>
              <a:rPr lang="en-IN" dirty="0"/>
              <a:t>) Starts a Bullet List </a:t>
            </a:r>
            <a:endParaRPr lang="en-US" dirty="0"/>
          </a:p>
          <a:p>
            <a:pPr marL="0" indent="0">
              <a:buNone/>
            </a:pPr>
            <a:r>
              <a:rPr lang="en-IN" dirty="0"/>
              <a:t> 	Create Bullet List: </a:t>
            </a:r>
            <a:endParaRPr lang="en-US" dirty="0"/>
          </a:p>
          <a:p>
            <a:pPr marL="0" indent="0">
              <a:buNone/>
            </a:pPr>
            <a:r>
              <a:rPr lang="en-IN" dirty="0"/>
              <a:t> 	 	1. Bullets-&gt;Define New Bullet </a:t>
            </a:r>
            <a:endParaRPr lang="en-US" dirty="0"/>
          </a:p>
          <a:p>
            <a:pPr marL="0" indent="0">
              <a:buNone/>
            </a:pPr>
            <a:r>
              <a:rPr lang="en-IN" dirty="0"/>
              <a:t>Numbering: Starts a Number List </a:t>
            </a:r>
            <a:endParaRPr lang="en-US" dirty="0"/>
          </a:p>
          <a:p>
            <a:pPr marL="0" indent="0">
              <a:buNone/>
            </a:pPr>
            <a:r>
              <a:rPr lang="en-IN" dirty="0"/>
              <a:t> 	Create Number List: </a:t>
            </a:r>
            <a:endParaRPr lang="en-US" dirty="0"/>
          </a:p>
          <a:p>
            <a:pPr marL="0" indent="0">
              <a:buNone/>
            </a:pPr>
            <a:r>
              <a:rPr lang="en-IN" dirty="0"/>
              <a:t> 	 	1. Number-&gt; Define New Number </a:t>
            </a:r>
            <a:endParaRPr lang="en-US" dirty="0"/>
          </a:p>
          <a:p>
            <a:pPr marL="0" indent="0">
              <a:buNone/>
            </a:pPr>
            <a:r>
              <a:rPr lang="en-IN" dirty="0"/>
              <a:t> 	To Restart Numbers: </a:t>
            </a:r>
            <a:endParaRPr lang="en-US" dirty="0"/>
          </a:p>
          <a:p>
            <a:pPr marL="0" indent="0">
              <a:buNone/>
            </a:pPr>
            <a:r>
              <a:rPr lang="en-IN" dirty="0"/>
              <a:t> 	 	1. Right Click on number list select "restart". </a:t>
            </a:r>
            <a:endParaRPr lang="en-US" dirty="0"/>
          </a:p>
          <a:p>
            <a:pPr marL="0" indent="0">
              <a:buNone/>
            </a:pPr>
            <a:r>
              <a:rPr lang="en-IN" dirty="0"/>
              <a:t> 	To Continue With Previous Series: </a:t>
            </a:r>
            <a:endParaRPr lang="en-US" dirty="0"/>
          </a:p>
          <a:p>
            <a:pPr marL="0" indent="0">
              <a:buNone/>
            </a:pPr>
            <a:r>
              <a:rPr lang="en-IN" dirty="0"/>
              <a:t> 	 	1. Right Click on number list "Continue" </a:t>
            </a:r>
            <a:endParaRPr lang="en-US" dirty="0"/>
          </a:p>
          <a:p>
            <a:pPr marL="0" indent="0">
              <a:buNone/>
            </a:pPr>
            <a:r>
              <a:rPr lang="en-IN" dirty="0"/>
              <a:t> 	To Start number with a specific number: </a:t>
            </a:r>
            <a:endParaRPr lang="en-US" dirty="0"/>
          </a:p>
          <a:p>
            <a:pPr marL="0" indent="0">
              <a:buNone/>
            </a:pPr>
            <a:r>
              <a:rPr lang="en-IN" dirty="0"/>
              <a:t> 	 	1. Right Click on number list "Set Numbering Value" </a:t>
            </a:r>
            <a:endParaRPr lang="en-US" dirty="0"/>
          </a:p>
          <a:p>
            <a:pPr marL="0" indent="0">
              <a:buNone/>
            </a:pPr>
            <a:r>
              <a:rPr lang="en-IN" dirty="0"/>
              <a:t> </a:t>
            </a:r>
            <a:endParaRPr lang="en-US" dirty="0"/>
          </a:p>
          <a:p>
            <a:pPr marL="0" indent="0">
              <a:buNone/>
            </a:pPr>
            <a:r>
              <a:rPr lang="en-IN" dirty="0"/>
              <a:t>Multi-Level List: Create a Multilevel list to organize items or create an outline. </a:t>
            </a:r>
            <a:endParaRPr lang="en-US" dirty="0"/>
          </a:p>
          <a:p>
            <a:endParaRPr lang="en-US" dirty="0"/>
          </a:p>
        </p:txBody>
      </p:sp>
    </p:spTree>
    <p:extLst>
      <p:ext uri="{BB962C8B-B14F-4D97-AF65-F5344CB8AC3E}">
        <p14:creationId xmlns:p14="http://schemas.microsoft.com/office/powerpoint/2010/main" val="3886203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Tabs : Tabs are identification marks appear on Horizontal Ruler, which controls Cursor position. </a:t>
            </a:r>
            <a:endParaRPr lang="en-US" dirty="0"/>
          </a:p>
          <a:p>
            <a:pPr marL="0" indent="0">
              <a:buNone/>
            </a:pPr>
            <a:r>
              <a:rPr lang="en-IN" dirty="0"/>
              <a:t>Create: Click </a:t>
            </a:r>
            <a:endParaRPr lang="en-US" dirty="0"/>
          </a:p>
          <a:p>
            <a:pPr marL="0" indent="0">
              <a:buNone/>
            </a:pPr>
            <a:r>
              <a:rPr lang="en-IN" dirty="0"/>
              <a:t>Positon: Drag to left or right </a:t>
            </a:r>
            <a:endParaRPr lang="en-US" dirty="0"/>
          </a:p>
          <a:p>
            <a:pPr marL="0" indent="0">
              <a:buNone/>
            </a:pPr>
            <a:r>
              <a:rPr lang="en-IN" dirty="0"/>
              <a:t>Delete: Drag to down </a:t>
            </a:r>
            <a:endParaRPr lang="en-US" dirty="0"/>
          </a:p>
          <a:p>
            <a:endParaRPr lang="en-US" dirty="0"/>
          </a:p>
        </p:txBody>
      </p:sp>
    </p:spTree>
    <p:extLst>
      <p:ext uri="{BB962C8B-B14F-4D97-AF65-F5344CB8AC3E}">
        <p14:creationId xmlns:p14="http://schemas.microsoft.com/office/powerpoint/2010/main" val="591509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63815623"/>
      </p:ext>
    </p:extLst>
  </p:cSld>
  <p:clrMapOvr>
    <a:masterClrMapping/>
  </p:clrMapOvr>
  <mc:AlternateContent xmlns:mc="http://schemas.openxmlformats.org/markup-compatibility/2006" xmlns:p14="http://schemas.microsoft.com/office/powerpoint/2010/main">
    <mc:Choice Requires="p14">
      <p:transition spd="slow">
        <p14:wheelReverse spokes="1"/>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fontAlgn="base">
              <a:buNone/>
            </a:pPr>
            <a:r>
              <a:rPr lang="en-IN" dirty="0"/>
              <a:t>Table: Insert-&gt;Table-&gt;Insert table. </a:t>
            </a:r>
            <a:endParaRPr lang="en-US" dirty="0"/>
          </a:p>
          <a:p>
            <a:pPr marL="0" lvl="0" indent="0" fontAlgn="base">
              <a:buNone/>
            </a:pPr>
            <a:r>
              <a:rPr lang="en-IN" dirty="0"/>
              <a:t>Table: Insert-&gt;Table-&gt;Select Columns and Rows </a:t>
            </a:r>
            <a:endParaRPr lang="en-US" dirty="0"/>
          </a:p>
          <a:p>
            <a:pPr marL="0" lvl="0" indent="0" fontAlgn="base">
              <a:buNone/>
            </a:pPr>
            <a:r>
              <a:rPr lang="en-IN" dirty="0"/>
              <a:t>Table: Insert-&gt;Table-&gt;Draw Table </a:t>
            </a:r>
            <a:endParaRPr lang="en-US" dirty="0"/>
          </a:p>
          <a:p>
            <a:pPr marL="0" indent="0">
              <a:buNone/>
            </a:pPr>
            <a:r>
              <a:rPr lang="en-IN" dirty="0"/>
              <a:t> </a:t>
            </a:r>
            <a:endParaRPr lang="en-US" dirty="0"/>
          </a:p>
          <a:p>
            <a:endParaRPr lang="en-US" dirty="0"/>
          </a:p>
        </p:txBody>
      </p:sp>
    </p:spTree>
    <p:extLst>
      <p:ext uri="{BB962C8B-B14F-4D97-AF65-F5344CB8AC3E}">
        <p14:creationId xmlns:p14="http://schemas.microsoft.com/office/powerpoint/2010/main" val="2339725180"/>
      </p:ext>
    </p:extLst>
  </p:cSld>
  <p:clrMapOvr>
    <a:masterClrMapping/>
  </p:clrMapOvr>
  <mc:AlternateContent xmlns:mc="http://schemas.openxmlformats.org/markup-compatibility/2006" xmlns:p14="http://schemas.microsoft.com/office/powerpoint/2010/main">
    <mc:Choice Requires="p14">
      <p:transition spd="slow">
        <p14:wheelReverse spokes="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anose="04020705040A02060702" pitchFamily="82" charset="0"/>
              </a:rPr>
              <a:t>What is computer</a:t>
            </a:r>
            <a:endParaRPr lang="en-US"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IN" dirty="0"/>
              <a:t>Computer is an advanced electronic device that takes raw data as input from the user and processes these data under the control of set of instructions (called program) and gives the result (output) and saves output for the future use. </a:t>
            </a:r>
            <a:endParaRPr lang="en-US" dirty="0"/>
          </a:p>
          <a:p>
            <a:r>
              <a:rPr lang="en-IN" b="1" u="sng" dirty="0"/>
              <a:t>Computer Functions: </a:t>
            </a:r>
            <a:endParaRPr lang="en-US" dirty="0"/>
          </a:p>
          <a:p>
            <a:pPr lvl="0" fontAlgn="base"/>
            <a:r>
              <a:rPr lang="en-IN" dirty="0"/>
              <a:t>Input -Accept Data from the user </a:t>
            </a:r>
            <a:endParaRPr lang="en-US" dirty="0"/>
          </a:p>
          <a:p>
            <a:pPr lvl="0" fontAlgn="base"/>
            <a:r>
              <a:rPr lang="en-IN" dirty="0"/>
              <a:t>Processing-Processes Data </a:t>
            </a:r>
            <a:endParaRPr lang="en-US" dirty="0"/>
          </a:p>
          <a:p>
            <a:pPr lvl="0" fontAlgn="base"/>
            <a:r>
              <a:rPr lang="en-IN" dirty="0"/>
              <a:t>Output -Produces Output </a:t>
            </a:r>
            <a:endParaRPr lang="en-US" dirty="0"/>
          </a:p>
          <a:p>
            <a:pPr lvl="0" fontAlgn="base"/>
            <a:r>
              <a:rPr lang="en-IN" dirty="0"/>
              <a:t>Storage -Stores Results </a:t>
            </a:r>
            <a:endParaRPr lang="en-US" dirty="0"/>
          </a:p>
          <a:p>
            <a:pPr marL="0" indent="0">
              <a:buNone/>
            </a:pPr>
            <a:endParaRPr lang="en-US" dirty="0"/>
          </a:p>
        </p:txBody>
      </p:sp>
    </p:spTree>
    <p:extLst>
      <p:ext uri="{BB962C8B-B14F-4D97-AF65-F5344CB8AC3E}">
        <p14:creationId xmlns:p14="http://schemas.microsoft.com/office/powerpoint/2010/main" val="10375268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92480"/>
            <a:ext cx="10744200" cy="5384483"/>
          </a:xfrm>
        </p:spPr>
        <p:txBody>
          <a:bodyPr/>
          <a:lstStyle/>
          <a:p>
            <a:pPr marL="0" indent="0">
              <a:buNone/>
            </a:pPr>
            <a:r>
              <a:rPr lang="en-IN" b="1" u="sng" dirty="0"/>
              <a:t>New row</a:t>
            </a:r>
            <a:r>
              <a:rPr lang="en-IN" dirty="0"/>
              <a:t>: Press tab in last cell </a:t>
            </a:r>
            <a:endParaRPr lang="en-US" dirty="0"/>
          </a:p>
          <a:p>
            <a:pPr marL="0" indent="0">
              <a:buNone/>
            </a:pPr>
            <a:r>
              <a:rPr lang="en-IN" b="1" u="sng" dirty="0"/>
              <a:t>Insert: </a:t>
            </a:r>
            <a:r>
              <a:rPr lang="en-IN" dirty="0"/>
              <a:t>Row/Columns </a:t>
            </a:r>
            <a:endParaRPr lang="en-US" dirty="0"/>
          </a:p>
          <a:p>
            <a:pPr marL="0" indent="0">
              <a:buNone/>
            </a:pPr>
            <a:r>
              <a:rPr lang="en-IN" dirty="0"/>
              <a:t> 	Row  	: Layout-&gt;Insert Above/Below </a:t>
            </a:r>
            <a:endParaRPr lang="en-US" dirty="0"/>
          </a:p>
          <a:p>
            <a:pPr marL="0" indent="0">
              <a:buNone/>
            </a:pPr>
            <a:r>
              <a:rPr lang="en-IN" dirty="0"/>
              <a:t> 	(or)  	: Move mouse left to the table, and place cursor between rows, click </a:t>
            </a:r>
            <a:endParaRPr lang="en-US" dirty="0"/>
          </a:p>
          <a:p>
            <a:pPr marL="0" indent="0">
              <a:buNone/>
            </a:pPr>
            <a:r>
              <a:rPr lang="en-IN" dirty="0"/>
              <a:t> 	</a:t>
            </a:r>
            <a:r>
              <a:rPr lang="en-IN" b="1" u="sng" dirty="0"/>
              <a:t>Column  	</a:t>
            </a:r>
            <a:r>
              <a:rPr lang="en-IN" dirty="0"/>
              <a:t>: Layout-&gt;Insert Left/Right </a:t>
            </a:r>
            <a:endParaRPr lang="en-US" dirty="0"/>
          </a:p>
          <a:p>
            <a:pPr marL="0" indent="0">
              <a:buNone/>
            </a:pPr>
            <a:r>
              <a:rPr lang="en-IN" dirty="0"/>
              <a:t> 	(or)  	: Move mouse top to the table, and cursor place between cols, click </a:t>
            </a:r>
            <a:endParaRPr lang="en-US" dirty="0"/>
          </a:p>
          <a:p>
            <a:pPr marL="0" indent="0">
              <a:buNone/>
            </a:pPr>
            <a:r>
              <a:rPr lang="en-IN" b="1" u="sng" dirty="0"/>
              <a:t>Delete: </a:t>
            </a:r>
            <a:r>
              <a:rPr lang="en-IN" dirty="0"/>
              <a:t>Row/Columns/Table </a:t>
            </a:r>
            <a:endParaRPr lang="en-US" dirty="0"/>
          </a:p>
          <a:p>
            <a:endParaRPr lang="en-US" dirty="0"/>
          </a:p>
        </p:txBody>
      </p:sp>
    </p:spTree>
    <p:extLst>
      <p:ext uri="{BB962C8B-B14F-4D97-AF65-F5344CB8AC3E}">
        <p14:creationId xmlns:p14="http://schemas.microsoft.com/office/powerpoint/2010/main" val="3816153390"/>
      </p:ext>
    </p:extLst>
  </p:cSld>
  <p:clrMapOvr>
    <a:masterClrMapping/>
  </p:clrMapOvr>
  <mc:AlternateContent xmlns:mc="http://schemas.openxmlformats.org/markup-compatibility/2006" xmlns:p14="http://schemas.microsoft.com/office/powerpoint/2010/main">
    <mc:Choice Requires="p14">
      <p:transition spd="slow">
        <p14:wheelReverse spokes="1"/>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256" y="926592"/>
            <a:ext cx="10829544" cy="5250371"/>
          </a:xfrm>
        </p:spPr>
        <p:txBody>
          <a:bodyPr>
            <a:normAutofit/>
          </a:bodyPr>
          <a:lstStyle/>
          <a:p>
            <a:pPr marL="0" indent="0">
              <a:buNone/>
            </a:pPr>
            <a:r>
              <a:rPr lang="en-IN" b="1" u="sng" dirty="0"/>
              <a:t> Table : </a:t>
            </a:r>
            <a:r>
              <a:rPr lang="en-IN" dirty="0"/>
              <a:t>Layout-&gt;Delete-&gt;Table  row  : Layout-&gt;Delete-&gt;Row </a:t>
            </a:r>
            <a:endParaRPr lang="en-US" dirty="0"/>
          </a:p>
          <a:p>
            <a:pPr marL="0" indent="0">
              <a:buNone/>
            </a:pPr>
            <a:r>
              <a:rPr lang="en-IN" dirty="0"/>
              <a:t> 	Columns : Layout-&gt;Delete-&gt;Column </a:t>
            </a:r>
            <a:endParaRPr lang="en-US" dirty="0"/>
          </a:p>
          <a:p>
            <a:pPr marL="0" indent="0">
              <a:buNone/>
            </a:pPr>
            <a:r>
              <a:rPr lang="en-IN" dirty="0"/>
              <a:t> </a:t>
            </a:r>
            <a:endParaRPr lang="en-US" dirty="0"/>
          </a:p>
          <a:p>
            <a:pPr marL="0" indent="0">
              <a:buNone/>
            </a:pPr>
            <a:r>
              <a:rPr lang="en-IN" b="1" u="sng" dirty="0"/>
              <a:t>Split: </a:t>
            </a:r>
            <a:r>
              <a:rPr lang="en-IN" dirty="0"/>
              <a:t>Split cell into two or more rows/columns </a:t>
            </a:r>
            <a:endParaRPr lang="en-US" dirty="0"/>
          </a:p>
          <a:p>
            <a:pPr marL="0" indent="0">
              <a:buNone/>
            </a:pPr>
            <a:r>
              <a:rPr lang="en-IN" dirty="0"/>
              <a:t> 	 Layout -&gt; Split cells </a:t>
            </a:r>
            <a:endParaRPr lang="en-US" dirty="0"/>
          </a:p>
          <a:p>
            <a:pPr marL="0" indent="0">
              <a:buNone/>
            </a:pPr>
            <a:r>
              <a:rPr lang="en-IN" dirty="0"/>
              <a:t> </a:t>
            </a:r>
            <a:endParaRPr lang="en-US" dirty="0"/>
          </a:p>
          <a:p>
            <a:pPr marL="0" indent="0">
              <a:buNone/>
            </a:pPr>
            <a:r>
              <a:rPr lang="en-IN" b="1" u="sng" dirty="0"/>
              <a:t>Rows height: </a:t>
            </a:r>
            <a:r>
              <a:rPr lang="en-IN" dirty="0"/>
              <a:t>Drag any Row Line to top/bot </a:t>
            </a:r>
            <a:endParaRPr lang="en-US" dirty="0"/>
          </a:p>
          <a:p>
            <a:pPr marL="0" indent="0">
              <a:buNone/>
            </a:pPr>
            <a:r>
              <a:rPr lang="en-IN" b="1" u="sng" dirty="0"/>
              <a:t>Columns width</a:t>
            </a:r>
            <a:r>
              <a:rPr lang="en-IN" dirty="0"/>
              <a:t>: Drag any Column line to left/right </a:t>
            </a:r>
            <a:endParaRPr lang="en-US" dirty="0"/>
          </a:p>
          <a:p>
            <a:pPr marL="0" indent="0">
              <a:buNone/>
            </a:pPr>
            <a:r>
              <a:rPr lang="en-IN" dirty="0"/>
              <a:t> </a:t>
            </a:r>
            <a:endParaRPr lang="en-US" dirty="0"/>
          </a:p>
          <a:p>
            <a:endParaRPr lang="en-US" dirty="0"/>
          </a:p>
        </p:txBody>
      </p:sp>
    </p:spTree>
    <p:extLst>
      <p:ext uri="{BB962C8B-B14F-4D97-AF65-F5344CB8AC3E}">
        <p14:creationId xmlns:p14="http://schemas.microsoft.com/office/powerpoint/2010/main" val="311312531"/>
      </p:ext>
    </p:extLst>
  </p:cSld>
  <p:clrMapOvr>
    <a:masterClrMapping/>
  </p:clrMapOvr>
  <mc:AlternateContent xmlns:mc="http://schemas.openxmlformats.org/markup-compatibility/2006" xmlns:p14="http://schemas.microsoft.com/office/powerpoint/2010/main">
    <mc:Choice Requires="p14">
      <p:transition spd="slow">
        <p14:wheelReverse spokes="1"/>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328" y="804672"/>
            <a:ext cx="10634472" cy="5372291"/>
          </a:xfrm>
        </p:spPr>
        <p:txBody>
          <a:bodyPr>
            <a:normAutofit/>
          </a:bodyPr>
          <a:lstStyle/>
          <a:p>
            <a:pPr marL="0" indent="0">
              <a:buNone/>
            </a:pPr>
            <a:r>
              <a:rPr lang="en-IN" b="1" u="sng" dirty="0"/>
              <a:t>Distribute rows</a:t>
            </a:r>
            <a:r>
              <a:rPr lang="en-IN" dirty="0"/>
              <a:t>: Equal height for selected Rows </a:t>
            </a:r>
            <a:endParaRPr lang="en-US" dirty="0"/>
          </a:p>
          <a:p>
            <a:pPr marL="0" indent="0">
              <a:buNone/>
            </a:pPr>
            <a:r>
              <a:rPr lang="en-IN" dirty="0"/>
              <a:t>Distribute Columns: Equal width for selected Rows </a:t>
            </a:r>
            <a:endParaRPr lang="en-US" dirty="0"/>
          </a:p>
          <a:p>
            <a:pPr marL="0" indent="0">
              <a:buNone/>
            </a:pPr>
            <a:r>
              <a:rPr lang="en-IN" b="1" u="sng" dirty="0"/>
              <a:t>Alignment</a:t>
            </a:r>
            <a:r>
              <a:rPr lang="en-IN" dirty="0"/>
              <a:t>: text alignment in a cell </a:t>
            </a:r>
            <a:endParaRPr lang="en-US" dirty="0"/>
          </a:p>
          <a:p>
            <a:pPr marL="0" indent="0">
              <a:buNone/>
            </a:pPr>
            <a:r>
              <a:rPr lang="en-IN" u="sng" dirty="0"/>
              <a:t> </a:t>
            </a:r>
            <a:endParaRPr lang="en-US" u="sng" dirty="0"/>
          </a:p>
          <a:p>
            <a:pPr marL="0" indent="0">
              <a:buNone/>
            </a:pPr>
            <a:r>
              <a:rPr lang="en-IN" b="1" u="sng" dirty="0"/>
              <a:t>Text Direction</a:t>
            </a:r>
            <a:r>
              <a:rPr lang="en-IN" b="1" dirty="0"/>
              <a:t>: </a:t>
            </a:r>
            <a:r>
              <a:rPr lang="en-IN" dirty="0"/>
              <a:t>Change Text Direction </a:t>
            </a:r>
            <a:endParaRPr lang="en-US" dirty="0"/>
          </a:p>
          <a:p>
            <a:pPr marL="0" indent="0">
              <a:buNone/>
            </a:pPr>
            <a:r>
              <a:rPr lang="en-IN" dirty="0"/>
              <a:t> </a:t>
            </a:r>
            <a:endParaRPr lang="en-US" dirty="0"/>
          </a:p>
          <a:p>
            <a:pPr marL="0" indent="0">
              <a:buNone/>
            </a:pPr>
            <a:r>
              <a:rPr lang="en-IN" b="1" u="sng" dirty="0"/>
              <a:t>Sort: </a:t>
            </a:r>
            <a:r>
              <a:rPr lang="en-IN" dirty="0"/>
              <a:t>Set column data to sort </a:t>
            </a:r>
            <a:endParaRPr lang="en-US" dirty="0"/>
          </a:p>
          <a:p>
            <a:pPr marL="0" indent="0">
              <a:buNone/>
            </a:pPr>
            <a:r>
              <a:rPr lang="en-IN" dirty="0"/>
              <a:t> </a:t>
            </a:r>
            <a:endParaRPr lang="en-US" dirty="0"/>
          </a:p>
          <a:p>
            <a:pPr marL="0" indent="0">
              <a:buNone/>
            </a:pPr>
            <a:r>
              <a:rPr lang="en-IN" b="1" u="sng" dirty="0"/>
              <a:t>Repeat Header Row: </a:t>
            </a:r>
            <a:r>
              <a:rPr lang="en-IN" dirty="0"/>
              <a:t>Repeat header rows in all the pages. </a:t>
            </a:r>
            <a:endParaRPr lang="en-US" dirty="0"/>
          </a:p>
          <a:p>
            <a:endParaRPr lang="en-US" dirty="0"/>
          </a:p>
        </p:txBody>
      </p:sp>
    </p:spTree>
    <p:extLst>
      <p:ext uri="{BB962C8B-B14F-4D97-AF65-F5344CB8AC3E}">
        <p14:creationId xmlns:p14="http://schemas.microsoft.com/office/powerpoint/2010/main" val="2293008301"/>
      </p:ext>
    </p:extLst>
  </p:cSld>
  <p:clrMapOvr>
    <a:masterClrMapping/>
  </p:clrMapOvr>
  <mc:AlternateContent xmlns:mc="http://schemas.openxmlformats.org/markup-compatibility/2006" xmlns:p14="http://schemas.microsoft.com/office/powerpoint/2010/main">
    <mc:Choice Requires="p14">
      <p:transition spd="slow">
        <p14:wheelReverse spokes="1"/>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Formula: Create maths formulas </a:t>
            </a:r>
            <a:endParaRPr lang="en-US" dirty="0"/>
          </a:p>
          <a:p>
            <a:r>
              <a:rPr lang="en-IN" dirty="0"/>
              <a:t>Picture: Insert Pic into the document </a:t>
            </a:r>
            <a:endParaRPr lang="en-US" dirty="0"/>
          </a:p>
          <a:p>
            <a:pPr lvl="0" fontAlgn="base"/>
            <a:r>
              <a:rPr lang="en-IN" dirty="0"/>
              <a:t>Resize, Rotate </a:t>
            </a:r>
            <a:endParaRPr lang="en-US" dirty="0"/>
          </a:p>
          <a:p>
            <a:pPr lvl="0" fontAlgn="base"/>
            <a:r>
              <a:rPr lang="en-IN" dirty="0"/>
              <a:t>move: 	Format-&gt;Text wrapping-&gt;square </a:t>
            </a:r>
            <a:endParaRPr lang="en-US" dirty="0"/>
          </a:p>
          <a:p>
            <a:pPr lvl="0" fontAlgn="base"/>
            <a:r>
              <a:rPr lang="en-IN" dirty="0"/>
              <a:t>Rotate 	Format-&gt;Rotate </a:t>
            </a:r>
            <a:endParaRPr lang="en-US" dirty="0"/>
          </a:p>
          <a:p>
            <a:pPr lvl="0" fontAlgn="base"/>
            <a:r>
              <a:rPr lang="en-IN" dirty="0"/>
              <a:t>Crop (Remove unwanted area): 	Format-&gt;Crop </a:t>
            </a:r>
            <a:endParaRPr lang="en-US" dirty="0"/>
          </a:p>
          <a:p>
            <a:r>
              <a:rPr lang="en-IN" dirty="0"/>
              <a:t>Shapes: Insert various shapes into the document Word art: Place decorative text into the document Text Box: Text Place Holder. </a:t>
            </a:r>
            <a:endParaRPr lang="en-US" dirty="0"/>
          </a:p>
          <a:p>
            <a:endParaRPr lang="en-US" dirty="0"/>
          </a:p>
        </p:txBody>
      </p:sp>
    </p:spTree>
    <p:extLst>
      <p:ext uri="{BB962C8B-B14F-4D97-AF65-F5344CB8AC3E}">
        <p14:creationId xmlns:p14="http://schemas.microsoft.com/office/powerpoint/2010/main" val="60190755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7923" y="678426"/>
            <a:ext cx="10645877" cy="5498537"/>
          </a:xfrm>
        </p:spPr>
        <p:txBody>
          <a:bodyPr/>
          <a:lstStyle/>
          <a:p>
            <a:r>
              <a:rPr lang="en-IN" dirty="0"/>
              <a:t>Symbol: insert symbol not available in Keyboard </a:t>
            </a:r>
            <a:endParaRPr lang="en-US" dirty="0"/>
          </a:p>
          <a:p>
            <a:r>
              <a:rPr lang="en-IN" dirty="0"/>
              <a:t>Date &amp; Time: insert current date and time. </a:t>
            </a:r>
            <a:endParaRPr lang="en-US" dirty="0"/>
          </a:p>
          <a:p>
            <a:r>
              <a:rPr lang="en-IN" dirty="0"/>
              <a:t>Equation: create/insert equation.(Alt+ = → new equation) </a:t>
            </a:r>
            <a:endParaRPr lang="en-US" dirty="0"/>
          </a:p>
          <a:p>
            <a:r>
              <a:rPr lang="en-IN" dirty="0"/>
              <a:t>Cover Page </a:t>
            </a:r>
            <a:endParaRPr lang="en-US" dirty="0"/>
          </a:p>
          <a:p>
            <a:r>
              <a:rPr lang="en-IN" dirty="0"/>
              <a:t>1. Insert -&gt; Cover Page 2. Select The Template. </a:t>
            </a:r>
            <a:endParaRPr lang="en-US" dirty="0"/>
          </a:p>
          <a:p>
            <a:r>
              <a:rPr lang="en-IN" dirty="0"/>
              <a:t>3. Edit Content. </a:t>
            </a:r>
            <a:endParaRPr lang="en-US" dirty="0"/>
          </a:p>
          <a:p>
            <a:endParaRPr lang="en-US" dirty="0"/>
          </a:p>
        </p:txBody>
      </p:sp>
    </p:spTree>
    <p:extLst>
      <p:ext uri="{BB962C8B-B14F-4D97-AF65-F5344CB8AC3E}">
        <p14:creationId xmlns:p14="http://schemas.microsoft.com/office/powerpoint/2010/main" val="255361855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Page Numbers </a:t>
            </a:r>
            <a:endParaRPr lang="en-US" dirty="0"/>
          </a:p>
          <a:p>
            <a:pPr lvl="0" fontAlgn="base"/>
            <a:r>
              <a:rPr lang="en-IN" dirty="0"/>
              <a:t>Insert - &gt;header -&gt; edit header </a:t>
            </a:r>
            <a:endParaRPr lang="en-US" dirty="0"/>
          </a:p>
          <a:p>
            <a:pPr lvl="0" fontAlgn="base"/>
            <a:r>
              <a:rPr lang="en-IN" dirty="0"/>
              <a:t>press Tab to right </a:t>
            </a:r>
            <a:endParaRPr lang="en-US" dirty="0"/>
          </a:p>
          <a:p>
            <a:pPr lvl="0" fontAlgn="base"/>
            <a:r>
              <a:rPr lang="en-IN" dirty="0"/>
              <a:t>Select Design tab -&gt; page Number-&gt;Current position </a:t>
            </a:r>
            <a:endParaRPr lang="en-US" dirty="0"/>
          </a:p>
          <a:p>
            <a:pPr lvl="0" fontAlgn="base"/>
            <a:r>
              <a:rPr lang="en-IN" dirty="0"/>
              <a:t>Select Design </a:t>
            </a:r>
            <a:endParaRPr lang="en-US" dirty="0"/>
          </a:p>
          <a:p>
            <a:pPr lvl="0" fontAlgn="base"/>
            <a:r>
              <a:rPr lang="en-IN" dirty="0"/>
              <a:t>Select Design tab =&gt; Close header &amp; footer. (Or Press ESC on Keyboard).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350095272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IN" dirty="0"/>
              <a:t>Drop Cap: Create a Large Capital letter beginning of a paragraph. </a:t>
            </a:r>
            <a:endParaRPr lang="en-US" dirty="0"/>
          </a:p>
          <a:p>
            <a:pPr lvl="0" fontAlgn="base"/>
            <a:r>
              <a:rPr lang="en-IN" dirty="0"/>
              <a:t>Keep Cursor in a paragraph. </a:t>
            </a:r>
            <a:endParaRPr lang="en-US" dirty="0"/>
          </a:p>
          <a:p>
            <a:pPr lvl="0" fontAlgn="base"/>
            <a:r>
              <a:rPr lang="en-IN" dirty="0"/>
              <a:t>Insert - &gt;Drop Cap -&gt; Dropped. </a:t>
            </a:r>
            <a:endParaRPr lang="en-US" dirty="0"/>
          </a:p>
          <a:p>
            <a:r>
              <a:rPr lang="en-IN" dirty="0"/>
              <a:t> </a:t>
            </a:r>
            <a:endParaRPr lang="en-US" dirty="0"/>
          </a:p>
          <a:p>
            <a:r>
              <a:rPr lang="en-IN" dirty="0"/>
              <a:t>Header &amp; Footer =&gt; Display same text top of the page &amp; bottom of the page </a:t>
            </a:r>
            <a:endParaRPr lang="en-US" dirty="0"/>
          </a:p>
          <a:p>
            <a:pPr lvl="0" fontAlgn="base"/>
            <a:r>
              <a:rPr lang="en-IN" dirty="0"/>
              <a:t>Insert - &gt;header -&gt; edit header </a:t>
            </a:r>
            <a:endParaRPr lang="en-US" dirty="0"/>
          </a:p>
          <a:p>
            <a:pPr lvl="0" fontAlgn="base"/>
            <a:r>
              <a:rPr lang="en-IN" dirty="0"/>
              <a:t>Type the text you want. </a:t>
            </a:r>
            <a:endParaRPr lang="en-US" dirty="0"/>
          </a:p>
          <a:p>
            <a:pPr lvl="0" fontAlgn="base"/>
            <a:r>
              <a:rPr lang="en-IN" dirty="0"/>
              <a:t>Move to bottom and type at footer </a:t>
            </a:r>
            <a:endParaRPr lang="en-US" dirty="0"/>
          </a:p>
          <a:p>
            <a:pPr lvl="0" fontAlgn="base"/>
            <a:r>
              <a:rPr lang="en-IN" dirty="0"/>
              <a:t>Select Design tab -&gt; Close header &amp; footer. </a:t>
            </a:r>
            <a:endParaRPr lang="en-US" dirty="0"/>
          </a:p>
          <a:p>
            <a:endParaRPr lang="en-US" dirty="0"/>
          </a:p>
        </p:txBody>
      </p:sp>
    </p:spTree>
    <p:extLst>
      <p:ext uri="{BB962C8B-B14F-4D97-AF65-F5344CB8AC3E}">
        <p14:creationId xmlns:p14="http://schemas.microsoft.com/office/powerpoint/2010/main" val="394575354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 Links group:- </a:t>
            </a:r>
            <a:endParaRPr lang="en-US" dirty="0"/>
          </a:p>
          <a:p>
            <a:pPr lvl="1" fontAlgn="base"/>
            <a:r>
              <a:rPr lang="en-IN" dirty="0"/>
              <a:t>Book mark </a:t>
            </a:r>
            <a:endParaRPr lang="en-US" dirty="0"/>
          </a:p>
          <a:p>
            <a:pPr lvl="1" fontAlgn="base"/>
            <a:r>
              <a:rPr lang="en-IN" dirty="0"/>
              <a:t>Links/ hyperlink </a:t>
            </a:r>
            <a:endParaRPr lang="en-US" dirty="0"/>
          </a:p>
          <a:p>
            <a:pPr lvl="1" fontAlgn="base"/>
            <a:r>
              <a:rPr lang="en-IN" dirty="0"/>
              <a:t>Cross reference </a:t>
            </a:r>
            <a:endParaRPr lang="en-US" dirty="0"/>
          </a:p>
          <a:p>
            <a:r>
              <a:rPr lang="en-IN" dirty="0"/>
              <a:t>Link/hyper link:-  </a:t>
            </a:r>
            <a:r>
              <a:rPr lang="en-IN" dirty="0" err="1"/>
              <a:t>ctrl+K</a:t>
            </a:r>
            <a:r>
              <a:rPr lang="en-IN" dirty="0"/>
              <a:t> </a:t>
            </a:r>
            <a:endParaRPr lang="en-US" dirty="0"/>
          </a:p>
          <a:p>
            <a:endParaRPr lang="en-US" dirty="0"/>
          </a:p>
        </p:txBody>
      </p:sp>
    </p:spTree>
    <p:extLst>
      <p:ext uri="{BB962C8B-B14F-4D97-AF65-F5344CB8AC3E}">
        <p14:creationId xmlns:p14="http://schemas.microsoft.com/office/powerpoint/2010/main" val="109039450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Create a link in a document to access file and webpages. </a:t>
            </a:r>
            <a:endParaRPr lang="en-US" dirty="0"/>
          </a:p>
          <a:p>
            <a:pPr lvl="1" fontAlgn="base"/>
            <a:r>
              <a:rPr lang="en-IN" dirty="0"/>
              <a:t>Open file </a:t>
            </a:r>
            <a:endParaRPr lang="en-US" dirty="0"/>
          </a:p>
          <a:p>
            <a:pPr lvl="1" fontAlgn="base"/>
            <a:r>
              <a:rPr lang="en-IN" dirty="0"/>
              <a:t>Move to particular location in a file 3. Open a web URL. </a:t>
            </a:r>
            <a:endParaRPr lang="en-US" dirty="0"/>
          </a:p>
          <a:p>
            <a:r>
              <a:rPr lang="en-IN" dirty="0"/>
              <a:t>Insert → hyper link </a:t>
            </a:r>
            <a:endParaRPr lang="en-US" dirty="0"/>
          </a:p>
          <a:p>
            <a:r>
              <a:rPr lang="en-IN" dirty="0"/>
              <a:t>Type web URL or select file. </a:t>
            </a:r>
            <a:endParaRPr lang="en-US" dirty="0"/>
          </a:p>
          <a:p>
            <a:endParaRPr lang="en-US" dirty="0"/>
          </a:p>
        </p:txBody>
      </p:sp>
    </p:spTree>
    <p:extLst>
      <p:ext uri="{BB962C8B-B14F-4D97-AF65-F5344CB8AC3E}">
        <p14:creationId xmlns:p14="http://schemas.microsoft.com/office/powerpoint/2010/main" val="128171820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Book mark:- </a:t>
            </a:r>
            <a:endParaRPr lang="en-US" dirty="0"/>
          </a:p>
          <a:p>
            <a:r>
              <a:rPr lang="en-IN" dirty="0"/>
              <a:t>Assign name to specific point in a document. </a:t>
            </a:r>
            <a:endParaRPr lang="en-US" dirty="0"/>
          </a:p>
          <a:p>
            <a:pPr lvl="1" fontAlgn="base"/>
            <a:r>
              <a:rPr lang="en-IN" dirty="0"/>
              <a:t>Type a long document (or open if you have already). </a:t>
            </a:r>
            <a:endParaRPr lang="en-US" dirty="0"/>
          </a:p>
          <a:p>
            <a:pPr lvl="1" fontAlgn="base"/>
            <a:r>
              <a:rPr lang="en-IN" dirty="0"/>
              <a:t>Keep cursor in a page and paragraph you want to create book mark. </a:t>
            </a:r>
            <a:endParaRPr lang="en-US" dirty="0"/>
          </a:p>
          <a:p>
            <a:pPr lvl="1" fontAlgn="base"/>
            <a:r>
              <a:rPr lang="en-IN" dirty="0"/>
              <a:t>Insert → book mark → type name and click add. </a:t>
            </a:r>
            <a:endParaRPr lang="en-US" dirty="0"/>
          </a:p>
          <a:p>
            <a:r>
              <a:rPr lang="en-IN" dirty="0"/>
              <a:t>Move to the bookmarked places:- </a:t>
            </a:r>
            <a:endParaRPr lang="en-US" dirty="0"/>
          </a:p>
          <a:p>
            <a:pPr lvl="1" fontAlgn="base"/>
            <a:r>
              <a:rPr lang="en-IN" dirty="0"/>
              <a:t>Insert → bookmark </a:t>
            </a:r>
            <a:endParaRPr lang="en-US" dirty="0"/>
          </a:p>
          <a:p>
            <a:pPr lvl="1" fontAlgn="base"/>
            <a:r>
              <a:rPr lang="en-IN" dirty="0"/>
              <a:t>Select any book mark and click </a:t>
            </a:r>
            <a:r>
              <a:rPr lang="en-IN" dirty="0" err="1"/>
              <a:t>goto</a:t>
            </a:r>
            <a:r>
              <a:rPr lang="en-IN" dirty="0"/>
              <a:t>. </a:t>
            </a:r>
            <a:endParaRPr lang="en-US" dirty="0"/>
          </a:p>
          <a:p>
            <a:endParaRPr lang="en-US" dirty="0"/>
          </a:p>
        </p:txBody>
      </p:sp>
    </p:spTree>
    <p:extLst>
      <p:ext uri="{BB962C8B-B14F-4D97-AF65-F5344CB8AC3E}">
        <p14:creationId xmlns:p14="http://schemas.microsoft.com/office/powerpoint/2010/main" val="218484978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advantages</a:t>
            </a:r>
            <a:endParaRPr lang="en-US" dirty="0"/>
          </a:p>
        </p:txBody>
      </p:sp>
      <p:sp>
        <p:nvSpPr>
          <p:cNvPr id="3" name="Content Placeholder 2"/>
          <p:cNvSpPr>
            <a:spLocks noGrp="1"/>
          </p:cNvSpPr>
          <p:nvPr>
            <p:ph idx="1"/>
          </p:nvPr>
        </p:nvSpPr>
        <p:spPr/>
        <p:txBody>
          <a:bodyPr/>
          <a:lstStyle/>
          <a:p>
            <a:r>
              <a:rPr lang="en-US" dirty="0" smtClean="0"/>
              <a:t>Speed</a:t>
            </a:r>
          </a:p>
          <a:p>
            <a:r>
              <a:rPr lang="en-US" dirty="0" smtClean="0"/>
              <a:t>100% accuracy(correct ness)</a:t>
            </a:r>
          </a:p>
          <a:p>
            <a:r>
              <a:rPr lang="en-US" dirty="0" smtClean="0"/>
              <a:t>Reliability</a:t>
            </a:r>
          </a:p>
          <a:p>
            <a:r>
              <a:rPr lang="en-US" dirty="0" err="1" smtClean="0"/>
              <a:t>Versitality</a:t>
            </a:r>
            <a:endParaRPr lang="en-US" dirty="0" smtClean="0"/>
          </a:p>
          <a:p>
            <a:r>
              <a:rPr lang="en-US" dirty="0" smtClean="0"/>
              <a:t>Storage</a:t>
            </a:r>
          </a:p>
          <a:p>
            <a:r>
              <a:rPr lang="en-US" dirty="0" smtClean="0"/>
              <a:t>Automation</a:t>
            </a:r>
          </a:p>
          <a:p>
            <a:r>
              <a:rPr lang="en-US" dirty="0" smtClean="0"/>
              <a:t>Long life</a:t>
            </a:r>
          </a:p>
          <a:p>
            <a:endParaRPr lang="en-US" dirty="0" smtClean="0"/>
          </a:p>
          <a:p>
            <a:endParaRPr lang="en-US" dirty="0" smtClean="0"/>
          </a:p>
        </p:txBody>
      </p:sp>
    </p:spTree>
    <p:extLst>
      <p:ext uri="{BB962C8B-B14F-4D97-AF65-F5344CB8AC3E}">
        <p14:creationId xmlns:p14="http://schemas.microsoft.com/office/powerpoint/2010/main" val="39445124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Cross reference:- </a:t>
            </a:r>
            <a:endParaRPr lang="en-US" dirty="0"/>
          </a:p>
          <a:p>
            <a:r>
              <a:rPr lang="en-IN" dirty="0"/>
              <a:t>Refer to image, table in your document </a:t>
            </a:r>
            <a:endParaRPr lang="en-US" dirty="0"/>
          </a:p>
          <a:p>
            <a:pPr lvl="1" fontAlgn="base"/>
            <a:r>
              <a:rPr lang="en-IN" dirty="0"/>
              <a:t>Insert picture </a:t>
            </a:r>
            <a:endParaRPr lang="en-US" dirty="0"/>
          </a:p>
          <a:p>
            <a:pPr lvl="1" fontAlgn="base"/>
            <a:r>
              <a:rPr lang="en-IN" dirty="0"/>
              <a:t>Reference → insert caption </a:t>
            </a:r>
            <a:endParaRPr lang="en-US" dirty="0"/>
          </a:p>
          <a:p>
            <a:pPr lvl="1" fontAlgn="base"/>
            <a:r>
              <a:rPr lang="en-IN" dirty="0"/>
              <a:t>Move to any page </a:t>
            </a:r>
            <a:endParaRPr lang="en-US" dirty="0"/>
          </a:p>
          <a:p>
            <a:pPr lvl="1" fontAlgn="base"/>
            <a:r>
              <a:rPr lang="en-IN" dirty="0"/>
              <a:t>Insert → cross ref or reference → cross ref. </a:t>
            </a:r>
            <a:endParaRPr lang="en-US" dirty="0"/>
          </a:p>
          <a:p>
            <a:endParaRPr lang="en-US" dirty="0"/>
          </a:p>
        </p:txBody>
      </p:sp>
    </p:spTree>
    <p:extLst>
      <p:ext uri="{BB962C8B-B14F-4D97-AF65-F5344CB8AC3E}">
        <p14:creationId xmlns:p14="http://schemas.microsoft.com/office/powerpoint/2010/main" val="316590447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Margin: </a:t>
            </a:r>
            <a:endParaRPr lang="en-US" dirty="0"/>
          </a:p>
          <a:p>
            <a:pPr lvl="0" fontAlgn="base"/>
            <a:r>
              <a:rPr lang="en-IN" dirty="0"/>
              <a:t>Page Layout -&gt; Margins -&gt; Select any Predefined or </a:t>
            </a:r>
            <a:endParaRPr lang="en-US" dirty="0"/>
          </a:p>
          <a:p>
            <a:pPr lvl="0" fontAlgn="base"/>
            <a:r>
              <a:rPr lang="en-IN" dirty="0"/>
              <a:t>Page Layout -&gt; Margins -&gt; Custom -&gt; Enter top, bottom, left, right values ok. </a:t>
            </a:r>
            <a:endParaRPr lang="en-US" dirty="0"/>
          </a:p>
          <a:p>
            <a:r>
              <a:rPr lang="en-IN" dirty="0"/>
              <a:t> </a:t>
            </a:r>
            <a:endParaRPr lang="en-US" dirty="0"/>
          </a:p>
          <a:p>
            <a:r>
              <a:rPr lang="en-IN" dirty="0"/>
              <a:t> </a:t>
            </a:r>
            <a:endParaRPr lang="en-US" dirty="0"/>
          </a:p>
          <a:p>
            <a:r>
              <a:rPr lang="en-IN" dirty="0"/>
              <a:t>Orientation: Switch page layout between landscape or Portrait. </a:t>
            </a:r>
            <a:endParaRPr lang="en-US" dirty="0"/>
          </a:p>
          <a:p>
            <a:r>
              <a:rPr lang="en-IN" dirty="0"/>
              <a:t> 	Landscape: Tables, Ads </a:t>
            </a:r>
            <a:endParaRPr lang="en-US" dirty="0"/>
          </a:p>
          <a:p>
            <a:endParaRPr lang="en-US" dirty="0"/>
          </a:p>
        </p:txBody>
      </p:sp>
    </p:spTree>
    <p:extLst>
      <p:ext uri="{BB962C8B-B14F-4D97-AF65-F5344CB8AC3E}">
        <p14:creationId xmlns:p14="http://schemas.microsoft.com/office/powerpoint/2010/main" val="36987848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IN" dirty="0"/>
              <a:t>Columns: split the text into one or more columns. </a:t>
            </a:r>
            <a:endParaRPr lang="en-US" dirty="0"/>
          </a:p>
          <a:p>
            <a:pPr lvl="0" fontAlgn="base"/>
            <a:r>
              <a:rPr lang="en-IN" dirty="0"/>
              <a:t>Select the text </a:t>
            </a:r>
            <a:endParaRPr lang="en-US" dirty="0"/>
          </a:p>
          <a:p>
            <a:pPr lvl="0" fontAlgn="base"/>
            <a:r>
              <a:rPr lang="en-IN" dirty="0"/>
              <a:t>Page Layout -&gt; Columns - &gt; Select </a:t>
            </a:r>
            <a:r>
              <a:rPr lang="en-IN" dirty="0" err="1"/>
              <a:t>Num</a:t>
            </a:r>
            <a:r>
              <a:rPr lang="en-IN" dirty="0"/>
              <a:t> of Columns. </a:t>
            </a:r>
            <a:endParaRPr lang="en-US" dirty="0"/>
          </a:p>
          <a:p>
            <a:r>
              <a:rPr lang="en-IN" dirty="0"/>
              <a:t>  </a:t>
            </a:r>
            <a:endParaRPr lang="en-US" dirty="0"/>
          </a:p>
          <a:p>
            <a:r>
              <a:rPr lang="en-IN" dirty="0"/>
              <a:t>Page Size: Select Page Size. </a:t>
            </a:r>
            <a:endParaRPr lang="en-US" dirty="0"/>
          </a:p>
          <a:p>
            <a:r>
              <a:rPr lang="en-IN" dirty="0"/>
              <a:t>  </a:t>
            </a:r>
            <a:endParaRPr lang="en-US" dirty="0"/>
          </a:p>
          <a:p>
            <a:r>
              <a:rPr lang="en-IN" dirty="0"/>
              <a:t>Page </a:t>
            </a:r>
            <a:r>
              <a:rPr lang="en-IN" dirty="0" err="1"/>
              <a:t>Color</a:t>
            </a:r>
            <a:r>
              <a:rPr lang="en-IN" dirty="0"/>
              <a:t>: Select Page </a:t>
            </a:r>
            <a:r>
              <a:rPr lang="en-IN" dirty="0" err="1"/>
              <a:t>Color</a:t>
            </a:r>
            <a:r>
              <a:rPr lang="en-IN" dirty="0"/>
              <a:t>. </a:t>
            </a:r>
            <a:endParaRPr lang="en-US" dirty="0"/>
          </a:p>
          <a:p>
            <a:r>
              <a:rPr lang="en-IN" dirty="0"/>
              <a:t>  </a:t>
            </a:r>
            <a:endParaRPr lang="en-US" dirty="0"/>
          </a:p>
          <a:p>
            <a:r>
              <a:rPr lang="en-IN" dirty="0"/>
              <a:t>Page Border: Select the Page Border. </a:t>
            </a:r>
            <a:endParaRPr lang="en-US" dirty="0"/>
          </a:p>
          <a:p>
            <a:r>
              <a:rPr lang="en-IN" dirty="0"/>
              <a:t>  </a:t>
            </a:r>
            <a:endParaRPr lang="en-US" dirty="0"/>
          </a:p>
          <a:p>
            <a:r>
              <a:rPr lang="en-IN" dirty="0"/>
              <a:t>Water Mark: Insert the Ghosted text behind the content of the page. </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3748535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Water Mark: Insert the Ghosted text behind the content of the page. </a:t>
            </a:r>
            <a:endParaRPr lang="en-US" dirty="0"/>
          </a:p>
          <a:p>
            <a:pPr lvl="0" fontAlgn="base"/>
            <a:r>
              <a:rPr lang="en-IN" dirty="0"/>
              <a:t>Page layout -&gt; Water Mark </a:t>
            </a:r>
            <a:endParaRPr lang="en-US" dirty="0"/>
          </a:p>
          <a:p>
            <a:pPr lvl="0" fontAlgn="base"/>
            <a:r>
              <a:rPr lang="en-IN" dirty="0"/>
              <a:t>Custom Watermark - &gt;Text watermark </a:t>
            </a:r>
            <a:endParaRPr lang="en-US" dirty="0"/>
          </a:p>
          <a:p>
            <a:pPr lvl="0" fontAlgn="base"/>
            <a:r>
              <a:rPr lang="en-IN" dirty="0"/>
              <a:t>Text =&gt; "GREEN APPLE" </a:t>
            </a:r>
            <a:endParaRPr lang="en-US" dirty="0"/>
          </a:p>
          <a:p>
            <a:endParaRPr lang="en-US" dirty="0"/>
          </a:p>
        </p:txBody>
      </p:sp>
    </p:spTree>
    <p:extLst>
      <p:ext uri="{BB962C8B-B14F-4D97-AF65-F5344CB8AC3E}">
        <p14:creationId xmlns:p14="http://schemas.microsoft.com/office/powerpoint/2010/main" val="2682318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Mail Merge: </a:t>
            </a:r>
            <a:endParaRPr lang="en-US" dirty="0"/>
          </a:p>
          <a:p>
            <a:r>
              <a:rPr lang="en-IN" dirty="0"/>
              <a:t>Using Mail Merge Feature to Send Same Letter to different recipients. </a:t>
            </a:r>
            <a:endParaRPr lang="en-US" dirty="0"/>
          </a:p>
          <a:p>
            <a:r>
              <a:rPr lang="en-IN" dirty="0"/>
              <a:t>------------------------------------------------ </a:t>
            </a:r>
            <a:endParaRPr lang="en-US" dirty="0"/>
          </a:p>
          <a:p>
            <a:r>
              <a:rPr lang="en-IN" dirty="0"/>
              <a:t>Step 1: (Creating Database) </a:t>
            </a:r>
            <a:endParaRPr lang="en-US" dirty="0"/>
          </a:p>
          <a:p>
            <a:pPr lvl="0" fontAlgn="base"/>
            <a:r>
              <a:rPr lang="en-IN" dirty="0"/>
              <a:t>Open MS Word </a:t>
            </a:r>
            <a:endParaRPr lang="en-US" dirty="0"/>
          </a:p>
          <a:p>
            <a:endParaRPr lang="en-US" dirty="0"/>
          </a:p>
        </p:txBody>
      </p:sp>
    </p:spTree>
    <p:extLst>
      <p:ext uri="{BB962C8B-B14F-4D97-AF65-F5344CB8AC3E}">
        <p14:creationId xmlns:p14="http://schemas.microsoft.com/office/powerpoint/2010/main" val="2226834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056" y="1170433"/>
            <a:ext cx="10756392" cy="1934528"/>
          </a:xfrm>
        </p:spPr>
        <p:txBody>
          <a:bodyPr>
            <a:normAutofit fontScale="90000"/>
          </a:bodyPr>
          <a:lstStyle/>
          <a:p>
            <a:pPr lvl="0" eaLnBrk="0" fontAlgn="base" hangingPunct="0">
              <a:lnSpc>
                <a:spcPct val="100000"/>
              </a:lnSpc>
              <a:spcAft>
                <a:spcPct val="0"/>
              </a:spcAft>
              <a:tabLst>
                <a:tab pos="457200" algn="ctr"/>
              </a:tabLst>
            </a:pPr>
            <a:r>
              <a:rPr lang="en-US" altLang="en-US" dirty="0">
                <a:solidFill>
                  <a:srgbClr val="FFFFFF"/>
                </a:solidFill>
                <a:latin typeface="Arial" panose="020B0604020202020204" pitchFamily="34" charset="0"/>
                <a:ea typeface="Calibri" panose="020F0502020204030204" pitchFamily="34" charset="0"/>
              </a:rPr>
              <a:t>Create table with following fields </a:t>
            </a:r>
            <a:r>
              <a:rPr lang="en-US" altLang="en-US" sz="4800" dirty="0">
                <a:latin typeface="Arial" panose="020B0604020202020204" pitchFamily="34" charset="0"/>
              </a:rPr>
              <a:t/>
            </a:r>
            <a:br>
              <a:rPr lang="en-US" altLang="en-US" sz="4800" dirty="0">
                <a:latin typeface="Arial" panose="020B0604020202020204" pitchFamily="34" charset="0"/>
              </a:rPr>
            </a:br>
            <a:r>
              <a:rPr lang="en-US" altLang="en-US" dirty="0">
                <a:solidFill>
                  <a:srgbClr val="FFFFFF"/>
                </a:solidFill>
                <a:latin typeface="Arial" panose="020B0604020202020204" pitchFamily="34" charset="0"/>
                <a:ea typeface="Calibri" panose="020F0502020204030204" pitchFamily="34" charset="0"/>
              </a:rPr>
              <a:t>Save and Close the document and word. </a:t>
            </a:r>
            <a:r>
              <a:rPr lang="en-US" altLang="en-US" sz="6600" dirty="0">
                <a:latin typeface="Arial" panose="020B0604020202020204" pitchFamily="34" charset="0"/>
              </a:rPr>
              <a:t/>
            </a:r>
            <a:br>
              <a:rPr lang="en-US" altLang="en-US" sz="6600" dirty="0">
                <a:latin typeface="Arial" panose="020B0604020202020204" pitchFamily="34"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2248964"/>
              </p:ext>
            </p:extLst>
          </p:nvPr>
        </p:nvGraphicFramePr>
        <p:xfrm>
          <a:off x="1792224" y="3501547"/>
          <a:ext cx="7254240" cy="2671544"/>
        </p:xfrm>
        <a:graphic>
          <a:graphicData uri="http://schemas.openxmlformats.org/drawingml/2006/table">
            <a:tbl>
              <a:tblPr firstRow="1" firstCol="1" bandRow="1">
                <a:tableStyleId>{5C22544A-7EE6-4342-B048-85BDC9FD1C3A}</a:tableStyleId>
              </a:tblPr>
              <a:tblGrid>
                <a:gridCol w="1537419">
                  <a:extLst>
                    <a:ext uri="{9D8B030D-6E8A-4147-A177-3AD203B41FA5}">
                      <a16:colId xmlns:a16="http://schemas.microsoft.com/office/drawing/2014/main" val="1172176061"/>
                    </a:ext>
                  </a:extLst>
                </a:gridCol>
                <a:gridCol w="1535291">
                  <a:extLst>
                    <a:ext uri="{9D8B030D-6E8A-4147-A177-3AD203B41FA5}">
                      <a16:colId xmlns:a16="http://schemas.microsoft.com/office/drawing/2014/main" val="467492606"/>
                    </a:ext>
                  </a:extLst>
                </a:gridCol>
                <a:gridCol w="3072710">
                  <a:extLst>
                    <a:ext uri="{9D8B030D-6E8A-4147-A177-3AD203B41FA5}">
                      <a16:colId xmlns:a16="http://schemas.microsoft.com/office/drawing/2014/main" val="158226551"/>
                    </a:ext>
                  </a:extLst>
                </a:gridCol>
                <a:gridCol w="1108820">
                  <a:extLst>
                    <a:ext uri="{9D8B030D-6E8A-4147-A177-3AD203B41FA5}">
                      <a16:colId xmlns:a16="http://schemas.microsoft.com/office/drawing/2014/main" val="2678756707"/>
                    </a:ext>
                  </a:extLst>
                </a:gridCol>
              </a:tblGrid>
              <a:tr h="560704">
                <a:tc>
                  <a:txBody>
                    <a:bodyPr/>
                    <a:lstStyle/>
                    <a:p>
                      <a:pPr marL="0" marR="0" indent="0">
                        <a:lnSpc>
                          <a:spcPct val="107000"/>
                        </a:lnSpc>
                        <a:spcBef>
                          <a:spcPts val="0"/>
                        </a:spcBef>
                        <a:spcAft>
                          <a:spcPts val="0"/>
                        </a:spcAft>
                      </a:pPr>
                      <a:r>
                        <a:rPr lang="en-IN" sz="3600">
                          <a:effectLst/>
                        </a:rPr>
                        <a:t>Name </a:t>
                      </a:r>
                      <a:endParaRPr lang="en-US" sz="3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0" marR="0" indent="0">
                        <a:lnSpc>
                          <a:spcPct val="107000"/>
                        </a:lnSpc>
                        <a:spcBef>
                          <a:spcPts val="0"/>
                        </a:spcBef>
                        <a:spcAft>
                          <a:spcPts val="0"/>
                        </a:spcAft>
                      </a:pPr>
                      <a:r>
                        <a:rPr lang="en-IN" sz="3600">
                          <a:effectLst/>
                        </a:rPr>
                        <a:t> </a:t>
                      </a:r>
                      <a:endParaRPr lang="en-US" sz="3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0" marR="0" indent="0">
                        <a:lnSpc>
                          <a:spcPct val="107000"/>
                        </a:lnSpc>
                        <a:spcBef>
                          <a:spcPts val="0"/>
                        </a:spcBef>
                        <a:spcAft>
                          <a:spcPts val="0"/>
                        </a:spcAft>
                        <a:tabLst>
                          <a:tab pos="457835" algn="ctr"/>
                        </a:tabLst>
                      </a:pPr>
                      <a:r>
                        <a:rPr lang="en-IN" sz="3600">
                          <a:effectLst/>
                        </a:rPr>
                        <a:t>D.No 	 </a:t>
                      </a:r>
                      <a:endParaRPr lang="en-US" sz="3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marL="0" marR="0" indent="0">
                        <a:lnSpc>
                          <a:spcPct val="107000"/>
                        </a:lnSpc>
                        <a:spcBef>
                          <a:spcPts val="0"/>
                        </a:spcBef>
                        <a:spcAft>
                          <a:spcPts val="0"/>
                        </a:spcAft>
                      </a:pPr>
                      <a:r>
                        <a:rPr lang="en-IN" sz="3600">
                          <a:effectLst/>
                        </a:rPr>
                        <a:t>City </a:t>
                      </a:r>
                      <a:endParaRPr lang="en-US" sz="3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3586429317"/>
                  </a:ext>
                </a:extLst>
              </a:tr>
              <a:tr h="748714">
                <a:tc>
                  <a:txBody>
                    <a:bodyPr/>
                    <a:lstStyle/>
                    <a:p>
                      <a:pPr marL="0" marR="0" indent="0">
                        <a:lnSpc>
                          <a:spcPct val="107000"/>
                        </a:lnSpc>
                        <a:spcBef>
                          <a:spcPts val="0"/>
                        </a:spcBef>
                        <a:spcAft>
                          <a:spcPts val="0"/>
                        </a:spcAft>
                      </a:pPr>
                      <a:r>
                        <a:rPr lang="en-IN" sz="3600">
                          <a:effectLst/>
                        </a:rPr>
                        <a:t>Aaa </a:t>
                      </a:r>
                      <a:endParaRPr lang="en-US" sz="3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indent="0">
                        <a:lnSpc>
                          <a:spcPct val="107000"/>
                        </a:lnSpc>
                        <a:spcBef>
                          <a:spcPts val="0"/>
                        </a:spcBef>
                        <a:spcAft>
                          <a:spcPts val="0"/>
                        </a:spcAft>
                      </a:pPr>
                      <a:r>
                        <a:rPr lang="en-IN" sz="3600">
                          <a:effectLst/>
                        </a:rPr>
                        <a:t> </a:t>
                      </a:r>
                      <a:endParaRPr lang="en-US" sz="3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indent="0">
                        <a:lnSpc>
                          <a:spcPct val="107000"/>
                        </a:lnSpc>
                        <a:spcBef>
                          <a:spcPts val="0"/>
                        </a:spcBef>
                        <a:spcAft>
                          <a:spcPts val="0"/>
                        </a:spcAft>
                      </a:pPr>
                      <a:r>
                        <a:rPr lang="en-IN" sz="3600">
                          <a:effectLst/>
                        </a:rPr>
                        <a:t>45-7-34  </a:t>
                      </a:r>
                      <a:endParaRPr lang="en-US" sz="3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indent="0" algn="just">
                        <a:lnSpc>
                          <a:spcPct val="107000"/>
                        </a:lnSpc>
                        <a:spcBef>
                          <a:spcPts val="0"/>
                        </a:spcBef>
                        <a:spcAft>
                          <a:spcPts val="0"/>
                        </a:spcAft>
                      </a:pPr>
                      <a:r>
                        <a:rPr lang="en-IN" sz="3600">
                          <a:effectLst/>
                        </a:rPr>
                        <a:t>Vizag </a:t>
                      </a:r>
                      <a:endParaRPr lang="en-US" sz="3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1021495580"/>
                  </a:ext>
                </a:extLst>
              </a:tr>
              <a:tr h="748714">
                <a:tc>
                  <a:txBody>
                    <a:bodyPr/>
                    <a:lstStyle/>
                    <a:p>
                      <a:pPr marL="0" marR="0" indent="0">
                        <a:lnSpc>
                          <a:spcPct val="107000"/>
                        </a:lnSpc>
                        <a:spcBef>
                          <a:spcPts val="0"/>
                        </a:spcBef>
                        <a:spcAft>
                          <a:spcPts val="0"/>
                        </a:spcAft>
                      </a:pPr>
                      <a:r>
                        <a:rPr lang="en-IN" sz="3600">
                          <a:effectLst/>
                        </a:rPr>
                        <a:t>Bbb </a:t>
                      </a:r>
                      <a:endParaRPr lang="en-US" sz="3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indent="0">
                        <a:lnSpc>
                          <a:spcPct val="107000"/>
                        </a:lnSpc>
                        <a:spcBef>
                          <a:spcPts val="0"/>
                        </a:spcBef>
                        <a:spcAft>
                          <a:spcPts val="0"/>
                        </a:spcAft>
                      </a:pPr>
                      <a:r>
                        <a:rPr lang="en-IN" sz="3600" dirty="0">
                          <a:effectLst/>
                        </a:rPr>
                        <a:t> </a:t>
                      </a:r>
                      <a:endParaRPr lang="en-US" sz="3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indent="0">
                        <a:lnSpc>
                          <a:spcPct val="107000"/>
                        </a:lnSpc>
                        <a:spcBef>
                          <a:spcPts val="0"/>
                        </a:spcBef>
                        <a:spcAft>
                          <a:spcPts val="0"/>
                        </a:spcAft>
                      </a:pPr>
                      <a:r>
                        <a:rPr lang="en-IN" sz="3600">
                          <a:effectLst/>
                        </a:rPr>
                        <a:t>78-34-56 </a:t>
                      </a:r>
                      <a:endParaRPr lang="en-US" sz="3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indent="0" algn="just">
                        <a:lnSpc>
                          <a:spcPct val="107000"/>
                        </a:lnSpc>
                        <a:spcBef>
                          <a:spcPts val="0"/>
                        </a:spcBef>
                        <a:spcAft>
                          <a:spcPts val="0"/>
                        </a:spcAft>
                      </a:pPr>
                      <a:r>
                        <a:rPr lang="en-IN" sz="3600">
                          <a:effectLst/>
                        </a:rPr>
                        <a:t>Vizag </a:t>
                      </a:r>
                      <a:endParaRPr lang="en-US" sz="3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3385140172"/>
                  </a:ext>
                </a:extLst>
              </a:tr>
              <a:tr h="560704">
                <a:tc>
                  <a:txBody>
                    <a:bodyPr/>
                    <a:lstStyle/>
                    <a:p>
                      <a:pPr marL="0" marR="0" indent="0">
                        <a:lnSpc>
                          <a:spcPct val="107000"/>
                        </a:lnSpc>
                        <a:spcBef>
                          <a:spcPts val="0"/>
                        </a:spcBef>
                        <a:spcAft>
                          <a:spcPts val="0"/>
                        </a:spcAft>
                      </a:pPr>
                      <a:r>
                        <a:rPr lang="en-IN" sz="3600">
                          <a:effectLst/>
                        </a:rPr>
                        <a:t>Ccc </a:t>
                      </a:r>
                      <a:endParaRPr lang="en-US" sz="3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indent="0">
                        <a:lnSpc>
                          <a:spcPct val="107000"/>
                        </a:lnSpc>
                        <a:spcBef>
                          <a:spcPts val="0"/>
                        </a:spcBef>
                        <a:spcAft>
                          <a:spcPts val="0"/>
                        </a:spcAft>
                      </a:pPr>
                      <a:r>
                        <a:rPr lang="en-IN" sz="3600">
                          <a:effectLst/>
                        </a:rPr>
                        <a:t> </a:t>
                      </a:r>
                      <a:endParaRPr lang="en-US" sz="3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indent="0">
                        <a:lnSpc>
                          <a:spcPct val="107000"/>
                        </a:lnSpc>
                        <a:spcBef>
                          <a:spcPts val="0"/>
                        </a:spcBef>
                        <a:spcAft>
                          <a:spcPts val="0"/>
                        </a:spcAft>
                      </a:pPr>
                      <a:r>
                        <a:rPr lang="en-IN" sz="3600">
                          <a:effectLst/>
                        </a:rPr>
                        <a:t>45-67-23 </a:t>
                      </a:r>
                      <a:endParaRPr lang="en-US" sz="36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indent="0" algn="just">
                        <a:lnSpc>
                          <a:spcPct val="107000"/>
                        </a:lnSpc>
                        <a:spcBef>
                          <a:spcPts val="0"/>
                        </a:spcBef>
                        <a:spcAft>
                          <a:spcPts val="0"/>
                        </a:spcAft>
                      </a:pPr>
                      <a:r>
                        <a:rPr lang="en-IN" sz="3600" dirty="0" err="1">
                          <a:effectLst/>
                        </a:rPr>
                        <a:t>Vizag</a:t>
                      </a:r>
                      <a:r>
                        <a:rPr lang="en-IN" sz="3600" dirty="0">
                          <a:effectLst/>
                        </a:rPr>
                        <a:t> </a:t>
                      </a:r>
                      <a:endParaRPr lang="en-US" sz="36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324259930"/>
                  </a:ext>
                </a:extLst>
              </a:tr>
            </a:tbl>
          </a:graphicData>
        </a:graphic>
      </p:graphicFrame>
    </p:spTree>
    <p:extLst>
      <p:ext uri="{BB962C8B-B14F-4D97-AF65-F5344CB8AC3E}">
        <p14:creationId xmlns:p14="http://schemas.microsoft.com/office/powerpoint/2010/main" val="1672343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Step 2: (Preparing Letter) </a:t>
            </a:r>
            <a:endParaRPr lang="en-US" dirty="0"/>
          </a:p>
          <a:p>
            <a:pPr lvl="0" fontAlgn="base"/>
            <a:r>
              <a:rPr lang="en-IN" dirty="0"/>
              <a:t>Open Word </a:t>
            </a:r>
            <a:endParaRPr lang="en-US" dirty="0"/>
          </a:p>
          <a:p>
            <a:pPr lvl="0" fontAlgn="base"/>
            <a:r>
              <a:rPr lang="en-IN" dirty="0"/>
              <a:t>Type a Letter. </a:t>
            </a:r>
            <a:endParaRPr lang="en-US" dirty="0"/>
          </a:p>
          <a:p>
            <a:r>
              <a:rPr lang="en-IN" dirty="0"/>
              <a:t>Step 3: (Merging database and Letter) </a:t>
            </a:r>
            <a:endParaRPr lang="en-US" dirty="0"/>
          </a:p>
          <a:p>
            <a:endParaRPr lang="en-US" dirty="0"/>
          </a:p>
        </p:txBody>
      </p:sp>
    </p:spTree>
    <p:extLst>
      <p:ext uri="{BB962C8B-B14F-4D97-AF65-F5344CB8AC3E}">
        <p14:creationId xmlns:p14="http://schemas.microsoft.com/office/powerpoint/2010/main" val="3216728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fontAlgn="base"/>
            <a:r>
              <a:rPr lang="en-IN" dirty="0"/>
              <a:t>Click on Mailings Tab </a:t>
            </a:r>
            <a:endParaRPr lang="en-US" dirty="0"/>
          </a:p>
          <a:p>
            <a:pPr lvl="0" fontAlgn="base"/>
            <a:r>
              <a:rPr lang="en-IN" dirty="0"/>
              <a:t>Click on Start Mail Merge-&gt;Letters </a:t>
            </a:r>
            <a:endParaRPr lang="en-US" dirty="0"/>
          </a:p>
          <a:p>
            <a:pPr lvl="0" fontAlgn="base"/>
            <a:r>
              <a:rPr lang="en-IN" dirty="0"/>
              <a:t>Click on Select Recipients-&gt;Use Existing List </a:t>
            </a:r>
            <a:endParaRPr lang="en-US" dirty="0"/>
          </a:p>
          <a:p>
            <a:pPr lvl="0" fontAlgn="base"/>
            <a:r>
              <a:rPr lang="en-IN" dirty="0"/>
              <a:t>In Select Data Source Dialog box select the file you saved in Step1. </a:t>
            </a:r>
            <a:endParaRPr lang="en-US" dirty="0"/>
          </a:p>
          <a:p>
            <a:pPr lvl="0" fontAlgn="base"/>
            <a:r>
              <a:rPr lang="en-IN" dirty="0"/>
              <a:t>Place the cursor where the fields required and then click on Insert Merge Field and select field you want. </a:t>
            </a:r>
            <a:endParaRPr lang="en-US" dirty="0"/>
          </a:p>
          <a:p>
            <a:pPr lvl="0" fontAlgn="base"/>
            <a:r>
              <a:rPr lang="en-IN" dirty="0"/>
              <a:t>Click on Finish and Merge-&gt;Edit Individual documents. </a:t>
            </a:r>
            <a:endParaRPr lang="en-US" dirty="0"/>
          </a:p>
          <a:p>
            <a:pPr lvl="0" fontAlgn="base"/>
            <a:r>
              <a:rPr lang="en-IN" dirty="0"/>
              <a:t>Click ok to finish Mail Merge. </a:t>
            </a:r>
            <a:endParaRPr lang="en-US" dirty="0"/>
          </a:p>
          <a:p>
            <a:endParaRPr lang="en-US" dirty="0"/>
          </a:p>
        </p:txBody>
      </p:sp>
    </p:spTree>
    <p:extLst>
      <p:ext uri="{BB962C8B-B14F-4D97-AF65-F5344CB8AC3E}">
        <p14:creationId xmlns:p14="http://schemas.microsoft.com/office/powerpoint/2010/main" val="989004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a:t>
            </a:r>
          </a:p>
          <a:p>
            <a:r>
              <a:rPr lang="en-IN" dirty="0"/>
              <a:t>Review Tab: </a:t>
            </a:r>
            <a:endParaRPr lang="en-US" dirty="0"/>
          </a:p>
          <a:p>
            <a:r>
              <a:rPr lang="en-IN" dirty="0"/>
              <a:t>Spelling Correction(F7) </a:t>
            </a:r>
            <a:endParaRPr lang="en-US" dirty="0"/>
          </a:p>
          <a:p>
            <a:pPr lvl="0" fontAlgn="base"/>
            <a:r>
              <a:rPr lang="en-IN" dirty="0"/>
              <a:t>Right click on the word  </a:t>
            </a:r>
            <a:endParaRPr lang="en-US" dirty="0"/>
          </a:p>
          <a:p>
            <a:pPr lvl="0" fontAlgn="base"/>
            <a:r>
              <a:rPr lang="en-IN" dirty="0"/>
              <a:t>Choose correct word/Add to dictionary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818166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Thesaurus: Display Same meaning words </a:t>
            </a:r>
            <a:endParaRPr lang="en-US" dirty="0"/>
          </a:p>
          <a:p>
            <a:r>
              <a:rPr lang="en-IN" dirty="0"/>
              <a:t> </a:t>
            </a:r>
            <a:endParaRPr lang="en-US" dirty="0"/>
          </a:p>
          <a:p>
            <a:r>
              <a:rPr lang="en-IN" dirty="0"/>
              <a:t>Word Count: Show Number of </a:t>
            </a:r>
            <a:r>
              <a:rPr lang="en-IN" dirty="0" err="1"/>
              <a:t>chars,words,lines,Paragraphs</a:t>
            </a:r>
            <a:r>
              <a:rPr lang="en-IN" dirty="0"/>
              <a:t> etc.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3847587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 advantages</a:t>
            </a:r>
            <a:endParaRPr lang="en-US" dirty="0"/>
          </a:p>
        </p:txBody>
      </p:sp>
      <p:sp>
        <p:nvSpPr>
          <p:cNvPr id="3" name="Content Placeholder 2"/>
          <p:cNvSpPr>
            <a:spLocks noGrp="1"/>
          </p:cNvSpPr>
          <p:nvPr>
            <p:ph idx="1"/>
          </p:nvPr>
        </p:nvSpPr>
        <p:spPr/>
        <p:txBody>
          <a:bodyPr/>
          <a:lstStyle/>
          <a:p>
            <a:r>
              <a:rPr lang="en-US" dirty="0" smtClean="0">
                <a:sym typeface="Wingdings" panose="05000000000000000000" pitchFamily="2" charset="2"/>
              </a:rPr>
              <a:t>no IQ(intelligent quotient)</a:t>
            </a:r>
          </a:p>
          <a:p>
            <a:r>
              <a:rPr lang="en-US" dirty="0" smtClean="0">
                <a:sym typeface="Wingdings" panose="05000000000000000000" pitchFamily="2" charset="2"/>
              </a:rPr>
              <a:t>no feelings</a:t>
            </a:r>
          </a:p>
          <a:p>
            <a:r>
              <a:rPr lang="en-US" dirty="0" smtClean="0">
                <a:sym typeface="Wingdings" panose="05000000000000000000" pitchFamily="2" charset="2"/>
              </a:rPr>
              <a:t>it depends on human</a:t>
            </a:r>
          </a:p>
          <a:p>
            <a:r>
              <a:rPr lang="en-US" dirty="0" smtClean="0">
                <a:sym typeface="Wingdings" panose="05000000000000000000" pitchFamily="2" charset="2"/>
              </a:rPr>
              <a:t>dust free environment</a:t>
            </a:r>
          </a:p>
          <a:p>
            <a:r>
              <a:rPr lang="en-US" dirty="0" smtClean="0">
                <a:sym typeface="Wingdings" panose="05000000000000000000" pitchFamily="2" charset="2"/>
              </a:rPr>
              <a:t></a:t>
            </a:r>
            <a:r>
              <a:rPr lang="en-US" smtClean="0">
                <a:sym typeface="Wingdings" panose="05000000000000000000" pitchFamily="2" charset="2"/>
              </a:rPr>
              <a:t>cooling environment</a:t>
            </a:r>
            <a:endParaRPr lang="en-US"/>
          </a:p>
        </p:txBody>
      </p:sp>
    </p:spTree>
    <p:extLst>
      <p:ext uri="{BB962C8B-B14F-4D97-AF65-F5344CB8AC3E}">
        <p14:creationId xmlns:p14="http://schemas.microsoft.com/office/powerpoint/2010/main" val="314395142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Restrict Editing:  </a:t>
            </a:r>
            <a:endParaRPr lang="en-US" dirty="0"/>
          </a:p>
          <a:p>
            <a:pPr lvl="1" fontAlgn="base"/>
            <a:r>
              <a:rPr lang="en-IN" dirty="0"/>
              <a:t>Review Tab-&gt;Protect Document </a:t>
            </a:r>
            <a:endParaRPr lang="en-US" dirty="0"/>
          </a:p>
          <a:p>
            <a:pPr lvl="1" fontAlgn="base"/>
            <a:r>
              <a:rPr lang="en-IN" dirty="0"/>
              <a:t>Restrict formatting and editing </a:t>
            </a:r>
            <a:endParaRPr lang="en-US" dirty="0"/>
          </a:p>
          <a:p>
            <a:pPr lvl="1" fontAlgn="base"/>
            <a:r>
              <a:rPr lang="en-IN" dirty="0"/>
              <a:t>Click on 2-&gt;Allow only... </a:t>
            </a:r>
            <a:endParaRPr lang="en-US" dirty="0"/>
          </a:p>
          <a:p>
            <a:pPr lvl="1" fontAlgn="base"/>
            <a:r>
              <a:rPr lang="en-IN" dirty="0"/>
              <a:t>Yes start Enforcing protection </a:t>
            </a:r>
            <a:endParaRPr lang="en-US" dirty="0"/>
          </a:p>
          <a:p>
            <a:r>
              <a:rPr lang="en-IN" dirty="0"/>
              <a:t>Set the password </a:t>
            </a:r>
            <a:endParaRPr lang="en-US" dirty="0"/>
          </a:p>
        </p:txBody>
      </p:sp>
    </p:spTree>
    <p:extLst>
      <p:ext uri="{BB962C8B-B14F-4D97-AF65-F5344CB8AC3E}">
        <p14:creationId xmlns:p14="http://schemas.microsoft.com/office/powerpoint/2010/main" val="4038873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IN" dirty="0"/>
              <a:t> View Tab: </a:t>
            </a:r>
            <a:endParaRPr lang="en-US" dirty="0"/>
          </a:p>
          <a:p>
            <a:r>
              <a:rPr lang="en-IN" dirty="0"/>
              <a:t>  	Views:  </a:t>
            </a:r>
            <a:endParaRPr lang="en-US" dirty="0"/>
          </a:p>
          <a:p>
            <a:r>
              <a:rPr lang="en-IN" dirty="0"/>
              <a:t>  	Print Layout: Display current page as how it displays on Printed paper.  </a:t>
            </a:r>
            <a:endParaRPr lang="en-US" dirty="0"/>
          </a:p>
          <a:p>
            <a:r>
              <a:rPr lang="en-IN" dirty="0"/>
              <a:t> 	Show/Hide:  </a:t>
            </a:r>
            <a:endParaRPr lang="en-US" dirty="0"/>
          </a:p>
          <a:p>
            <a:r>
              <a:rPr lang="en-IN" dirty="0"/>
              <a:t> 	 	Ruler: Control whether to display ruler or not. </a:t>
            </a:r>
            <a:endParaRPr lang="en-US" dirty="0"/>
          </a:p>
          <a:p>
            <a:r>
              <a:rPr lang="en-IN" dirty="0"/>
              <a:t> 	 	Grid lines: Control whether to display Grid lines or not. </a:t>
            </a:r>
            <a:endParaRPr lang="en-US" dirty="0"/>
          </a:p>
          <a:p>
            <a:r>
              <a:rPr lang="en-IN" dirty="0"/>
              <a:t> 	Zoom: Zoom, 100%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532569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Macro:- Keyboard Short cuts: </a:t>
            </a:r>
            <a:endParaRPr lang="en-US" dirty="0"/>
          </a:p>
          <a:p>
            <a:r>
              <a:rPr lang="en-IN" dirty="0"/>
              <a:t>Macros:- automate frequently used tasks by creating and running macros. </a:t>
            </a:r>
            <a:endParaRPr lang="en-US" dirty="0"/>
          </a:p>
          <a:p>
            <a:pPr lvl="0" fontAlgn="base"/>
            <a:r>
              <a:rPr lang="en-IN" dirty="0"/>
              <a:t>View tab → click macros → Record macro </a:t>
            </a:r>
            <a:endParaRPr lang="en-US" dirty="0"/>
          </a:p>
          <a:p>
            <a:pPr lvl="0" fontAlgn="base"/>
            <a:r>
              <a:rPr lang="en-IN" dirty="0"/>
              <a:t>Click Button, locate your macro, select it, then click Add. </a:t>
            </a:r>
            <a:endParaRPr lang="en-US" dirty="0"/>
          </a:p>
          <a:p>
            <a:pPr lvl="0" fontAlgn="base"/>
            <a:r>
              <a:rPr lang="en-IN" dirty="0"/>
              <a:t>Click modify, choose an icon, click ok. </a:t>
            </a:r>
            <a:endParaRPr lang="en-US" dirty="0"/>
          </a:p>
          <a:p>
            <a:pPr lvl="0" fontAlgn="base"/>
            <a:r>
              <a:rPr lang="en-IN" dirty="0"/>
              <a:t>Enter the keystrokes you want the macro to record. </a:t>
            </a:r>
            <a:endParaRPr lang="en-US" dirty="0"/>
          </a:p>
          <a:p>
            <a:pPr lvl="0" fontAlgn="base"/>
            <a:r>
              <a:rPr lang="en-IN" dirty="0"/>
              <a:t>Select the view tab again, then click stop Recording. </a:t>
            </a:r>
            <a:endParaRPr lang="en-US" dirty="0"/>
          </a:p>
          <a:p>
            <a:endParaRPr lang="en-US" dirty="0"/>
          </a:p>
        </p:txBody>
      </p:sp>
    </p:spTree>
    <p:extLst>
      <p:ext uri="{BB962C8B-B14F-4D97-AF65-F5344CB8AC3E}">
        <p14:creationId xmlns:p14="http://schemas.microsoft.com/office/powerpoint/2010/main" val="2928243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err="1"/>
              <a:t>Excersizes</a:t>
            </a:r>
            <a:r>
              <a:rPr lang="en-IN" dirty="0"/>
              <a:t>:- </a:t>
            </a:r>
            <a:endParaRPr lang="en-US" dirty="0"/>
          </a:p>
          <a:p>
            <a:pPr lvl="0" fontAlgn="base"/>
            <a:r>
              <a:rPr lang="en-IN" dirty="0"/>
              <a:t>Table </a:t>
            </a:r>
            <a:endParaRPr lang="en-US" dirty="0"/>
          </a:p>
          <a:p>
            <a:pPr lvl="0" fontAlgn="base"/>
            <a:r>
              <a:rPr lang="en-IN" dirty="0"/>
              <a:t>Letter head </a:t>
            </a:r>
            <a:endParaRPr lang="en-US" dirty="0"/>
          </a:p>
          <a:p>
            <a:pPr lvl="0" fontAlgn="base"/>
            <a:r>
              <a:rPr lang="en-IN" dirty="0"/>
              <a:t>Header &amp; Footer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13668393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excel</a:t>
            </a:r>
            <a:endParaRPr lang="en-US" dirty="0"/>
          </a:p>
        </p:txBody>
      </p:sp>
    </p:spTree>
    <p:extLst>
      <p:ext uri="{BB962C8B-B14F-4D97-AF65-F5344CB8AC3E}">
        <p14:creationId xmlns:p14="http://schemas.microsoft.com/office/powerpoint/2010/main" val="856638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Microsoft Excel is a "Spreadsheet Application" developed by Microsoft.  </a:t>
            </a:r>
            <a:endParaRPr lang="en-US" dirty="0"/>
          </a:p>
          <a:p>
            <a:endParaRPr lang="en-US" dirty="0"/>
          </a:p>
        </p:txBody>
      </p:sp>
    </p:spTree>
    <p:extLst>
      <p:ext uri="{BB962C8B-B14F-4D97-AF65-F5344CB8AC3E}">
        <p14:creationId xmlns:p14="http://schemas.microsoft.com/office/powerpoint/2010/main" val="20793019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961" y="589935"/>
            <a:ext cx="10999839" cy="5587028"/>
          </a:xfrm>
        </p:spPr>
        <p:txBody>
          <a:bodyPr>
            <a:normAutofit fontScale="92500" lnSpcReduction="20000"/>
          </a:bodyPr>
          <a:lstStyle/>
          <a:p>
            <a:r>
              <a:rPr lang="en-IN" dirty="0"/>
              <a:t>Applications of EXCEL: </a:t>
            </a:r>
            <a:endParaRPr lang="en-US" dirty="0"/>
          </a:p>
          <a:p>
            <a:pPr lvl="0" fontAlgn="base"/>
            <a:r>
              <a:rPr lang="en-IN" dirty="0"/>
              <a:t>Data Prepare </a:t>
            </a:r>
            <a:endParaRPr lang="en-US" dirty="0"/>
          </a:p>
          <a:p>
            <a:pPr lvl="0" fontAlgn="base"/>
            <a:r>
              <a:rPr lang="en-IN" dirty="0"/>
              <a:t>Data Organize </a:t>
            </a:r>
            <a:endParaRPr lang="en-US" dirty="0"/>
          </a:p>
          <a:p>
            <a:pPr lvl="0" fontAlgn="base"/>
            <a:r>
              <a:rPr lang="en-IN" dirty="0"/>
              <a:t>Data Analysis </a:t>
            </a:r>
            <a:endParaRPr lang="en-US" dirty="0"/>
          </a:p>
          <a:p>
            <a:pPr lvl="0" fontAlgn="base"/>
            <a:r>
              <a:rPr lang="en-IN" dirty="0"/>
              <a:t>Data Reports </a:t>
            </a:r>
            <a:endParaRPr lang="en-US" dirty="0"/>
          </a:p>
          <a:p>
            <a:pPr lvl="0" fontAlgn="base"/>
            <a:r>
              <a:rPr lang="en-IN" dirty="0"/>
              <a:t>Calculations </a:t>
            </a:r>
            <a:endParaRPr lang="en-US" dirty="0"/>
          </a:p>
          <a:p>
            <a:pPr lvl="0" fontAlgn="base"/>
            <a:r>
              <a:rPr lang="en-IN" dirty="0"/>
              <a:t>Invoice/Bills </a:t>
            </a:r>
            <a:endParaRPr lang="en-US" dirty="0"/>
          </a:p>
          <a:p>
            <a:pPr lvl="0" fontAlgn="base"/>
            <a:r>
              <a:rPr lang="en-IN" dirty="0"/>
              <a:t>Salary Slips </a:t>
            </a:r>
            <a:endParaRPr lang="en-US" dirty="0"/>
          </a:p>
          <a:p>
            <a:pPr lvl="0" fontAlgn="base"/>
            <a:r>
              <a:rPr lang="en-IN" dirty="0"/>
              <a:t>Student Mark List </a:t>
            </a:r>
            <a:endParaRPr lang="en-US" dirty="0"/>
          </a:p>
          <a:p>
            <a:pPr lvl="0" fontAlgn="base"/>
            <a:r>
              <a:rPr lang="en-IN" dirty="0"/>
              <a:t>Daily Reports </a:t>
            </a:r>
            <a:endParaRPr lang="en-US" dirty="0"/>
          </a:p>
          <a:p>
            <a:pPr lvl="0" fontAlgn="base"/>
            <a:r>
              <a:rPr lang="en-IN" dirty="0"/>
              <a:t>Charts etc. 	 </a:t>
            </a:r>
            <a:endParaRPr lang="en-US" dirty="0"/>
          </a:p>
          <a:p>
            <a:pPr lvl="0" fontAlgn="base"/>
            <a:r>
              <a:rPr lang="en-IN" dirty="0"/>
              <a:t>PivotTables(Reports)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2004432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Open: </a:t>
            </a:r>
            <a:endParaRPr lang="en-US" dirty="0"/>
          </a:p>
          <a:p>
            <a:pPr lvl="0" fontAlgn="base"/>
            <a:r>
              <a:rPr lang="en-IN" dirty="0"/>
              <a:t>Start-&gt;Run (</a:t>
            </a:r>
            <a:r>
              <a:rPr lang="en-IN" dirty="0" err="1"/>
              <a:t>Win+R</a:t>
            </a:r>
            <a:r>
              <a:rPr lang="en-IN" dirty="0"/>
              <a:t>) </a:t>
            </a:r>
            <a:endParaRPr lang="en-US" dirty="0"/>
          </a:p>
          <a:p>
            <a:pPr lvl="0" fontAlgn="base"/>
            <a:r>
              <a:rPr lang="en-IN" dirty="0"/>
              <a:t>Type-&gt;"Excel" </a:t>
            </a:r>
            <a:endParaRPr lang="en-US" dirty="0"/>
          </a:p>
          <a:p>
            <a:pPr lvl="0" fontAlgn="base"/>
            <a:r>
              <a:rPr lang="en-IN" dirty="0"/>
              <a:t>OK/Enter. </a:t>
            </a:r>
            <a:endParaRPr lang="en-US" dirty="0"/>
          </a:p>
          <a:p>
            <a:endParaRPr lang="en-US" dirty="0"/>
          </a:p>
        </p:txBody>
      </p:sp>
    </p:spTree>
    <p:extLst>
      <p:ext uri="{BB962C8B-B14F-4D97-AF65-F5344CB8AC3E}">
        <p14:creationId xmlns:p14="http://schemas.microsoft.com/office/powerpoint/2010/main" val="12134213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IN" dirty="0"/>
              <a:t>Excel File -&gt; Book </a:t>
            </a:r>
            <a:endParaRPr lang="en-US" dirty="0"/>
          </a:p>
          <a:p>
            <a:r>
              <a:rPr lang="en-IN" dirty="0"/>
              <a:t> 	 	Book -&gt; Sheets </a:t>
            </a:r>
            <a:endParaRPr lang="en-US" dirty="0"/>
          </a:p>
          <a:p>
            <a:r>
              <a:rPr lang="en-IN" dirty="0"/>
              <a:t> 	 	Sheet -&gt; Cells (</a:t>
            </a:r>
            <a:r>
              <a:rPr lang="en-IN" dirty="0" err="1"/>
              <a:t>Rows+Columns</a:t>
            </a:r>
            <a:r>
              <a:rPr lang="en-IN" dirty="0"/>
              <a:t>) </a:t>
            </a:r>
            <a:endParaRPr lang="en-US" dirty="0"/>
          </a:p>
          <a:p>
            <a:r>
              <a:rPr lang="en-IN" dirty="0"/>
              <a:t> 	 	 </a:t>
            </a:r>
            <a:endParaRPr lang="en-US" dirty="0"/>
          </a:p>
          <a:p>
            <a:r>
              <a:rPr lang="en-IN" dirty="0"/>
              <a:t> 	Rows -&gt; 1048576(</a:t>
            </a:r>
            <a:r>
              <a:rPr lang="en-IN" dirty="0" err="1"/>
              <a:t>Ctrl+Down</a:t>
            </a:r>
            <a:r>
              <a:rPr lang="en-IN" dirty="0"/>
              <a:t>/Up Arrow) </a:t>
            </a:r>
            <a:endParaRPr lang="en-US" dirty="0"/>
          </a:p>
          <a:p>
            <a:r>
              <a:rPr lang="en-IN" dirty="0"/>
              <a:t> 	Columns -&gt; 16384 (</a:t>
            </a:r>
            <a:r>
              <a:rPr lang="en-IN" dirty="0" err="1"/>
              <a:t>Ctrl+Right</a:t>
            </a:r>
            <a:r>
              <a:rPr lang="en-IN" dirty="0"/>
              <a:t>/Left Arrow) </a:t>
            </a:r>
            <a:endParaRPr lang="en-US" dirty="0"/>
          </a:p>
          <a:p>
            <a:r>
              <a:rPr lang="en-IN" dirty="0"/>
              <a:t> </a:t>
            </a:r>
            <a:endParaRPr lang="en-US" dirty="0"/>
          </a:p>
          <a:p>
            <a:r>
              <a:rPr lang="en-IN" dirty="0"/>
              <a:t>Type: </a:t>
            </a:r>
            <a:endParaRPr lang="en-US" dirty="0"/>
          </a:p>
          <a:p>
            <a:r>
              <a:rPr lang="en-IN" dirty="0"/>
              <a:t>Numbers, </a:t>
            </a:r>
            <a:r>
              <a:rPr lang="en-IN" dirty="0" err="1"/>
              <a:t>Decimals,Date,Time,Percentage,Names,Formuals</a:t>
            </a:r>
            <a:r>
              <a:rPr lang="en-IN" dirty="0"/>
              <a:t>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29814201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19432"/>
            <a:ext cx="11353800" cy="5557531"/>
          </a:xfrm>
        </p:spPr>
        <p:txBody>
          <a:bodyPr>
            <a:normAutofit lnSpcReduction="10000"/>
          </a:bodyPr>
          <a:lstStyle/>
          <a:p>
            <a:r>
              <a:rPr lang="en-IN" dirty="0"/>
              <a:t>New Sheet: </a:t>
            </a:r>
            <a:endParaRPr lang="en-US" dirty="0"/>
          </a:p>
          <a:p>
            <a:r>
              <a:rPr lang="en-IN" dirty="0"/>
              <a:t>Click on "+" ICON </a:t>
            </a:r>
            <a:endParaRPr lang="en-US" dirty="0"/>
          </a:p>
          <a:p>
            <a:r>
              <a:rPr lang="en-IN" dirty="0"/>
              <a:t> </a:t>
            </a:r>
            <a:endParaRPr lang="en-US" dirty="0"/>
          </a:p>
          <a:p>
            <a:r>
              <a:rPr lang="en-IN" dirty="0"/>
              <a:t>Delete: </a:t>
            </a:r>
            <a:endParaRPr lang="en-US" dirty="0"/>
          </a:p>
          <a:p>
            <a:r>
              <a:rPr lang="en-IN" dirty="0"/>
              <a:t> 	Delete: current selected cell </a:t>
            </a:r>
            <a:endParaRPr lang="en-US" dirty="0"/>
          </a:p>
          <a:p>
            <a:r>
              <a:rPr lang="en-IN" dirty="0"/>
              <a:t> 	Select delete: selected cells </a:t>
            </a:r>
            <a:endParaRPr lang="en-US" dirty="0"/>
          </a:p>
          <a:p>
            <a:r>
              <a:rPr lang="en-IN" dirty="0"/>
              <a:t> </a:t>
            </a:r>
            <a:endParaRPr lang="en-US" dirty="0"/>
          </a:p>
          <a:p>
            <a:r>
              <a:rPr lang="en-IN" dirty="0"/>
              <a:t>Replace:  	Select cell-&gt;type </a:t>
            </a:r>
            <a:endParaRPr lang="en-US" dirty="0"/>
          </a:p>
          <a:p>
            <a:r>
              <a:rPr lang="en-IN" dirty="0"/>
              <a:t>Edit: </a:t>
            </a:r>
            <a:endParaRPr lang="en-US" dirty="0"/>
          </a:p>
          <a:p>
            <a:r>
              <a:rPr lang="en-IN" dirty="0"/>
              <a:t> 	F2 (or) </a:t>
            </a:r>
            <a:endParaRPr lang="en-US" dirty="0"/>
          </a:p>
          <a:p>
            <a:r>
              <a:rPr lang="en-IN" dirty="0"/>
              <a:t> 	Double Click </a:t>
            </a:r>
            <a:endParaRPr lang="en-US" dirty="0"/>
          </a:p>
          <a:p>
            <a:endParaRPr lang="en-US" dirty="0"/>
          </a:p>
        </p:txBody>
      </p:sp>
    </p:spTree>
    <p:extLst>
      <p:ext uri="{BB962C8B-B14F-4D97-AF65-F5344CB8AC3E}">
        <p14:creationId xmlns:p14="http://schemas.microsoft.com/office/powerpoint/2010/main" val="148483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767914" y="889686"/>
            <a:ext cx="6833286" cy="4819136"/>
          </a:xfrm>
          <a:prstGeom prst="rect">
            <a:avLst/>
          </a:prstGeom>
        </p:spPr>
      </p:pic>
    </p:spTree>
    <p:extLst>
      <p:ext uri="{BB962C8B-B14F-4D97-AF65-F5344CB8AC3E}">
        <p14:creationId xmlns:p14="http://schemas.microsoft.com/office/powerpoint/2010/main" val="42187324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dirty="0"/>
              <a:t>Fill: Drag with fill handle  </a:t>
            </a:r>
            <a:endParaRPr lang="en-US" dirty="0"/>
          </a:p>
          <a:p>
            <a:r>
              <a:rPr lang="en-IN" dirty="0"/>
              <a:t> 	1 =&gt; Drag     	1,1,1,1,1  	apple =&gt; Drag   </a:t>
            </a:r>
            <a:r>
              <a:rPr lang="en-IN" dirty="0" err="1"/>
              <a:t>apple,apple,apple</a:t>
            </a:r>
            <a:r>
              <a:rPr lang="en-IN" dirty="0"/>
              <a:t> </a:t>
            </a:r>
            <a:r>
              <a:rPr lang="en-IN" dirty="0" err="1"/>
              <a:t>etc</a:t>
            </a:r>
            <a:r>
              <a:rPr lang="en-IN" dirty="0"/>
              <a:t>  	</a:t>
            </a:r>
            <a:r>
              <a:rPr lang="en-IN" dirty="0" err="1"/>
              <a:t>jan</a:t>
            </a:r>
            <a:r>
              <a:rPr lang="en-IN" dirty="0"/>
              <a:t>/January =&gt; drag  </a:t>
            </a:r>
            <a:r>
              <a:rPr lang="en-IN" dirty="0" err="1"/>
              <a:t>Feb,Mar,Apr</a:t>
            </a:r>
            <a:r>
              <a:rPr lang="en-IN" dirty="0"/>
              <a:t>  	mon/</a:t>
            </a:r>
            <a:r>
              <a:rPr lang="en-IN" dirty="0" err="1"/>
              <a:t>monday</a:t>
            </a:r>
            <a:r>
              <a:rPr lang="en-IN" dirty="0"/>
              <a:t> =&gt; </a:t>
            </a:r>
            <a:r>
              <a:rPr lang="en-IN" dirty="0" err="1"/>
              <a:t>Tue,Wed</a:t>
            </a:r>
            <a:r>
              <a:rPr lang="en-IN" dirty="0"/>
              <a:t> </a:t>
            </a:r>
            <a:endParaRPr lang="en-US" dirty="0"/>
          </a:p>
          <a:p>
            <a:r>
              <a:rPr lang="en-IN" dirty="0"/>
              <a:t> 	1 =&gt; </a:t>
            </a:r>
            <a:r>
              <a:rPr lang="en-IN" dirty="0" err="1"/>
              <a:t>ctrl+drag</a:t>
            </a:r>
            <a:r>
              <a:rPr lang="en-IN" dirty="0"/>
              <a:t> =&gt; 1,2,3,4,5 </a:t>
            </a:r>
            <a:endParaRPr lang="en-US" dirty="0"/>
          </a:p>
          <a:p>
            <a:r>
              <a:rPr lang="en-IN" dirty="0"/>
              <a:t> 	1,2 =&gt; Drag =&gt; 1,2,3,4,5 </a:t>
            </a:r>
            <a:endParaRPr lang="en-US" dirty="0"/>
          </a:p>
          <a:p>
            <a:r>
              <a:rPr lang="en-IN" dirty="0"/>
              <a:t> 	2,4 =&gt; Drag =&gt; 2,4,6,8,10 </a:t>
            </a:r>
            <a:r>
              <a:rPr lang="en-IN" dirty="0" err="1"/>
              <a:t>etc</a:t>
            </a:r>
            <a:r>
              <a:rPr lang="en-IN" dirty="0"/>
              <a:t>  	1-Aug-96 =&gt; Drag =&gt; 2-Aug-96,3-Aug-96 etc. </a:t>
            </a:r>
            <a:endParaRPr lang="en-US" dirty="0"/>
          </a:p>
          <a:p>
            <a:r>
              <a:rPr lang="en-IN" dirty="0"/>
              <a:t> 	4:44 AM =&gt; 5:44 AM 6:44 AM etc. </a:t>
            </a:r>
            <a:endParaRPr lang="en-US" dirty="0"/>
          </a:p>
          <a:p>
            <a:r>
              <a:rPr lang="en-IN" dirty="0"/>
              <a:t> 	</a:t>
            </a:r>
            <a:r>
              <a:rPr lang="en-IN" dirty="0" err="1"/>
              <a:t>Formual</a:t>
            </a:r>
            <a:r>
              <a:rPr lang="en-IN" dirty="0"/>
              <a:t> -&gt; Drag </a:t>
            </a:r>
            <a:endParaRPr lang="en-US" dirty="0"/>
          </a:p>
          <a:p>
            <a:r>
              <a:rPr lang="en-IN" dirty="0"/>
              <a:t> 	Emp1 -&gt; drag </a:t>
            </a:r>
            <a:endParaRPr lang="en-US" dirty="0"/>
          </a:p>
          <a:p>
            <a:endParaRPr lang="en-US" dirty="0"/>
          </a:p>
        </p:txBody>
      </p:sp>
    </p:spTree>
    <p:extLst>
      <p:ext uri="{BB962C8B-B14F-4D97-AF65-F5344CB8AC3E}">
        <p14:creationId xmlns:p14="http://schemas.microsoft.com/office/powerpoint/2010/main" val="18165722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445" y="825910"/>
            <a:ext cx="10852355" cy="5351053"/>
          </a:xfrm>
        </p:spPr>
        <p:txBody>
          <a:bodyPr/>
          <a:lstStyle/>
          <a:p>
            <a:r>
              <a:rPr lang="en-IN" dirty="0"/>
              <a:t>Move Data: </a:t>
            </a:r>
            <a:endParaRPr lang="en-US" dirty="0"/>
          </a:p>
          <a:p>
            <a:pPr lvl="0" fontAlgn="base"/>
            <a:r>
              <a:rPr lang="en-IN" dirty="0"/>
              <a:t>Select text </a:t>
            </a:r>
            <a:endParaRPr lang="en-US" dirty="0"/>
          </a:p>
          <a:p>
            <a:pPr lvl="0" fontAlgn="base"/>
            <a:r>
              <a:rPr lang="en-IN" dirty="0"/>
              <a:t>Drag border of Selection to new location. </a:t>
            </a:r>
            <a:endParaRPr lang="en-US" dirty="0"/>
          </a:p>
          <a:p>
            <a:r>
              <a:rPr lang="en-IN" dirty="0"/>
              <a:t>Copy (</a:t>
            </a:r>
            <a:r>
              <a:rPr lang="en-IN" dirty="0" err="1"/>
              <a:t>Ctrl+C</a:t>
            </a:r>
            <a:r>
              <a:rPr lang="en-IN" dirty="0"/>
              <a:t>)-&gt; Copy selection to clipboard </a:t>
            </a:r>
            <a:endParaRPr lang="en-US" dirty="0"/>
          </a:p>
          <a:p>
            <a:r>
              <a:rPr lang="en-IN" dirty="0"/>
              <a:t>Paste (</a:t>
            </a:r>
            <a:r>
              <a:rPr lang="en-IN" dirty="0" err="1"/>
              <a:t>Ctrl+V</a:t>
            </a:r>
            <a:r>
              <a:rPr lang="en-IN" dirty="0"/>
              <a:t>)-&gt; Insert Content of Clipboard </a:t>
            </a:r>
            <a:endParaRPr lang="en-US" dirty="0"/>
          </a:p>
          <a:p>
            <a:pPr lvl="1" fontAlgn="base"/>
            <a:r>
              <a:rPr lang="en-IN" dirty="0"/>
              <a:t>Single Cell-&gt;select-&gt;paste </a:t>
            </a:r>
            <a:endParaRPr lang="en-US" dirty="0"/>
          </a:p>
          <a:p>
            <a:pPr lvl="1" fontAlgn="base"/>
            <a:r>
              <a:rPr lang="en-IN" dirty="0"/>
              <a:t>Select-&gt;Multiple cells-&gt;paste </a:t>
            </a:r>
            <a:endParaRPr lang="en-US" dirty="0"/>
          </a:p>
          <a:p>
            <a:pPr lvl="1" fontAlgn="base"/>
            <a:r>
              <a:rPr lang="en-IN" dirty="0" err="1"/>
              <a:t>Ctrl+Select</a:t>
            </a:r>
            <a:r>
              <a:rPr lang="en-IN" dirty="0"/>
              <a:t>(Random Cells)-&gt;Multiple cells-&gt;paste </a:t>
            </a:r>
            <a:endParaRPr lang="en-US" dirty="0"/>
          </a:p>
          <a:p>
            <a:endParaRPr lang="en-US" dirty="0"/>
          </a:p>
        </p:txBody>
      </p:sp>
    </p:spTree>
    <p:extLst>
      <p:ext uri="{BB962C8B-B14F-4D97-AF65-F5344CB8AC3E}">
        <p14:creationId xmlns:p14="http://schemas.microsoft.com/office/powerpoint/2010/main" val="406921717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Cut-&gt;paste: Move text from one place to other </a:t>
            </a:r>
            <a:endParaRPr lang="en-US" dirty="0"/>
          </a:p>
          <a:p>
            <a:r>
              <a:rPr lang="en-IN" dirty="0"/>
              <a:t>(or) </a:t>
            </a:r>
            <a:endParaRPr lang="en-US" dirty="0"/>
          </a:p>
          <a:p>
            <a:r>
              <a:rPr lang="en-IN" dirty="0"/>
              <a:t>Drag -&gt; Move </a:t>
            </a:r>
            <a:endParaRPr lang="en-US" dirty="0"/>
          </a:p>
          <a:p>
            <a:r>
              <a:rPr lang="en-IN" dirty="0"/>
              <a:t>...................................... </a:t>
            </a:r>
            <a:endParaRPr lang="en-US" dirty="0"/>
          </a:p>
          <a:p>
            <a:r>
              <a:rPr lang="en-IN" dirty="0"/>
              <a:t>Cell Width: Keep cursor Between two columns and change width. </a:t>
            </a:r>
            <a:endParaRPr lang="en-US" dirty="0"/>
          </a:p>
          <a:p>
            <a:r>
              <a:rPr lang="en-IN" dirty="0"/>
              <a:t> 	*Double Click between column headings to auto width </a:t>
            </a:r>
            <a:endParaRPr lang="en-US" dirty="0"/>
          </a:p>
          <a:p>
            <a:r>
              <a:rPr lang="en-IN" dirty="0"/>
              <a:t>Cell height: Keep cursor Between two Rows and change width. </a:t>
            </a:r>
            <a:endParaRPr lang="en-US" dirty="0"/>
          </a:p>
          <a:p>
            <a:r>
              <a:rPr lang="en-IN" dirty="0"/>
              <a:t> 	*Double Click between row height to auto height </a:t>
            </a:r>
            <a:endParaRPr lang="en-US" dirty="0"/>
          </a:p>
          <a:p>
            <a:endParaRPr lang="en-US" dirty="0"/>
          </a:p>
        </p:txBody>
      </p:sp>
    </p:spTree>
    <p:extLst>
      <p:ext uri="{BB962C8B-B14F-4D97-AF65-F5344CB8AC3E}">
        <p14:creationId xmlns:p14="http://schemas.microsoft.com/office/powerpoint/2010/main" val="40181172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IN" dirty="0"/>
              <a:t>Change </a:t>
            </a:r>
            <a:r>
              <a:rPr lang="en-IN" dirty="0" err="1"/>
              <a:t>Widht</a:t>
            </a:r>
            <a:r>
              <a:rPr lang="en-IN" dirty="0"/>
              <a:t> Height for all cells: </a:t>
            </a:r>
            <a:r>
              <a:rPr lang="en-IN" dirty="0" err="1"/>
              <a:t>Top,Left</a:t>
            </a:r>
            <a:r>
              <a:rPr lang="en-IN" dirty="0"/>
              <a:t> Corner Click-&gt;Change width/Height </a:t>
            </a:r>
            <a:endParaRPr lang="en-US" dirty="0"/>
          </a:p>
          <a:p>
            <a:r>
              <a:rPr lang="en-IN" dirty="0"/>
              <a:t>........................................... </a:t>
            </a:r>
            <a:endParaRPr lang="en-US" dirty="0"/>
          </a:p>
          <a:p>
            <a:r>
              <a:rPr lang="en-IN" dirty="0"/>
              <a:t>Font: Font Face </a:t>
            </a:r>
            <a:endParaRPr lang="en-US" dirty="0"/>
          </a:p>
          <a:p>
            <a:r>
              <a:rPr lang="en-IN" dirty="0"/>
              <a:t>Font Size: Font size </a:t>
            </a:r>
            <a:endParaRPr lang="en-US" dirty="0"/>
          </a:p>
          <a:p>
            <a:r>
              <a:rPr lang="en-IN" dirty="0"/>
              <a:t>Bold (</a:t>
            </a:r>
            <a:r>
              <a:rPr lang="en-IN" dirty="0" err="1"/>
              <a:t>Ctrl+B</a:t>
            </a:r>
            <a:r>
              <a:rPr lang="en-IN" dirty="0"/>
              <a:t>): make selected text bold </a:t>
            </a:r>
            <a:endParaRPr lang="en-US" dirty="0"/>
          </a:p>
          <a:p>
            <a:r>
              <a:rPr lang="en-IN" dirty="0"/>
              <a:t>Italic (</a:t>
            </a:r>
            <a:r>
              <a:rPr lang="en-IN" dirty="0" err="1"/>
              <a:t>Ctrl+I</a:t>
            </a:r>
            <a:r>
              <a:rPr lang="en-IN" dirty="0"/>
              <a:t>): make selected text cursive </a:t>
            </a:r>
            <a:endParaRPr lang="en-US" dirty="0"/>
          </a:p>
          <a:p>
            <a:r>
              <a:rPr lang="en-IN" dirty="0"/>
              <a:t>Under Line(</a:t>
            </a:r>
            <a:r>
              <a:rPr lang="en-IN" dirty="0" err="1"/>
              <a:t>Ctrl+U</a:t>
            </a:r>
            <a:r>
              <a:rPr lang="en-IN" dirty="0"/>
              <a:t>): make selected text under line </a:t>
            </a:r>
            <a:endParaRPr lang="en-US" dirty="0"/>
          </a:p>
          <a:p>
            <a:r>
              <a:rPr lang="en-IN" dirty="0"/>
              <a:t> 	Font </a:t>
            </a:r>
            <a:r>
              <a:rPr lang="en-IN" dirty="0" err="1"/>
              <a:t>Color</a:t>
            </a:r>
            <a:r>
              <a:rPr lang="en-IN" dirty="0"/>
              <a:t>(A): Change text </a:t>
            </a:r>
            <a:r>
              <a:rPr lang="en-IN" dirty="0" err="1"/>
              <a:t>color</a:t>
            </a:r>
            <a:r>
              <a:rPr lang="en-IN" dirty="0"/>
              <a:t> </a:t>
            </a:r>
            <a:endParaRPr lang="en-US" dirty="0"/>
          </a:p>
          <a:p>
            <a:r>
              <a:rPr lang="en-IN" dirty="0"/>
              <a:t> 	Fill </a:t>
            </a:r>
            <a:r>
              <a:rPr lang="en-IN" dirty="0" err="1"/>
              <a:t>Color</a:t>
            </a:r>
            <a:r>
              <a:rPr lang="en-IN" dirty="0"/>
              <a:t> : Background </a:t>
            </a:r>
            <a:r>
              <a:rPr lang="en-IN" dirty="0" err="1"/>
              <a:t>color</a:t>
            </a:r>
            <a:r>
              <a:rPr lang="en-IN" dirty="0"/>
              <a:t> </a:t>
            </a:r>
            <a:endParaRPr lang="en-US" dirty="0"/>
          </a:p>
          <a:p>
            <a:r>
              <a:rPr lang="en-IN" dirty="0"/>
              <a:t> 	(or) </a:t>
            </a:r>
            <a:endParaRPr lang="en-US" dirty="0"/>
          </a:p>
          <a:p>
            <a:r>
              <a:rPr lang="en-IN" dirty="0"/>
              <a:t> 	Cell Style </a:t>
            </a:r>
            <a:endParaRPr lang="en-US" dirty="0"/>
          </a:p>
          <a:p>
            <a:r>
              <a:rPr lang="en-IN" dirty="0"/>
              <a:t>Borders: Set border around cell/cells. </a:t>
            </a:r>
            <a:endParaRPr lang="en-US" dirty="0"/>
          </a:p>
          <a:p>
            <a:endParaRPr lang="en-US" dirty="0"/>
          </a:p>
        </p:txBody>
      </p:sp>
    </p:spTree>
    <p:extLst>
      <p:ext uri="{BB962C8B-B14F-4D97-AF65-F5344CB8AC3E}">
        <p14:creationId xmlns:p14="http://schemas.microsoft.com/office/powerpoint/2010/main" val="134630917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IN" dirty="0"/>
              <a:t>F4 -&gt; Repeat last action (Formatting) </a:t>
            </a:r>
            <a:endParaRPr lang="en-US" dirty="0"/>
          </a:p>
          <a:p>
            <a:r>
              <a:rPr lang="en-IN" dirty="0"/>
              <a:t>............................... </a:t>
            </a:r>
            <a:endParaRPr lang="en-US" dirty="0"/>
          </a:p>
          <a:p>
            <a:r>
              <a:rPr lang="en-IN" dirty="0"/>
              <a:t>Alignment </a:t>
            </a:r>
            <a:endParaRPr lang="en-US" dirty="0"/>
          </a:p>
          <a:p>
            <a:r>
              <a:rPr lang="en-IN" dirty="0"/>
              <a:t> 	</a:t>
            </a:r>
            <a:r>
              <a:rPr lang="en-IN" dirty="0" err="1"/>
              <a:t>Left,Centre,Right</a:t>
            </a:r>
            <a:r>
              <a:rPr lang="en-IN" dirty="0"/>
              <a:t>  	</a:t>
            </a:r>
            <a:r>
              <a:rPr lang="en-IN" dirty="0" err="1"/>
              <a:t>Top,Middle,Bottom</a:t>
            </a:r>
            <a:r>
              <a:rPr lang="en-IN" dirty="0"/>
              <a:t> </a:t>
            </a:r>
            <a:endParaRPr lang="en-US" dirty="0"/>
          </a:p>
          <a:p>
            <a:r>
              <a:rPr lang="en-IN" dirty="0"/>
              <a:t>................................. </a:t>
            </a:r>
            <a:endParaRPr lang="en-US" dirty="0"/>
          </a:p>
          <a:p>
            <a:r>
              <a:rPr lang="en-IN" dirty="0"/>
              <a:t>Orientation: </a:t>
            </a:r>
            <a:endParaRPr lang="en-US" dirty="0"/>
          </a:p>
          <a:p>
            <a:r>
              <a:rPr lang="en-IN" dirty="0"/>
              <a:t>Change Text Direction </a:t>
            </a:r>
            <a:endParaRPr lang="en-US" dirty="0"/>
          </a:p>
          <a:p>
            <a:r>
              <a:rPr lang="en-IN" dirty="0"/>
              <a:t>.............................................. </a:t>
            </a:r>
            <a:endParaRPr lang="en-US" dirty="0"/>
          </a:p>
          <a:p>
            <a:r>
              <a:rPr lang="en-IN" dirty="0"/>
              <a:t>Wrap Text: create multiple lines in a single cell </a:t>
            </a:r>
            <a:endParaRPr lang="en-US" dirty="0"/>
          </a:p>
          <a:p>
            <a:r>
              <a:rPr lang="en-IN" dirty="0"/>
              <a:t>Merge &amp; Centre: make multiple cells into one cell </a:t>
            </a:r>
            <a:endParaRPr lang="en-US" dirty="0"/>
          </a:p>
          <a:p>
            <a:r>
              <a:rPr lang="en-IN" dirty="0"/>
              <a:t> 	 	 	 	1. select-&gt;Merge &amp; centre </a:t>
            </a:r>
            <a:endParaRPr lang="en-US" dirty="0"/>
          </a:p>
          <a:p>
            <a:endParaRPr lang="en-US" dirty="0"/>
          </a:p>
        </p:txBody>
      </p:sp>
    </p:spTree>
    <p:extLst>
      <p:ext uri="{BB962C8B-B14F-4D97-AF65-F5344CB8AC3E}">
        <p14:creationId xmlns:p14="http://schemas.microsoft.com/office/powerpoint/2010/main" val="125894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IN" dirty="0"/>
              <a:t>To change display style for </a:t>
            </a:r>
            <a:r>
              <a:rPr lang="en-IN" dirty="0" err="1"/>
              <a:t>Numbers,date</a:t>
            </a:r>
            <a:r>
              <a:rPr lang="en-IN" dirty="0"/>
              <a:t> etc. </a:t>
            </a:r>
            <a:endParaRPr lang="en-US" dirty="0"/>
          </a:p>
          <a:p>
            <a:r>
              <a:rPr lang="en-IN" dirty="0"/>
              <a:t>Home Tab-&gt;Format Cells 	 </a:t>
            </a:r>
            <a:endParaRPr lang="en-US" dirty="0"/>
          </a:p>
          <a:p>
            <a:r>
              <a:rPr lang="en-IN" dirty="0"/>
              <a:t> 	Number: (Ctrl+1) </a:t>
            </a:r>
            <a:endParaRPr lang="en-US" dirty="0"/>
          </a:p>
          <a:p>
            <a:pPr lvl="0" fontAlgn="base"/>
            <a:r>
              <a:rPr lang="en-IN" dirty="0"/>
              <a:t>Number Format-&gt;Number/Currency/Accounting </a:t>
            </a:r>
            <a:endParaRPr lang="en-US" dirty="0"/>
          </a:p>
          <a:p>
            <a:pPr lvl="0" fontAlgn="base"/>
            <a:r>
              <a:rPr lang="en-IN" dirty="0"/>
              <a:t>Increase/Decrease Decimal, </a:t>
            </a:r>
            <a:r>
              <a:rPr lang="en-IN" dirty="0" err="1"/>
              <a:t>Cama</a:t>
            </a:r>
            <a:r>
              <a:rPr lang="en-IN" dirty="0"/>
              <a:t>, % </a:t>
            </a:r>
            <a:endParaRPr lang="en-US" dirty="0"/>
          </a:p>
          <a:p>
            <a:pPr lvl="0" fontAlgn="base"/>
            <a:r>
              <a:rPr lang="en-IN" dirty="0"/>
              <a:t>Fraction: .5  -&gt; 1/2 </a:t>
            </a:r>
            <a:endParaRPr lang="en-US" dirty="0"/>
          </a:p>
          <a:p>
            <a:pPr lvl="0" fontAlgn="base"/>
            <a:r>
              <a:rPr lang="en-IN" dirty="0"/>
              <a:t>Scientific </a:t>
            </a:r>
            <a:endParaRPr lang="en-US" dirty="0"/>
          </a:p>
          <a:p>
            <a:pPr lvl="0" fontAlgn="base"/>
            <a:r>
              <a:rPr lang="en-IN" dirty="0"/>
              <a:t>Text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106357582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IN" dirty="0"/>
              <a:t>Date  	-&gt; Day-Month Name-Year </a:t>
            </a:r>
            <a:endParaRPr lang="en-US" dirty="0"/>
          </a:p>
          <a:p>
            <a:pPr lvl="0" fontAlgn="base"/>
            <a:r>
              <a:rPr lang="en-IN" dirty="0"/>
              <a:t>Number Format-&gt;Short Date </a:t>
            </a:r>
            <a:endParaRPr lang="en-US" dirty="0"/>
          </a:p>
          <a:p>
            <a:pPr lvl="0" fontAlgn="base"/>
            <a:r>
              <a:rPr lang="en-IN" dirty="0"/>
              <a:t>Number Format-&gt;Long Date </a:t>
            </a:r>
            <a:endParaRPr lang="en-US" dirty="0"/>
          </a:p>
          <a:p>
            <a:r>
              <a:rPr lang="en-IN" dirty="0"/>
              <a:t> Time -&gt; </a:t>
            </a:r>
            <a:r>
              <a:rPr lang="en-IN" dirty="0" err="1"/>
              <a:t>hr:min:sec</a:t>
            </a:r>
            <a:r>
              <a:rPr lang="en-IN" dirty="0"/>
              <a:t> a/p  percentage -&gt; Enter </a:t>
            </a:r>
            <a:r>
              <a:rPr lang="en-IN" dirty="0" err="1"/>
              <a:t>num</a:t>
            </a:r>
            <a:r>
              <a:rPr lang="en-IN" dirty="0"/>
              <a:t> Format-&gt;% </a:t>
            </a:r>
            <a:endParaRPr lang="en-US" dirty="0"/>
          </a:p>
          <a:p>
            <a:r>
              <a:rPr lang="en-IN" dirty="0"/>
              <a:t> 	Custom :  </a:t>
            </a:r>
            <a:endParaRPr lang="en-US" dirty="0"/>
          </a:p>
          <a:p>
            <a:r>
              <a:rPr lang="en-IN" dirty="0"/>
              <a:t> 	 	Date    	 	y -&gt; 19  	 	 	</a:t>
            </a:r>
            <a:r>
              <a:rPr lang="en-IN" dirty="0" err="1"/>
              <a:t>yyy</a:t>
            </a:r>
            <a:r>
              <a:rPr lang="en-IN" dirty="0"/>
              <a:t> -&gt; 2019 </a:t>
            </a:r>
            <a:endParaRPr lang="en-US" dirty="0"/>
          </a:p>
          <a:p>
            <a:r>
              <a:rPr lang="en-IN" dirty="0"/>
              <a:t> 	 	 	m -&gt; 1  	 	 	mm -&gt; 01  	 	 	mmm -&gt; </a:t>
            </a:r>
            <a:r>
              <a:rPr lang="en-IN" dirty="0" err="1"/>
              <a:t>jan</a:t>
            </a:r>
            <a:r>
              <a:rPr lang="en-IN" dirty="0"/>
              <a:t>  	 	 	</a:t>
            </a:r>
            <a:r>
              <a:rPr lang="en-IN" dirty="0" err="1"/>
              <a:t>mmmm</a:t>
            </a:r>
            <a:r>
              <a:rPr lang="en-IN" dirty="0"/>
              <a:t> -&gt; </a:t>
            </a:r>
            <a:r>
              <a:rPr lang="en-IN" dirty="0" err="1"/>
              <a:t>january</a:t>
            </a:r>
            <a:r>
              <a:rPr lang="en-IN" dirty="0"/>
              <a:t> </a:t>
            </a:r>
            <a:endParaRPr lang="en-US" dirty="0"/>
          </a:p>
          <a:p>
            <a:r>
              <a:rPr lang="en-IN" dirty="0"/>
              <a:t> 	 	 	d -&gt; 12 </a:t>
            </a:r>
            <a:endParaRPr lang="en-US" dirty="0"/>
          </a:p>
          <a:p>
            <a:r>
              <a:rPr lang="en-IN" dirty="0"/>
              <a:t> 	 	 	</a:t>
            </a:r>
            <a:r>
              <a:rPr lang="en-IN" dirty="0" err="1"/>
              <a:t>ddd</a:t>
            </a:r>
            <a:r>
              <a:rPr lang="en-IN" dirty="0"/>
              <a:t> -&gt; Mon  	 	 	</a:t>
            </a:r>
            <a:r>
              <a:rPr lang="en-IN" dirty="0" err="1"/>
              <a:t>dddd</a:t>
            </a:r>
            <a:r>
              <a:rPr lang="en-IN" dirty="0"/>
              <a:t> -&gt; Monday </a:t>
            </a:r>
            <a:endParaRPr lang="en-US" dirty="0"/>
          </a:p>
          <a:p>
            <a:endParaRPr lang="en-US" dirty="0"/>
          </a:p>
        </p:txBody>
      </p:sp>
    </p:spTree>
    <p:extLst>
      <p:ext uri="{BB962C8B-B14F-4D97-AF65-F5344CB8AC3E}">
        <p14:creationId xmlns:p14="http://schemas.microsoft.com/office/powerpoint/2010/main" val="224003562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Prefix/Postfix: </a:t>
            </a:r>
            <a:endParaRPr lang="en-US" dirty="0"/>
          </a:p>
          <a:p>
            <a:r>
              <a:rPr lang="en-IN" dirty="0"/>
              <a:t> 	# --&gt; Numbers </a:t>
            </a:r>
            <a:endParaRPr lang="en-US" dirty="0"/>
          </a:p>
          <a:p>
            <a:r>
              <a:rPr lang="en-IN" dirty="0"/>
              <a:t> 	@ --&gt; Text </a:t>
            </a:r>
            <a:endParaRPr lang="en-US" dirty="0"/>
          </a:p>
          <a:p>
            <a:r>
              <a:rPr lang="en-IN" dirty="0"/>
              <a:t> 	 	 	+91 # -&gt; 345454545 -&gt; +91 345454545  </a:t>
            </a:r>
            <a:endParaRPr lang="en-US" dirty="0"/>
          </a:p>
          <a:p>
            <a:r>
              <a:rPr lang="en-IN" dirty="0"/>
              <a:t> 	 	 	"0891" # -&gt; 345454545 -&gt; 0891 345454545 	 </a:t>
            </a:r>
            <a:endParaRPr lang="en-US" dirty="0"/>
          </a:p>
          <a:p>
            <a:r>
              <a:rPr lang="en-IN" dirty="0"/>
              <a:t> 	 	 	# +91 -&gt; 345454545-&gt; 345454545 	+91  </a:t>
            </a:r>
            <a:endParaRPr lang="en-US" dirty="0"/>
          </a:p>
          <a:p>
            <a:r>
              <a:rPr lang="en-IN" dirty="0"/>
              <a:t>	@ "</a:t>
            </a:r>
            <a:r>
              <a:rPr lang="en-IN" dirty="0" err="1"/>
              <a:t>ft</a:t>
            </a:r>
            <a:r>
              <a:rPr lang="en-IN" dirty="0"/>
              <a:t>" -&gt; 5.2 -&gt; 5.2 </a:t>
            </a:r>
            <a:r>
              <a:rPr lang="en-IN" dirty="0" err="1"/>
              <a:t>ft</a:t>
            </a:r>
            <a:r>
              <a:rPr lang="en-IN" dirty="0"/>
              <a:t> </a:t>
            </a:r>
            <a:endParaRPr lang="en-US" dirty="0"/>
          </a:p>
          <a:p>
            <a:r>
              <a:rPr lang="en-IN" dirty="0"/>
              <a:t> 	 	 	"Mr." @  -&gt; </a:t>
            </a:r>
            <a:r>
              <a:rPr lang="en-IN" dirty="0" err="1"/>
              <a:t>siva</a:t>
            </a:r>
            <a:r>
              <a:rPr lang="en-IN" dirty="0"/>
              <a:t> -&gt; Mr. Siva </a:t>
            </a:r>
            <a:endParaRPr lang="en-US" dirty="0"/>
          </a:p>
          <a:p>
            <a:endParaRPr lang="en-US" dirty="0"/>
          </a:p>
        </p:txBody>
      </p:sp>
    </p:spTree>
    <p:extLst>
      <p:ext uri="{BB962C8B-B14F-4D97-AF65-F5344CB8AC3E}">
        <p14:creationId xmlns:p14="http://schemas.microsoft.com/office/powerpoint/2010/main" val="224330129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AutoSum: Auto insert basic functions(</a:t>
            </a:r>
            <a:r>
              <a:rPr lang="en-IN" dirty="0" err="1"/>
              <a:t>sum,avg,count,max,min</a:t>
            </a:r>
            <a:r>
              <a:rPr lang="en-IN" dirty="0"/>
              <a:t>) </a:t>
            </a:r>
            <a:endParaRPr lang="en-US" dirty="0"/>
          </a:p>
          <a:p>
            <a:r>
              <a:rPr lang="en-IN" dirty="0"/>
              <a:t>Status Bar information: Select numbers </a:t>
            </a:r>
            <a:endParaRPr lang="en-US" dirty="0"/>
          </a:p>
          <a:p>
            <a:r>
              <a:rPr lang="en-IN" dirty="0"/>
              <a:t> 	Status Bar Auto Sum Options </a:t>
            </a:r>
            <a:endParaRPr lang="en-US" dirty="0"/>
          </a:p>
          <a:p>
            <a:endParaRPr lang="en-US" dirty="0"/>
          </a:p>
        </p:txBody>
      </p:sp>
    </p:spTree>
    <p:extLst>
      <p:ext uri="{BB962C8B-B14F-4D97-AF65-F5344CB8AC3E}">
        <p14:creationId xmlns:p14="http://schemas.microsoft.com/office/powerpoint/2010/main" val="20807340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a:t>Manual Calculations: </a:t>
            </a:r>
            <a:endParaRPr lang="en-US" dirty="0"/>
          </a:p>
          <a:p>
            <a:r>
              <a:rPr lang="en-IN" dirty="0"/>
              <a:t> 	Arithmetic Operators: </a:t>
            </a:r>
            <a:endParaRPr lang="en-US" dirty="0"/>
          </a:p>
          <a:p>
            <a:r>
              <a:rPr lang="en-IN" dirty="0"/>
              <a:t> 	+   	Addition </a:t>
            </a:r>
            <a:endParaRPr lang="en-US" dirty="0"/>
          </a:p>
          <a:p>
            <a:r>
              <a:rPr lang="en-IN" dirty="0"/>
              <a:t> </a:t>
            </a:r>
            <a:endParaRPr lang="en-US" dirty="0"/>
          </a:p>
          <a:p>
            <a:r>
              <a:rPr lang="en-IN" dirty="0"/>
              <a:t> 	-  	Subtraction </a:t>
            </a:r>
            <a:endParaRPr lang="en-US" dirty="0"/>
          </a:p>
          <a:p>
            <a:r>
              <a:rPr lang="en-IN" dirty="0"/>
              <a:t> 	* 	Multiplication </a:t>
            </a:r>
            <a:endParaRPr lang="en-US" dirty="0"/>
          </a:p>
          <a:p>
            <a:r>
              <a:rPr lang="en-IN" dirty="0"/>
              <a:t> 	/ 	Division </a:t>
            </a:r>
            <a:endParaRPr lang="en-US" dirty="0"/>
          </a:p>
          <a:p>
            <a:r>
              <a:rPr lang="en-IN" dirty="0"/>
              <a:t> 	% 	Percentage -&gt; Divided/100 </a:t>
            </a:r>
            <a:endParaRPr lang="en-US" dirty="0"/>
          </a:p>
          <a:p>
            <a:r>
              <a:rPr lang="en-IN" dirty="0"/>
              <a:t> 	^   Power (Shift+6) </a:t>
            </a:r>
            <a:endParaRPr lang="en-US" dirty="0"/>
          </a:p>
          <a:p>
            <a:r>
              <a:rPr lang="en-IN" dirty="0"/>
              <a:t> 	=2^4 </a:t>
            </a:r>
            <a:endParaRPr lang="en-US" dirty="0"/>
          </a:p>
          <a:p>
            <a:endParaRPr lang="en-US" dirty="0"/>
          </a:p>
        </p:txBody>
      </p:sp>
    </p:spTree>
    <p:extLst>
      <p:ext uri="{BB962C8B-B14F-4D97-AF65-F5344CB8AC3E}">
        <p14:creationId xmlns:p14="http://schemas.microsoft.com/office/powerpoint/2010/main" val="9421939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Computer hardware </a:t>
            </a:r>
            <a:r>
              <a:rPr lang="en-US" dirty="0"/>
              <a:t>is the collection of physical elements that comprise a computer system.</a:t>
            </a:r>
          </a:p>
        </p:txBody>
      </p:sp>
      <p:pic>
        <p:nvPicPr>
          <p:cNvPr id="15" name="Content Placeholder 14"/>
          <p:cNvPicPr>
            <a:picLocks noGrp="1"/>
          </p:cNvPicPr>
          <p:nvPr>
            <p:ph idx="1"/>
          </p:nvPr>
        </p:nvPicPr>
        <p:blipFill>
          <a:blip r:embed="rId2"/>
          <a:stretch>
            <a:fillRect/>
          </a:stretch>
        </p:blipFill>
        <p:spPr>
          <a:xfrm>
            <a:off x="679623" y="2001795"/>
            <a:ext cx="10503242" cy="4175168"/>
          </a:xfrm>
          <a:prstGeom prst="rect">
            <a:avLst/>
          </a:prstGeom>
        </p:spPr>
      </p:pic>
    </p:spTree>
    <p:extLst>
      <p:ext uri="{BB962C8B-B14F-4D97-AF65-F5344CB8AC3E}">
        <p14:creationId xmlns:p14="http://schemas.microsoft.com/office/powerpoint/2010/main" val="361713321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Steps: </a:t>
            </a:r>
            <a:endParaRPr lang="en-US" dirty="0"/>
          </a:p>
          <a:p>
            <a:pPr lvl="0" fontAlgn="base"/>
            <a:r>
              <a:rPr lang="en-IN" dirty="0"/>
              <a:t>type 1st </a:t>
            </a:r>
            <a:r>
              <a:rPr lang="en-IN" dirty="0" err="1"/>
              <a:t>num</a:t>
            </a:r>
            <a:r>
              <a:rPr lang="en-IN" dirty="0"/>
              <a:t> </a:t>
            </a:r>
            <a:endParaRPr lang="en-US" dirty="0"/>
          </a:p>
          <a:p>
            <a:pPr lvl="0" fontAlgn="base"/>
            <a:r>
              <a:rPr lang="en-IN" dirty="0"/>
              <a:t>type 2nd </a:t>
            </a:r>
            <a:r>
              <a:rPr lang="en-IN" dirty="0" err="1"/>
              <a:t>num</a:t>
            </a:r>
            <a:r>
              <a:rPr lang="en-IN" dirty="0"/>
              <a:t> </a:t>
            </a:r>
            <a:endParaRPr lang="en-US" dirty="0"/>
          </a:p>
          <a:p>
            <a:pPr lvl="0" fontAlgn="base"/>
            <a:r>
              <a:rPr lang="en-IN" dirty="0"/>
              <a:t>=1st </a:t>
            </a:r>
            <a:r>
              <a:rPr lang="en-IN" dirty="0" err="1"/>
              <a:t>num</a:t>
            </a:r>
            <a:r>
              <a:rPr lang="en-IN" dirty="0"/>
              <a:t> click + 2nd </a:t>
            </a:r>
            <a:r>
              <a:rPr lang="en-IN" dirty="0" err="1"/>
              <a:t>num</a:t>
            </a:r>
            <a:r>
              <a:rPr lang="en-IN" dirty="0"/>
              <a:t> click, enter </a:t>
            </a:r>
            <a:endParaRPr lang="en-US" dirty="0"/>
          </a:p>
          <a:p>
            <a:endParaRPr lang="en-US" dirty="0"/>
          </a:p>
        </p:txBody>
      </p:sp>
    </p:spTree>
    <p:extLst>
      <p:ext uri="{BB962C8B-B14F-4D97-AF65-F5344CB8AC3E}">
        <p14:creationId xmlns:p14="http://schemas.microsoft.com/office/powerpoint/2010/main" val="10339227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a:t>Function: Function is a built in Formula Syntax:  =function name(select Cells /type Values) </a:t>
            </a:r>
            <a:endParaRPr lang="en-US" dirty="0"/>
          </a:p>
          <a:p>
            <a:r>
              <a:rPr lang="en-IN" dirty="0"/>
              <a:t>Types of Functions: </a:t>
            </a:r>
            <a:endParaRPr lang="en-US" dirty="0"/>
          </a:p>
          <a:p>
            <a:pPr lvl="0" fontAlgn="base"/>
            <a:r>
              <a:rPr lang="en-IN" dirty="0"/>
              <a:t>Number Functions </a:t>
            </a:r>
            <a:endParaRPr lang="en-US" dirty="0"/>
          </a:p>
          <a:p>
            <a:pPr lvl="0" fontAlgn="base"/>
            <a:r>
              <a:rPr lang="en-IN" dirty="0"/>
              <a:t>Statistic Functions </a:t>
            </a:r>
            <a:endParaRPr lang="en-US" dirty="0"/>
          </a:p>
          <a:p>
            <a:pPr lvl="0" fontAlgn="base"/>
            <a:r>
              <a:rPr lang="en-IN" dirty="0"/>
              <a:t>Text Function </a:t>
            </a:r>
            <a:endParaRPr lang="en-US" dirty="0"/>
          </a:p>
          <a:p>
            <a:pPr lvl="0" fontAlgn="base"/>
            <a:r>
              <a:rPr lang="en-IN" dirty="0"/>
              <a:t>Date and Time Functions </a:t>
            </a:r>
            <a:endParaRPr lang="en-US" dirty="0"/>
          </a:p>
          <a:p>
            <a:pPr lvl="0" fontAlgn="base"/>
            <a:r>
              <a:rPr lang="en-IN" dirty="0"/>
              <a:t>Logical Functions </a:t>
            </a:r>
            <a:endParaRPr lang="en-US" dirty="0"/>
          </a:p>
          <a:p>
            <a:pPr lvl="0" fontAlgn="base"/>
            <a:r>
              <a:rPr lang="en-IN" dirty="0"/>
              <a:t>Financial Functions </a:t>
            </a:r>
            <a:endParaRPr lang="en-US" dirty="0"/>
          </a:p>
          <a:p>
            <a:pPr lvl="0" fontAlgn="base"/>
            <a:r>
              <a:rPr lang="en-IN" dirty="0"/>
              <a:t>Lookup Functions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372110082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IN" dirty="0"/>
              <a:t>Number Functions: </a:t>
            </a:r>
            <a:endParaRPr lang="en-US" dirty="0"/>
          </a:p>
          <a:p>
            <a:r>
              <a:rPr lang="en-IN" dirty="0"/>
              <a:t>----------------- </a:t>
            </a:r>
            <a:endParaRPr lang="en-US" dirty="0"/>
          </a:p>
          <a:p>
            <a:r>
              <a:rPr lang="en-IN" dirty="0"/>
              <a:t>sum: Sum of numbers </a:t>
            </a:r>
            <a:endParaRPr lang="en-US" dirty="0"/>
          </a:p>
          <a:p>
            <a:r>
              <a:rPr lang="en-IN" dirty="0"/>
              <a:t>11 </a:t>
            </a:r>
            <a:endParaRPr lang="en-US" dirty="0"/>
          </a:p>
          <a:p>
            <a:r>
              <a:rPr lang="en-IN" dirty="0"/>
              <a:t>15 </a:t>
            </a:r>
            <a:endParaRPr lang="en-US" dirty="0"/>
          </a:p>
          <a:p>
            <a:r>
              <a:rPr lang="en-IN" dirty="0"/>
              <a:t>98 </a:t>
            </a:r>
            <a:endParaRPr lang="en-US" dirty="0"/>
          </a:p>
          <a:p>
            <a:r>
              <a:rPr lang="en-IN" dirty="0"/>
              <a:t>=sum(select all numbers)   </a:t>
            </a:r>
            <a:endParaRPr lang="en-US" dirty="0"/>
          </a:p>
          <a:p>
            <a:r>
              <a:rPr lang="en-IN" dirty="0"/>
              <a:t> </a:t>
            </a:r>
            <a:endParaRPr lang="en-US" dirty="0"/>
          </a:p>
          <a:p>
            <a:r>
              <a:rPr lang="en-IN" dirty="0" err="1"/>
              <a:t>sumif</a:t>
            </a:r>
            <a:r>
              <a:rPr lang="en-IN" dirty="0"/>
              <a:t>: Sum of numbers based on condition Eg1: </a:t>
            </a:r>
            <a:endParaRPr lang="en-US" dirty="0"/>
          </a:p>
          <a:p>
            <a:r>
              <a:rPr lang="en-IN" dirty="0"/>
              <a:t>Name  	</a:t>
            </a:r>
            <a:r>
              <a:rPr lang="en-IN" dirty="0" err="1"/>
              <a:t>Distrct</a:t>
            </a:r>
            <a:r>
              <a:rPr lang="en-IN" dirty="0"/>
              <a:t>  	Sales </a:t>
            </a:r>
            <a:endParaRPr lang="en-US" dirty="0"/>
          </a:p>
          <a:p>
            <a:r>
              <a:rPr lang="en-IN" dirty="0"/>
              <a:t>ram 	</a:t>
            </a:r>
            <a:r>
              <a:rPr lang="en-IN" dirty="0" err="1"/>
              <a:t>vizag</a:t>
            </a:r>
            <a:r>
              <a:rPr lang="en-IN" dirty="0"/>
              <a:t> 	 	16452 </a:t>
            </a:r>
            <a:endParaRPr lang="en-US" dirty="0"/>
          </a:p>
          <a:p>
            <a:r>
              <a:rPr lang="en-IN" dirty="0" err="1"/>
              <a:t>siva</a:t>
            </a:r>
            <a:r>
              <a:rPr lang="en-IN" dirty="0"/>
              <a:t>  </a:t>
            </a:r>
            <a:r>
              <a:rPr lang="en-IN" dirty="0" err="1"/>
              <a:t>vizag</a:t>
            </a:r>
            <a:r>
              <a:rPr lang="en-IN" dirty="0"/>
              <a:t>  9449 </a:t>
            </a:r>
            <a:r>
              <a:rPr lang="en-IN" dirty="0" err="1"/>
              <a:t>krishna</a:t>
            </a:r>
            <a:r>
              <a:rPr lang="en-IN" dirty="0"/>
              <a:t>  </a:t>
            </a:r>
            <a:r>
              <a:rPr lang="en-IN" dirty="0" err="1"/>
              <a:t>eg</a:t>
            </a:r>
            <a:r>
              <a:rPr lang="en-IN" dirty="0"/>
              <a:t>  8020 </a:t>
            </a:r>
            <a:endParaRPr lang="en-US" dirty="0"/>
          </a:p>
          <a:p>
            <a:endParaRPr lang="en-US" dirty="0"/>
          </a:p>
        </p:txBody>
      </p:sp>
    </p:spTree>
    <p:extLst>
      <p:ext uri="{BB962C8B-B14F-4D97-AF65-F5344CB8AC3E}">
        <p14:creationId xmlns:p14="http://schemas.microsoft.com/office/powerpoint/2010/main" val="32740410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err="1"/>
              <a:t>Syn</a:t>
            </a:r>
            <a:r>
              <a:rPr lang="en-IN" dirty="0"/>
              <a:t>: </a:t>
            </a:r>
            <a:endParaRPr lang="en-US" dirty="0"/>
          </a:p>
          <a:p>
            <a:r>
              <a:rPr lang="en-IN" dirty="0"/>
              <a:t>=SUMIF(</a:t>
            </a:r>
            <a:r>
              <a:rPr lang="en-IN" dirty="0" err="1"/>
              <a:t>range,criteria,sum_range</a:t>
            </a:r>
            <a:r>
              <a:rPr lang="en-IN" dirty="0"/>
              <a:t>) eg1: </a:t>
            </a:r>
            <a:endParaRPr lang="en-US" dirty="0"/>
          </a:p>
          <a:p>
            <a:r>
              <a:rPr lang="en-IN" dirty="0"/>
              <a:t>=SUMIF(select district col,"</a:t>
            </a:r>
            <a:r>
              <a:rPr lang="en-IN" dirty="0" err="1"/>
              <a:t>vizag</a:t>
            </a:r>
            <a:r>
              <a:rPr lang="en-IN" dirty="0"/>
              <a:t>",select sales col) </a:t>
            </a:r>
            <a:endParaRPr lang="en-US" dirty="0"/>
          </a:p>
          <a:p>
            <a:endParaRPr lang="en-US" dirty="0"/>
          </a:p>
        </p:txBody>
      </p:sp>
    </p:spTree>
    <p:extLst>
      <p:ext uri="{BB962C8B-B14F-4D97-AF65-F5344CB8AC3E}">
        <p14:creationId xmlns:p14="http://schemas.microsoft.com/office/powerpoint/2010/main" val="3895935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11049000" cy="5110163"/>
          </a:xfrm>
        </p:spPr>
        <p:txBody>
          <a:bodyPr>
            <a:normAutofit fontScale="92500" lnSpcReduction="10000"/>
          </a:bodyPr>
          <a:lstStyle/>
          <a:p>
            <a:pPr marL="0" indent="0">
              <a:buNone/>
            </a:pPr>
            <a:r>
              <a:rPr lang="en-IN" dirty="0"/>
              <a:t>rand: Generate random number between 0-1 (Change-&gt; F9) </a:t>
            </a:r>
            <a:endParaRPr lang="en-US" dirty="0"/>
          </a:p>
          <a:p>
            <a:pPr marL="0" indent="0">
              <a:buNone/>
            </a:pPr>
            <a:r>
              <a:rPr lang="en-IN" dirty="0"/>
              <a:t> 	 	 	=rand() </a:t>
            </a:r>
            <a:endParaRPr lang="en-US" dirty="0"/>
          </a:p>
          <a:p>
            <a:pPr marL="0" indent="0">
              <a:buNone/>
            </a:pPr>
            <a:r>
              <a:rPr lang="en-IN" dirty="0"/>
              <a:t>.......................................................... </a:t>
            </a:r>
            <a:endParaRPr lang="en-US" dirty="0"/>
          </a:p>
          <a:p>
            <a:pPr marL="0" indent="0">
              <a:buNone/>
            </a:pPr>
            <a:r>
              <a:rPr lang="en-IN" dirty="0" err="1"/>
              <a:t>randbetween</a:t>
            </a:r>
            <a:r>
              <a:rPr lang="en-IN" dirty="0"/>
              <a:t>: Generate random number between small-big </a:t>
            </a:r>
            <a:endParaRPr lang="en-US" dirty="0"/>
          </a:p>
          <a:p>
            <a:pPr marL="0" indent="0">
              <a:buNone/>
            </a:pPr>
            <a:r>
              <a:rPr lang="en-IN" dirty="0"/>
              <a:t> 	 	 	=RANDBETWEEN(small </a:t>
            </a:r>
            <a:r>
              <a:rPr lang="en-IN" dirty="0" err="1"/>
              <a:t>number,big</a:t>
            </a:r>
            <a:r>
              <a:rPr lang="en-IN" dirty="0"/>
              <a:t> number) 	 </a:t>
            </a:r>
            <a:endParaRPr lang="en-US" dirty="0"/>
          </a:p>
          <a:p>
            <a:pPr marL="0" indent="0">
              <a:buNone/>
            </a:pPr>
            <a:r>
              <a:rPr lang="en-IN" dirty="0"/>
              <a:t>.......................................................... </a:t>
            </a:r>
            <a:endParaRPr lang="en-US" dirty="0"/>
          </a:p>
          <a:p>
            <a:pPr marL="0" indent="0">
              <a:buNone/>
            </a:pPr>
            <a:r>
              <a:rPr lang="en-IN" dirty="0"/>
              <a:t>product: Multiplication </a:t>
            </a:r>
            <a:endParaRPr lang="en-US" dirty="0"/>
          </a:p>
          <a:p>
            <a:pPr marL="0" indent="0">
              <a:buNone/>
            </a:pPr>
            <a:r>
              <a:rPr lang="en-IN" dirty="0"/>
              <a:t> 	 	 	34 </a:t>
            </a:r>
            <a:endParaRPr lang="en-US" dirty="0"/>
          </a:p>
          <a:p>
            <a:pPr marL="0" indent="0">
              <a:buNone/>
            </a:pPr>
            <a:r>
              <a:rPr lang="en-IN" dirty="0"/>
              <a:t> 	 	 	56 </a:t>
            </a:r>
            <a:endParaRPr lang="en-US" dirty="0"/>
          </a:p>
          <a:p>
            <a:pPr marL="0" indent="0">
              <a:buNone/>
            </a:pPr>
            <a:r>
              <a:rPr lang="en-IN" dirty="0"/>
              <a:t> 	 	 	34 </a:t>
            </a:r>
            <a:endParaRPr lang="en-US" dirty="0"/>
          </a:p>
          <a:p>
            <a:pPr marL="0" indent="0">
              <a:buNone/>
            </a:pPr>
            <a:r>
              <a:rPr lang="en-IN" dirty="0"/>
              <a:t>=product(select all the numbers) </a:t>
            </a:r>
            <a:endParaRPr lang="en-US" dirty="0"/>
          </a:p>
          <a:p>
            <a:endParaRPr lang="en-US" dirty="0"/>
          </a:p>
        </p:txBody>
      </p:sp>
    </p:spTree>
    <p:extLst>
      <p:ext uri="{BB962C8B-B14F-4D97-AF65-F5344CB8AC3E}">
        <p14:creationId xmlns:p14="http://schemas.microsoft.com/office/powerpoint/2010/main" val="34380804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731520"/>
            <a:ext cx="11079480" cy="5445443"/>
          </a:xfrm>
        </p:spPr>
        <p:txBody>
          <a:bodyPr>
            <a:normAutofit lnSpcReduction="10000"/>
          </a:bodyPr>
          <a:lstStyle/>
          <a:p>
            <a:pPr marL="0" indent="0">
              <a:buNone/>
            </a:pPr>
            <a:r>
              <a:rPr lang="en-IN" dirty="0"/>
              <a:t>roman: get a roman symbol </a:t>
            </a:r>
            <a:endParaRPr lang="en-US" dirty="0"/>
          </a:p>
          <a:p>
            <a:pPr marL="0" indent="0">
              <a:buNone/>
            </a:pPr>
            <a:r>
              <a:rPr lang="en-IN" dirty="0"/>
              <a:t>515 </a:t>
            </a:r>
            <a:endParaRPr lang="en-US" dirty="0"/>
          </a:p>
          <a:p>
            <a:pPr marL="0" indent="0">
              <a:buNone/>
            </a:pPr>
            <a:r>
              <a:rPr lang="en-IN" dirty="0"/>
              <a:t>11 </a:t>
            </a:r>
            <a:endParaRPr lang="en-US" dirty="0"/>
          </a:p>
          <a:p>
            <a:pPr marL="0" indent="0">
              <a:buNone/>
            </a:pPr>
            <a:r>
              <a:rPr lang="en-IN" dirty="0"/>
              <a:t> 	 	 	=roman(Type/Select number) </a:t>
            </a:r>
            <a:endParaRPr lang="en-US" dirty="0"/>
          </a:p>
          <a:p>
            <a:pPr marL="0" indent="0">
              <a:buNone/>
            </a:pPr>
            <a:r>
              <a:rPr lang="en-IN" dirty="0"/>
              <a:t>.......................................................... </a:t>
            </a:r>
            <a:endParaRPr lang="en-US" dirty="0"/>
          </a:p>
          <a:p>
            <a:pPr marL="0" indent="0">
              <a:buNone/>
            </a:pPr>
            <a:r>
              <a:rPr lang="en-IN" dirty="0"/>
              <a:t>round: round digits </a:t>
            </a:r>
            <a:endParaRPr lang="en-US" dirty="0"/>
          </a:p>
          <a:p>
            <a:pPr marL="0" indent="0">
              <a:buNone/>
            </a:pPr>
            <a:r>
              <a:rPr lang="en-IN" dirty="0"/>
              <a:t> 	 	=round(select number, type digit to round) </a:t>
            </a:r>
            <a:endParaRPr lang="en-US" dirty="0"/>
          </a:p>
          <a:p>
            <a:pPr marL="0" indent="0">
              <a:buNone/>
            </a:pPr>
            <a:r>
              <a:rPr lang="en-IN" dirty="0"/>
              <a:t>.......................................................... </a:t>
            </a:r>
            <a:endParaRPr lang="en-US" dirty="0"/>
          </a:p>
          <a:p>
            <a:pPr marL="0" indent="0">
              <a:buNone/>
            </a:pPr>
            <a:r>
              <a:rPr lang="en-IN" dirty="0" err="1"/>
              <a:t>Sqrt</a:t>
            </a:r>
            <a:r>
              <a:rPr lang="en-IN" dirty="0"/>
              <a:t>: find the </a:t>
            </a:r>
            <a:r>
              <a:rPr lang="en-IN" dirty="0" err="1"/>
              <a:t>sqrt</a:t>
            </a:r>
            <a:r>
              <a:rPr lang="en-IN" dirty="0"/>
              <a:t> of </a:t>
            </a:r>
            <a:r>
              <a:rPr lang="en-IN" dirty="0" err="1"/>
              <a:t>num</a:t>
            </a:r>
            <a:endParaRPr lang="en-US" dirty="0"/>
          </a:p>
          <a:p>
            <a:pPr marL="0" indent="0">
              <a:buNone/>
            </a:pPr>
            <a:r>
              <a:rPr lang="en-IN" dirty="0"/>
              <a:t> 	 	=</a:t>
            </a:r>
            <a:r>
              <a:rPr lang="en-IN" dirty="0" err="1"/>
              <a:t>sqrt</a:t>
            </a:r>
            <a:r>
              <a:rPr lang="en-IN" dirty="0"/>
              <a:t>(select number) </a:t>
            </a:r>
            <a:endParaRPr lang="en-US" dirty="0"/>
          </a:p>
          <a:p>
            <a:pPr marL="0" indent="0">
              <a:buNone/>
            </a:pPr>
            <a:r>
              <a:rPr lang="en-IN" dirty="0"/>
              <a:t>.......................................................... </a:t>
            </a:r>
            <a:endParaRPr lang="en-US" dirty="0"/>
          </a:p>
          <a:p>
            <a:endParaRPr lang="en-US" dirty="0"/>
          </a:p>
        </p:txBody>
      </p:sp>
    </p:spTree>
    <p:extLst>
      <p:ext uri="{BB962C8B-B14F-4D97-AF65-F5344CB8AC3E}">
        <p14:creationId xmlns:p14="http://schemas.microsoft.com/office/powerpoint/2010/main" val="75295135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Statistic Function: </a:t>
            </a:r>
            <a:endParaRPr lang="en-US" dirty="0"/>
          </a:p>
          <a:p>
            <a:r>
              <a:rPr lang="en-IN" dirty="0"/>
              <a:t>-------------------- </a:t>
            </a:r>
            <a:endParaRPr lang="en-US" dirty="0"/>
          </a:p>
          <a:p>
            <a:r>
              <a:rPr lang="en-IN" dirty="0"/>
              <a:t>average: get average of selected numbers </a:t>
            </a:r>
            <a:endParaRPr lang="en-US" dirty="0"/>
          </a:p>
          <a:p>
            <a:r>
              <a:rPr lang="en-IN" dirty="0"/>
              <a:t>Month Sales </a:t>
            </a:r>
            <a:endParaRPr lang="en-US" dirty="0"/>
          </a:p>
          <a:p>
            <a:r>
              <a:rPr lang="en-IN" dirty="0"/>
              <a:t>Jan 	 	8407 </a:t>
            </a:r>
            <a:endParaRPr lang="en-US" dirty="0"/>
          </a:p>
          <a:p>
            <a:r>
              <a:rPr lang="en-IN" dirty="0"/>
              <a:t>Feb 	 	12266 </a:t>
            </a:r>
            <a:endParaRPr lang="en-US" dirty="0"/>
          </a:p>
          <a:p>
            <a:endParaRPr lang="en-US" dirty="0"/>
          </a:p>
        </p:txBody>
      </p:sp>
    </p:spTree>
    <p:extLst>
      <p:ext uri="{BB962C8B-B14F-4D97-AF65-F5344CB8AC3E}">
        <p14:creationId xmlns:p14="http://schemas.microsoft.com/office/powerpoint/2010/main" val="239297126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err="1"/>
              <a:t>averageif,averageifs</a:t>
            </a:r>
            <a:r>
              <a:rPr lang="en-IN" dirty="0"/>
              <a:t> </a:t>
            </a:r>
            <a:endParaRPr lang="en-US" dirty="0"/>
          </a:p>
          <a:p>
            <a:endParaRPr lang="en-US" dirty="0"/>
          </a:p>
        </p:txBody>
      </p:sp>
    </p:spTree>
    <p:extLst>
      <p:ext uri="{BB962C8B-B14F-4D97-AF65-F5344CB8AC3E}">
        <p14:creationId xmlns:p14="http://schemas.microsoft.com/office/powerpoint/2010/main" val="28277012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680" y="597408"/>
            <a:ext cx="10866120" cy="5579555"/>
          </a:xfrm>
        </p:spPr>
        <p:txBody>
          <a:bodyPr/>
          <a:lstStyle/>
          <a:p>
            <a:pPr marL="0" indent="0">
              <a:buNone/>
            </a:pPr>
            <a:r>
              <a:rPr lang="en-IN" dirty="0"/>
              <a:t>count: count numbers(not </a:t>
            </a:r>
            <a:r>
              <a:rPr lang="en-IN" dirty="0" err="1"/>
              <a:t>spaces,text</a:t>
            </a:r>
            <a:r>
              <a:rPr lang="en-IN" dirty="0"/>
              <a:t>) </a:t>
            </a:r>
            <a:endParaRPr lang="en-US" dirty="0"/>
          </a:p>
          <a:p>
            <a:pPr marL="0" indent="0">
              <a:buNone/>
            </a:pPr>
            <a:r>
              <a:rPr lang="en-IN" dirty="0" err="1"/>
              <a:t>counta</a:t>
            </a:r>
            <a:r>
              <a:rPr lang="en-IN" dirty="0"/>
              <a:t>: count numbers and text(not spaces) </a:t>
            </a:r>
            <a:endParaRPr lang="en-US" dirty="0"/>
          </a:p>
          <a:p>
            <a:pPr marL="0" indent="0">
              <a:buNone/>
            </a:pPr>
            <a:r>
              <a:rPr lang="en-IN" dirty="0" err="1"/>
              <a:t>countblank</a:t>
            </a:r>
            <a:r>
              <a:rPr lang="en-IN" dirty="0"/>
              <a:t>: count blanks</a:t>
            </a:r>
            <a:endParaRPr lang="en-US" dirty="0"/>
          </a:p>
          <a:p>
            <a:pPr marL="0" indent="0">
              <a:buNone/>
            </a:pPr>
            <a:r>
              <a:rPr lang="en-IN" dirty="0"/>
              <a:t> 	 	 	 	=</a:t>
            </a:r>
            <a:r>
              <a:rPr lang="en-IN" dirty="0" err="1"/>
              <a:t>countblank</a:t>
            </a:r>
            <a:r>
              <a:rPr lang="en-IN" dirty="0"/>
              <a:t>(select) result:  1 </a:t>
            </a:r>
            <a:endParaRPr lang="en-US" dirty="0"/>
          </a:p>
          <a:p>
            <a:pPr marL="0" indent="0">
              <a:buNone/>
            </a:pPr>
            <a:r>
              <a:rPr lang="en-IN" dirty="0"/>
              <a:t>.......................................................... </a:t>
            </a:r>
            <a:endParaRPr lang="en-US" dirty="0"/>
          </a:p>
          <a:p>
            <a:pPr marL="0" indent="0">
              <a:buNone/>
            </a:pPr>
            <a:r>
              <a:rPr lang="en-IN" dirty="0" err="1"/>
              <a:t>countif</a:t>
            </a:r>
            <a:r>
              <a:rPr lang="en-IN" dirty="0"/>
              <a:t>: count based on condition </a:t>
            </a:r>
            <a:endParaRPr lang="en-US" dirty="0"/>
          </a:p>
          <a:p>
            <a:endParaRPr lang="en-US" dirty="0"/>
          </a:p>
        </p:txBody>
      </p:sp>
    </p:spTree>
    <p:extLst>
      <p:ext uri="{BB962C8B-B14F-4D97-AF65-F5344CB8AC3E}">
        <p14:creationId xmlns:p14="http://schemas.microsoft.com/office/powerpoint/2010/main" val="256011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IN" dirty="0"/>
              <a:t>max: find large number </a:t>
            </a:r>
            <a:endParaRPr lang="en-US" dirty="0"/>
          </a:p>
          <a:p>
            <a:r>
              <a:rPr lang="en-IN" dirty="0"/>
              <a:t>34 </a:t>
            </a:r>
            <a:endParaRPr lang="en-US" dirty="0"/>
          </a:p>
          <a:p>
            <a:r>
              <a:rPr lang="en-IN" dirty="0"/>
              <a:t>56 </a:t>
            </a:r>
            <a:endParaRPr lang="en-US" dirty="0"/>
          </a:p>
          <a:p>
            <a:r>
              <a:rPr lang="en-IN" dirty="0"/>
              <a:t> 	 	 	=max(select numbers) </a:t>
            </a:r>
            <a:endParaRPr lang="en-US" dirty="0"/>
          </a:p>
          <a:p>
            <a:r>
              <a:rPr lang="en-IN" dirty="0"/>
              <a:t>.......................................................... </a:t>
            </a:r>
            <a:endParaRPr lang="en-US" dirty="0"/>
          </a:p>
          <a:p>
            <a:r>
              <a:rPr lang="en-IN" dirty="0"/>
              <a:t>min: find least number </a:t>
            </a:r>
            <a:endParaRPr lang="en-US" dirty="0"/>
          </a:p>
          <a:p>
            <a:r>
              <a:rPr lang="en-IN" dirty="0"/>
              <a:t> 	 	 	=min(select numbers) </a:t>
            </a:r>
            <a:endParaRPr lang="en-US" dirty="0"/>
          </a:p>
          <a:p>
            <a:r>
              <a:rPr lang="en-IN" dirty="0"/>
              <a:t>.......................................................... </a:t>
            </a:r>
            <a:endParaRPr lang="en-US" dirty="0"/>
          </a:p>
          <a:p>
            <a:r>
              <a:rPr lang="en-IN" dirty="0"/>
              <a:t>large: Return n-</a:t>
            </a:r>
            <a:r>
              <a:rPr lang="en-IN" dirty="0" err="1"/>
              <a:t>th</a:t>
            </a:r>
            <a:r>
              <a:rPr lang="en-IN" dirty="0"/>
              <a:t> large small: Return n-</a:t>
            </a:r>
            <a:r>
              <a:rPr lang="en-IN" dirty="0" err="1"/>
              <a:t>th</a:t>
            </a:r>
            <a:r>
              <a:rPr lang="en-IN" dirty="0"/>
              <a:t> small </a:t>
            </a:r>
            <a:endParaRPr lang="en-US" dirty="0"/>
          </a:p>
          <a:p>
            <a:endParaRPr lang="en-US" dirty="0"/>
          </a:p>
        </p:txBody>
      </p:sp>
    </p:spTree>
    <p:extLst>
      <p:ext uri="{BB962C8B-B14F-4D97-AF65-F5344CB8AC3E}">
        <p14:creationId xmlns:p14="http://schemas.microsoft.com/office/powerpoint/2010/main" val="17933959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2757</Words>
  <Application>Microsoft Office PowerPoint</Application>
  <PresentationFormat>Widescreen</PresentationFormat>
  <Paragraphs>720</Paragraphs>
  <Slides>112</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112</vt:i4>
      </vt:variant>
    </vt:vector>
  </HeadingPairs>
  <TitlesOfParts>
    <vt:vector size="119" baseType="lpstr">
      <vt:lpstr>Algerian</vt:lpstr>
      <vt:lpstr>Arial</vt:lpstr>
      <vt:lpstr>Calibri</vt:lpstr>
      <vt:lpstr>Calibri Light</vt:lpstr>
      <vt:lpstr>Times New Roman</vt:lpstr>
      <vt:lpstr>Wingdings</vt:lpstr>
      <vt:lpstr>Office Theme</vt:lpstr>
      <vt:lpstr>msoffice</vt:lpstr>
      <vt:lpstr>PowerPoint Presentation</vt:lpstr>
      <vt:lpstr>computer</vt:lpstr>
      <vt:lpstr>Why computer named as computer</vt:lpstr>
      <vt:lpstr>What is computer</vt:lpstr>
      <vt:lpstr>Computer advantages</vt:lpstr>
      <vt:lpstr>Dis advantages</vt:lpstr>
      <vt:lpstr>PowerPoint Presentation</vt:lpstr>
      <vt:lpstr>Computer hardware is the collection of physical elements that comprise a computer system.</vt:lpstr>
      <vt:lpstr>PowerPoint Presentation</vt:lpstr>
      <vt:lpstr>PowerPoint Presentation</vt:lpstr>
      <vt:lpstr> Software are 2 Types: </vt:lpstr>
      <vt:lpstr>System s/w:  </vt:lpstr>
      <vt:lpstr>PowerPoint Presentation</vt:lpstr>
      <vt:lpstr>Application s/w(apps)  </vt:lpstr>
      <vt:lpstr>a. Desktop application software</vt:lpstr>
      <vt:lpstr>Web Applications: using internet(Server)  </vt:lpstr>
      <vt:lpstr>Mobile Applications: Mobile  </vt:lpstr>
      <vt:lpstr>PowerPoint Presentation</vt:lpstr>
      <vt:lpstr>PowerPoint Presentation</vt:lpstr>
      <vt:lpstr>How to open windows in shortcut</vt:lpstr>
      <vt:lpstr>Folder creation</vt:lpstr>
      <vt:lpstr>How to save a file in a folder?</vt:lpstr>
      <vt:lpstr>notepad</vt:lpstr>
      <vt:lpstr>File:  </vt:lpstr>
      <vt:lpstr>edit</vt:lpstr>
      <vt:lpstr>Format:  </vt:lpstr>
      <vt:lpstr>MS Paint </vt:lpstr>
      <vt:lpstr>Home Tab: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Applications: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table with following fields  Save and Close the document and word.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Oprekin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msoffice</dc:title>
  <dc:creator>user</dc:creator>
  <cp:lastModifiedBy>user</cp:lastModifiedBy>
  <cp:revision>32</cp:revision>
  <dcterms:created xsi:type="dcterms:W3CDTF">2024-06-20T20:17:28Z</dcterms:created>
  <dcterms:modified xsi:type="dcterms:W3CDTF">2024-07-22T23:05:27Z</dcterms:modified>
</cp:coreProperties>
</file>