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0"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883" y="16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Jayashree\Documents\EXCEL%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9925127237287868E-2"/>
          <c:y val="0.19486111111111112"/>
          <c:w val="0.72045877615003429"/>
          <c:h val="0.72088764946048411"/>
        </c:manualLayout>
      </c:layout>
      <c:bar3DChart>
        <c:barDir val="col"/>
        <c:grouping val="standard"/>
        <c:varyColors val="0"/>
        <c:ser>
          <c:idx val="0"/>
          <c:order val="0"/>
          <c:tx>
            <c:strRef>
              <c:f>Sheet1!$I$5</c:f>
              <c:strCache>
                <c:ptCount val="1"/>
                <c:pt idx="0">
                  <c:v>PERFOMANCE </c:v>
                </c:pt>
              </c:strCache>
            </c:strRef>
          </c:tx>
          <c:spPr>
            <a:solidFill>
              <a:schemeClr val="accent1"/>
            </a:solidFill>
            <a:ln>
              <a:noFill/>
            </a:ln>
            <a:effectLst/>
            <a:sp3d/>
          </c:spPr>
          <c:invertIfNegative val="0"/>
          <c:val>
            <c:numRef>
              <c:f>Sheet1!$I$6:$I$25</c:f>
              <c:numCache>
                <c:formatCode>General</c:formatCode>
                <c:ptCount val="20"/>
                <c:pt idx="0">
                  <c:v>4.3</c:v>
                </c:pt>
                <c:pt idx="1">
                  <c:v>3.5</c:v>
                </c:pt>
                <c:pt idx="2">
                  <c:v>5</c:v>
                </c:pt>
                <c:pt idx="3">
                  <c:v>4</c:v>
                </c:pt>
                <c:pt idx="4">
                  <c:v>4.0999999999999996</c:v>
                </c:pt>
                <c:pt idx="5">
                  <c:v>4.2</c:v>
                </c:pt>
                <c:pt idx="6">
                  <c:v>4.5999999999999996</c:v>
                </c:pt>
                <c:pt idx="7">
                  <c:v>4.7</c:v>
                </c:pt>
                <c:pt idx="8">
                  <c:v>4.8</c:v>
                </c:pt>
                <c:pt idx="9">
                  <c:v>4.9000000000000004</c:v>
                </c:pt>
                <c:pt idx="10">
                  <c:v>4</c:v>
                </c:pt>
                <c:pt idx="11">
                  <c:v>3.8</c:v>
                </c:pt>
                <c:pt idx="12">
                  <c:v>2</c:v>
                </c:pt>
                <c:pt idx="13">
                  <c:v>3.7</c:v>
                </c:pt>
                <c:pt idx="14">
                  <c:v>3.5</c:v>
                </c:pt>
                <c:pt idx="15">
                  <c:v>4.2</c:v>
                </c:pt>
                <c:pt idx="16">
                  <c:v>4.3</c:v>
                </c:pt>
                <c:pt idx="17">
                  <c:v>4.5</c:v>
                </c:pt>
                <c:pt idx="18">
                  <c:v>5</c:v>
                </c:pt>
                <c:pt idx="19">
                  <c:v>3.1</c:v>
                </c:pt>
              </c:numCache>
            </c:numRef>
          </c:val>
          <c:extLst>
            <c:ext xmlns:c16="http://schemas.microsoft.com/office/drawing/2014/chart" uri="{C3380CC4-5D6E-409C-BE32-E72D297353CC}">
              <c16:uniqueId val="{00000000-7DE1-470C-AD0D-6970C6C3D7B3}"/>
            </c:ext>
          </c:extLst>
        </c:ser>
        <c:dLbls>
          <c:showLegendKey val="0"/>
          <c:showVal val="0"/>
          <c:showCatName val="0"/>
          <c:showSerName val="0"/>
          <c:showPercent val="0"/>
          <c:showBubbleSize val="0"/>
        </c:dLbls>
        <c:gapWidth val="150"/>
        <c:shape val="box"/>
        <c:axId val="140905151"/>
        <c:axId val="140905631"/>
        <c:axId val="45709679"/>
      </c:bar3DChart>
      <c:catAx>
        <c:axId val="140905151"/>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905631"/>
        <c:crosses val="autoZero"/>
        <c:auto val="1"/>
        <c:lblAlgn val="ctr"/>
        <c:lblOffset val="100"/>
        <c:noMultiLvlLbl val="0"/>
      </c:catAx>
      <c:valAx>
        <c:axId val="14090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905151"/>
        <c:crosses val="autoZero"/>
        <c:crossBetween val="between"/>
      </c:valAx>
      <c:serAx>
        <c:axId val="45709679"/>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905631"/>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8876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576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2745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89473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44190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1920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75575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1265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432969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07716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378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775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0306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031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5491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268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2320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003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135465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VARALAKSHMI.V </a:t>
            </a:r>
          </a:p>
          <a:p>
            <a:r>
              <a:rPr lang="en-US" sz="2400" dirty="0"/>
              <a:t>REGISTER NO: 312209239</a:t>
            </a:r>
          </a:p>
          <a:p>
            <a:r>
              <a:rPr lang="en-US" sz="2400" dirty="0"/>
              <a:t>DEPARTMENT: B.COM (BM)</a:t>
            </a:r>
          </a:p>
          <a:p>
            <a:r>
              <a:rPr lang="en-US" sz="2400" dirty="0"/>
              <a:t>COLLEGE: ANNA ADARSH CLG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rot="10800000" flipV="1">
            <a:off x="3962400" y="1129805"/>
            <a:ext cx="4876800"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MODELLING</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B1A38257-0E18-3E8B-CEE0-C18F7E219E44}"/>
              </a:ext>
            </a:extLst>
          </p:cNvPr>
          <p:cNvSpPr txBox="1"/>
          <p:nvPr/>
        </p:nvSpPr>
        <p:spPr>
          <a:xfrm>
            <a:off x="1371600" y="1881934"/>
            <a:ext cx="8991600" cy="1754326"/>
          </a:xfrm>
          <a:prstGeom prst="rect">
            <a:avLst/>
          </a:prstGeom>
          <a:noFill/>
        </p:spPr>
        <p:txBody>
          <a:bodyPr wrap="square">
            <a:spAutoFit/>
          </a:bodyPr>
          <a:lstStyle/>
          <a:p>
            <a:r>
              <a:rPr lang="en-US" b="0" i="0" dirty="0">
                <a:solidFill>
                  <a:srgbClr val="1E1E1E"/>
                </a:solidFill>
                <a:effectLst/>
                <a:highlight>
                  <a:srgbClr val="FFFFFF"/>
                </a:highlight>
                <a:latin typeface="Poppins" panose="020B0502040204020203" pitchFamily="2" charset="0"/>
              </a:rPr>
              <a:t>A salary slip can be defined as a document that contains the details of an employee’s salary. These details include the basic pay, bonuses, deductions, etc., that are given to the employee every month by the employer. The employees often get soft copies of the same and sometimes are given hard copies as well.</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E1E65A-97BA-3613-4BE4-9CCB0DC324A1}"/>
              </a:ext>
            </a:extLst>
          </p:cNvPr>
          <p:cNvGraphicFramePr>
            <a:graphicFrameLocks/>
          </p:cNvGraphicFramePr>
          <p:nvPr>
            <p:extLst>
              <p:ext uri="{D42A27DB-BD31-4B8C-83A1-F6EECF244321}">
                <p14:modId xmlns:p14="http://schemas.microsoft.com/office/powerpoint/2010/main" val="1751153117"/>
              </p:ext>
            </p:extLst>
          </p:nvPr>
        </p:nvGraphicFramePr>
        <p:xfrm>
          <a:off x="2514600" y="1447800"/>
          <a:ext cx="4953000" cy="4114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1" y="685800"/>
            <a:ext cx="8991600" cy="990600"/>
          </a:xfrm>
        </p:spPr>
        <p:txBody>
          <a:bodyPr/>
          <a:lstStyle/>
          <a:p>
            <a:pPr fontAlgn="base"/>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1800" u="none" strike="noStrike" dirty="0">
                <a:effectLst/>
              </a:rPr>
              <a:t>A clear understanding of the </a:t>
            </a:r>
            <a:r>
              <a:rPr lang="en-US" sz="1800" b="1" u="none" strike="noStrike" dirty="0">
                <a:effectLst/>
              </a:rPr>
              <a:t>salary slip format</a:t>
            </a:r>
            <a:r>
              <a:rPr lang="en-US" sz="1800" u="none" strike="noStrike" dirty="0">
                <a:effectLst/>
              </a:rPr>
              <a:t> is essential for every employee in India. It helps in managing personal finances, ensuring compliance with tax regulations, and provides proof of income. </a:t>
            </a:r>
            <a:br>
              <a:rPr lang="en-US" sz="1800" u="none" strike="noStrike" dirty="0">
                <a:effectLst/>
              </a:rPr>
            </a:br>
            <a:r>
              <a:rPr lang="en-US" sz="1800" u="none" strike="noStrike" dirty="0">
                <a:effectLst/>
              </a:rPr>
              <a:t>By knowing the components and how to read a salary slip, employees can ensure transparency and accuracy in their earnings.</a:t>
            </a:r>
            <a:br>
              <a:rPr lang="en-US" u="none" strike="noStrike" dirty="0">
                <a:effectLst/>
              </a:rPr>
            </a:br>
            <a:r>
              <a:rPr lang="en-US" sz="1800" u="none" strike="noStrike" dirty="0">
                <a:effectLst/>
              </a:rPr>
              <a:t>Understanding the nuances of your salary slip can empower you to make informed financial decisions. So, make sure to regularly review and comprehend your salary slip to fully benefit from the detailed breakdown of your earnings and deductions.</a:t>
            </a:r>
            <a:br>
              <a:rPr lang="en-US" sz="1800" u="none" strike="noStrike" dirty="0">
                <a:effectLst/>
              </a:rPr>
            </a:br>
            <a:br>
              <a:rPr lang="en-US" u="none" strike="noStrike" dirty="0">
                <a:effectLst/>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01261" y="679572"/>
            <a:ext cx="5636895" cy="447943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4250" spc="10" dirty="0"/>
              <a:t>    </a:t>
            </a:r>
            <a:r>
              <a:rPr lang="en-US" sz="2400" spc="10" dirty="0"/>
              <a:t>TO MEASURE THE PREFORMANCE OF ORGANISATION. </a:t>
            </a:r>
            <a:br>
              <a:rPr lang="en-US" sz="2400" spc="10" dirty="0"/>
            </a:br>
            <a:r>
              <a:rPr lang="en-US" sz="2400" spc="10" dirty="0"/>
              <a:t>       TO MEASURE THE PERFORMAMNCE OF THE EMPLOYEE.</a:t>
            </a:r>
            <a:br>
              <a:rPr lang="en-US" sz="2400" spc="10" dirty="0"/>
            </a:br>
            <a:r>
              <a:rPr lang="en-US" sz="2400" spc="10" dirty="0"/>
              <a:t>      ALSO TO CALCULATE THEIR SALARY OF EMPLOYEE.</a:t>
            </a:r>
            <a:br>
              <a:rPr lang="en-IN" sz="4250" spc="10" dirty="0"/>
            </a:br>
            <a:br>
              <a:rPr lang="en-IN" sz="4250" spc="10" dirty="0"/>
            </a:b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787208"/>
          </a:xfrm>
          <a:prstGeom prst="rect">
            <a:avLst/>
          </a:prstGeom>
        </p:spPr>
        <p:txBody>
          <a:bodyPr vert="horz" wrap="square" lIns="0" tIns="16510" rIns="0" bIns="0" rtlCol="0">
            <a:spAutoFit/>
          </a:bodyPr>
          <a:lstStyle/>
          <a:p>
            <a:pPr marL="584200" indent="-571500">
              <a:lnSpc>
                <a:spcPct val="100000"/>
              </a:lnSpc>
              <a:spcBef>
                <a:spcPts val="130"/>
              </a:spcBef>
              <a:buFont typeface="Arial" panose="020B0604020202020204" pitchFamily="34" charset="0"/>
              <a:buChar char="•"/>
              <a:tabLst>
                <a:tab pos="2642870" algn="l"/>
              </a:tabLst>
            </a:pPr>
            <a:r>
              <a:rPr sz="4250" spc="5" dirty="0"/>
              <a:t>PROJECT	</a:t>
            </a:r>
            <a:r>
              <a:rPr sz="4250" spc="-20" dirty="0"/>
              <a:t>OVERVIEW</a:t>
            </a:r>
            <a:br>
              <a:rPr lang="en-US" sz="4250" spc="-20" dirty="0"/>
            </a:br>
            <a:r>
              <a:rPr lang="en-US" sz="4250" spc="-20" dirty="0"/>
              <a:t>    </a:t>
            </a:r>
            <a:r>
              <a:rPr lang="en-US" sz="2000" spc="-20" dirty="0"/>
              <a:t>MICROSOFT EXCEL IS A spreadsheet program that helps users organize, analyze, and visualize data.</a:t>
            </a:r>
            <a:br>
              <a:rPr lang="en-US" sz="2000" spc="-20" dirty="0"/>
            </a:br>
            <a:r>
              <a:rPr lang="en-US" sz="2000" spc="-20" dirty="0"/>
              <a:t>  This project is to analysis the performance od the employee using excel.</a:t>
            </a:r>
            <a:br>
              <a:rPr lang="en-IN" sz="2000" spc="-20" dirty="0"/>
            </a:br>
            <a:br>
              <a:rPr lang="en-IN" sz="2000" spc="-20" dirty="0"/>
            </a:br>
            <a:endParaRPr sz="20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br>
              <a:rPr lang="en-US" sz="3200" spc="15" dirty="0"/>
            </a:br>
            <a:r>
              <a:rPr sz="3200" spc="-45" dirty="0"/>
              <a:t> </a:t>
            </a:r>
            <a:r>
              <a:rPr sz="3200" dirty="0"/>
              <a:t>U</a:t>
            </a:r>
            <a:r>
              <a:rPr sz="3200" spc="10" dirty="0"/>
              <a:t>S</a:t>
            </a:r>
            <a:r>
              <a:rPr sz="3200" spc="-25" dirty="0"/>
              <a:t>E</a:t>
            </a:r>
            <a:r>
              <a:rPr sz="3200" spc="-10" dirty="0"/>
              <a:t>R</a:t>
            </a:r>
            <a:r>
              <a:rPr sz="3200" spc="5" dirty="0"/>
              <a:t>S?</a:t>
            </a:r>
            <a:br>
              <a:rPr lang="en-US" sz="3200" spc="5" dirty="0"/>
            </a:br>
            <a:r>
              <a:rPr lang="en-US" sz="3200" spc="5" dirty="0"/>
              <a:t>    EMPLOYERS </a:t>
            </a:r>
            <a:br>
              <a:rPr lang="en-US" sz="3200" spc="5" dirty="0"/>
            </a:br>
            <a:r>
              <a:rPr lang="en-US" sz="3200" spc="5" dirty="0"/>
              <a:t>    EMPLOYEE</a:t>
            </a:r>
            <a:br>
              <a:rPr lang="en-US" sz="3200" spc="5" dirty="0"/>
            </a:br>
            <a:r>
              <a:rPr lang="en-US" sz="3200" spc="5" dirty="0"/>
              <a:t>    ORGANISATION ARE THE END USERS</a:t>
            </a:r>
            <a:br>
              <a:rPr lang="en-IN" sz="3200" spc="5" dirty="0"/>
            </a:br>
            <a:br>
              <a:rPr lang="en-IN" sz="3200" spc="5" dirty="0"/>
            </a:b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22945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1200" dirty="0"/>
              <a:t>FILTERING-MISSING</a:t>
            </a:r>
            <a:br>
              <a:rPr lang="en-IN" sz="1200" dirty="0"/>
            </a:br>
            <a:r>
              <a:rPr lang="en-IN" sz="1200" dirty="0"/>
              <a:t>                                                                      PIVOT TABLE – SUMMARY </a:t>
            </a:r>
            <a:br>
              <a:rPr lang="en-IN" sz="1200" dirty="0"/>
            </a:br>
            <a:r>
              <a:rPr lang="en-IN" sz="1200" dirty="0"/>
              <a:t>                                                                      CHARTS- REPOTS</a:t>
            </a:r>
            <a:br>
              <a:rPr lang="en-IN" sz="1200" dirty="0"/>
            </a:br>
            <a:r>
              <a:rPr lang="en-IN" sz="1200" dirty="0"/>
              <a:t>                                                                      CONDITIONAL TECHNIQUES-IDENTIDY</a:t>
            </a:r>
            <a:endParaRPr sz="12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br>
              <a:rPr lang="en-IN" dirty="0"/>
            </a:br>
            <a:br>
              <a:rPr lang="en-IN" dirty="0"/>
            </a:br>
            <a:br>
              <a:rPr lang="en-IN" dirty="0"/>
            </a:br>
            <a:r>
              <a:rPr lang="en-IN" sz="2000" dirty="0"/>
              <a:t>EMPLOYEE NAME </a:t>
            </a:r>
            <a:br>
              <a:rPr lang="en-IN" sz="2000" dirty="0"/>
            </a:br>
            <a:r>
              <a:rPr lang="en-IN" sz="2000" dirty="0"/>
              <a:t>EMPLOYEE ID </a:t>
            </a:r>
            <a:br>
              <a:rPr lang="en-IN" sz="2000" dirty="0"/>
            </a:br>
            <a:r>
              <a:rPr lang="en-IN" sz="2000" dirty="0"/>
              <a:t>GENDER</a:t>
            </a:r>
            <a:br>
              <a:rPr lang="en-IN" sz="2000" dirty="0"/>
            </a:br>
            <a:r>
              <a:rPr lang="en-IN" sz="2000" dirty="0"/>
              <a:t>DESGNATION </a:t>
            </a:r>
            <a:br>
              <a:rPr lang="en-IN" sz="2000" dirty="0"/>
            </a:br>
            <a:r>
              <a:rPr lang="en-IN" sz="2000" dirty="0"/>
              <a:t>PERFORMANCE</a:t>
            </a:r>
            <a:br>
              <a:rPr lang="en-IN" sz="2000" dirty="0"/>
            </a:br>
            <a:r>
              <a:rPr lang="en-IN" sz="2000" dirty="0"/>
              <a:t>SALARY</a:t>
            </a:r>
            <a:br>
              <a:rPr lang="en-IN" sz="2000" dirty="0"/>
            </a:br>
            <a:r>
              <a:rPr lang="en-IN" sz="2000" dirty="0"/>
              <a:t>HOUSE RENT ALLOWANCE </a:t>
            </a:r>
            <a:br>
              <a:rPr lang="en-IN" sz="2000" dirty="0"/>
            </a:br>
            <a:r>
              <a:rPr lang="en-IN" sz="2000" dirty="0"/>
              <a:t>DEAR ALLOWANCE</a:t>
            </a:r>
            <a:br>
              <a:rPr lang="en-IN" sz="2000" dirty="0"/>
            </a:br>
            <a:r>
              <a:rPr lang="en-IN" sz="2000" dirty="0"/>
              <a:t>TOTAL DEDUCTION</a:t>
            </a:r>
            <a:br>
              <a:rPr lang="en-IN" sz="2000" dirty="0"/>
            </a:br>
            <a:r>
              <a:rPr lang="en-IN" sz="2000" dirty="0"/>
              <a:t>TOTAL SALARY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PERFORMACE OF THE EMPOLYEES </a:t>
            </a:r>
          </a:p>
          <a:p>
            <a:pPr algn="l"/>
            <a:r>
              <a:rPr lang="en-US" sz="2800" dirty="0">
                <a:solidFill>
                  <a:srgbClr val="0D0D0D"/>
                </a:solidFill>
                <a:latin typeface="Times New Roman" panose="02020603050405020304" pitchFamily="18" charset="0"/>
                <a:cs typeface="Times New Roman" panose="02020603050405020304" pitchFamily="18" charset="0"/>
              </a:rPr>
              <a:t>IS THE WOW IN OUR SOLUTION.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303</TotalTime>
  <Words>414</Words>
  <Application>Microsoft Office PowerPoint</Application>
  <PresentationFormat>Widescreen</PresentationFormat>
  <Paragraphs>44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Poppins</vt:lpstr>
      <vt:lpstr>Roboto</vt:lpstr>
      <vt:lpstr>Times New Roman</vt:lpstr>
      <vt:lpstr>Trebuchet MS</vt:lpstr>
      <vt:lpstr>Wingdings 3</vt:lpstr>
      <vt:lpstr>Ion</vt:lpstr>
      <vt:lpstr>Employee Data Analysis using Excel  </vt:lpstr>
      <vt:lpstr>PROJECT TITLE</vt:lpstr>
      <vt:lpstr>AGENDA</vt:lpstr>
      <vt:lpstr>PROBLEM STATEMENT     TO MEASURE THE PREFORMANCE OF ORGANISATION.         TO MEASURE THE PERFORMAMNCE OF THE EMPLOYEE.       ALSO TO CALCULATE THEIR SALARY OF EMPLOYEE.  </vt:lpstr>
      <vt:lpstr>PROJECT OVERVIEW     MICROSOFT EXCEL IS A spreadsheet program that helps users organize, analyze, and visualize data.   This project is to analysis the performance od the employee using excel.  </vt:lpstr>
      <vt:lpstr>WHO ARE THE END  USERS?     EMPLOYERS      EMPLOYEE     ORGANISATION ARE THE END USERS  </vt:lpstr>
      <vt:lpstr>OUR SOLUTION AND ITS VALUE PROPOSITION                          FILTERING-MISSING                                                                       PIVOT TABLE – SUMMARY                                                                        CHARTS- REPOTS                                                                       CONDITIONAL TECHNIQUES-IDENTIDY</vt:lpstr>
      <vt:lpstr>Dataset Description   EMPLOYEE NAME  EMPLOYEE ID  GENDER DESGNATION  PERFORMANCE SALARY HOUSE RENT ALLOWANCE  DEAR ALLOWANCE TOTAL DEDUCTION TOTAL SALARY </vt:lpstr>
      <vt:lpstr>THE "WOW" IN OUR SOLUTION</vt:lpstr>
      <vt:lpstr>PowerPoint Presentation</vt:lpstr>
      <vt:lpstr>RESULTS</vt:lpstr>
      <vt:lpstr>Conclusion  A clear understanding of the salary slip format is essential for every employee in India. It helps in managing personal finances, ensuring compliance with tax regulations, and provides proof of income.  By knowing the components and how to read a salary slip, employees can ensure transparency and accuracy in their earnings. Understanding the nuances of your salary slip can empower you to make informed financial decisions. So, make sure to regularly review and comprehend your salary slip to fully benefit from the detailed breakdown of your earnings and deductions.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Jayashree</cp:lastModifiedBy>
  <cp:revision>13</cp:revision>
  <dcterms:created xsi:type="dcterms:W3CDTF">2024-03-29T15:07:22Z</dcterms:created>
  <dcterms:modified xsi:type="dcterms:W3CDTF">2024-08-31T15:23:35Z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