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341"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a7b2007cab855d/Documents/EMPLOYEE%20DATA%20ANALYSIS-VARALAKSHMI.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ANALYSIS-VARALAKSHMI.P.xlsx]Sheet4!PivotTable4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CORE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Exceeds</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54F-4C3D-A1EC-0109B8E50B27}"/>
            </c:ext>
          </c:extLst>
        </c:ser>
        <c:ser>
          <c:idx val="1"/>
          <c:order val="1"/>
          <c:tx>
            <c:strRef>
              <c:f>Sheet4!$C$3:$C$4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54F-4C3D-A1EC-0109B8E50B27}"/>
            </c:ext>
          </c:extLst>
        </c:ser>
        <c:ser>
          <c:idx val="2"/>
          <c:order val="2"/>
          <c:tx>
            <c:strRef>
              <c:f>Sheet4!$D$3:$D$4</c:f>
              <c:strCache>
                <c:ptCount val="1"/>
                <c:pt idx="0">
                  <c:v>Needs Improvement</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3-654F-4C3D-A1EC-0109B8E50B27}"/>
            </c:ext>
          </c:extLst>
        </c:ser>
        <c:ser>
          <c:idx val="3"/>
          <c:order val="3"/>
          <c:tx>
            <c:strRef>
              <c:f>Sheet4!$E$3:$E$4</c:f>
              <c:strCache>
                <c:ptCount val="1"/>
                <c:pt idx="0">
                  <c:v>PIP</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54F-4C3D-A1EC-0109B8E50B27}"/>
            </c:ext>
          </c:extLst>
        </c:ser>
        <c:dLbls>
          <c:showLegendKey val="0"/>
          <c:showVal val="0"/>
          <c:showCatName val="0"/>
          <c:showSerName val="0"/>
          <c:showPercent val="0"/>
          <c:showBubbleSize val="0"/>
        </c:dLbls>
        <c:gapWidth val="219"/>
        <c:overlap val="-27"/>
        <c:axId val="217840575"/>
        <c:axId val="217847295"/>
      </c:barChart>
      <c:catAx>
        <c:axId val="21784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847295"/>
        <c:crosses val="autoZero"/>
        <c:auto val="1"/>
        <c:lblAlgn val="ctr"/>
        <c:lblOffset val="100"/>
        <c:noMultiLvlLbl val="0"/>
      </c:catAx>
      <c:valAx>
        <c:axId val="217847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8405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351040"/>
            <a:ext cx="11382375" cy="1124667"/>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334509"/>
            <a:ext cx="8181976"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a:t>
            </a:r>
            <a:r>
              <a:rPr lang="en-US" sz="2400" dirty="0">
                <a:latin typeface="Times New Roman" panose="02020603050405020304" pitchFamily="18" charset="0"/>
                <a:cs typeface="Times New Roman" panose="02020603050405020304" pitchFamily="18" charset="0"/>
              </a:rPr>
              <a:t>VARALAKSHMI.P</a:t>
            </a: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122202239, asunm1353122202239</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B.COM(CORPORATE SECRETARYSHIP)</a:t>
            </a:r>
          </a:p>
          <a:p>
            <a:r>
              <a:rPr lang="en-US" sz="2400" b="1"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26A627E-D863-12AB-5AA5-553255D07BA0}"/>
              </a:ext>
            </a:extLst>
          </p:cNvPr>
          <p:cNvSpPr txBox="1"/>
          <p:nvPr/>
        </p:nvSpPr>
        <p:spPr>
          <a:xfrm>
            <a:off x="1066800" y="1295400"/>
            <a:ext cx="7852728"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Data Collection.</a:t>
            </a:r>
          </a:p>
          <a:p>
            <a:r>
              <a:rPr lang="en-US" sz="2400" dirty="0">
                <a:latin typeface="Times New Roman" panose="02020603050405020304" pitchFamily="18" charset="0"/>
                <a:cs typeface="Times New Roman" panose="02020603050405020304" pitchFamily="18" charset="0"/>
              </a:rPr>
              <a:t>2. Data Cleaning.</a:t>
            </a:r>
          </a:p>
          <a:p>
            <a:r>
              <a:rPr lang="en-US" sz="2400" dirty="0">
                <a:latin typeface="Times New Roman" panose="02020603050405020304" pitchFamily="18" charset="0"/>
                <a:cs typeface="Times New Roman" panose="02020603050405020304" pitchFamily="18" charset="0"/>
              </a:rPr>
              <a:t>3. Technique.</a:t>
            </a:r>
          </a:p>
          <a:p>
            <a:r>
              <a:rPr lang="en-US" sz="2400" dirty="0">
                <a:latin typeface="Times New Roman" panose="02020603050405020304" pitchFamily="18" charset="0"/>
                <a:cs typeface="Times New Roman" panose="02020603050405020304" pitchFamily="18" charset="0"/>
              </a:rPr>
              <a:t>4. Results.</a:t>
            </a:r>
          </a:p>
          <a:p>
            <a:r>
              <a:rPr lang="en-US" sz="2400" dirty="0">
                <a:latin typeface="Times New Roman" panose="02020603050405020304" pitchFamily="18" charset="0"/>
                <a:cs typeface="Times New Roman" panose="02020603050405020304" pitchFamily="18" charset="0"/>
              </a:rPr>
              <a:t>5. Pivot Table.</a:t>
            </a:r>
          </a:p>
          <a:p>
            <a:r>
              <a:rPr lang="en-US" sz="2400" dirty="0">
                <a:latin typeface="Times New Roman" panose="02020603050405020304" pitchFamily="18" charset="0"/>
                <a:cs typeface="Times New Roman" panose="02020603050405020304" pitchFamily="18" charset="0"/>
              </a:rPr>
              <a:t>6. Chart.</a:t>
            </a:r>
          </a:p>
          <a:p>
            <a:r>
              <a:rPr lang="en-US" sz="2400" dirty="0">
                <a:latin typeface="Times New Roman" panose="02020603050405020304" pitchFamily="18" charset="0"/>
                <a:cs typeface="Times New Roman" panose="02020603050405020304" pitchFamily="18" charset="0"/>
              </a:rPr>
              <a:t>7. Graphs.</a:t>
            </a:r>
          </a:p>
          <a:p>
            <a:endParaRPr lang="en-US" sz="2400" b="1" dirty="0">
              <a:latin typeface="Times New Roman" panose="02020603050405020304" pitchFamily="18" charset="0"/>
              <a:cs typeface="Times New Roman" panose="02020603050405020304" pitchFamily="18" charset="0"/>
            </a:endParaRPr>
          </a:p>
          <a:p>
            <a:endParaRPr lang="en-US" sz="2400" dirty="0"/>
          </a:p>
          <a:p>
            <a:r>
              <a:rPr lang="en-US" sz="2400" dirty="0"/>
              <a:t>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0B84C42-9C28-25F1-A10E-86C8FF1C840C}"/>
              </a:ext>
            </a:extLst>
          </p:cNvPr>
          <p:cNvGraphicFramePr>
            <a:graphicFrameLocks/>
          </p:cNvGraphicFramePr>
          <p:nvPr>
            <p:extLst>
              <p:ext uri="{D42A27DB-BD31-4B8C-83A1-F6EECF244321}">
                <p14:modId xmlns:p14="http://schemas.microsoft.com/office/powerpoint/2010/main" val="3285807787"/>
              </p:ext>
            </p:extLst>
          </p:nvPr>
        </p:nvGraphicFramePr>
        <p:xfrm>
          <a:off x="1905000" y="1261110"/>
          <a:ext cx="6564630" cy="43357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388E7D-5B50-ECB1-B6E4-D42540A0A273}"/>
              </a:ext>
            </a:extLst>
          </p:cNvPr>
          <p:cNvSpPr txBox="1"/>
          <p:nvPr/>
        </p:nvSpPr>
        <p:spPr>
          <a:xfrm>
            <a:off x="1219200" y="1524000"/>
            <a:ext cx="7852728"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using Excel for Employee performance score analysis offers a Cost-effective, customizable, and user-friendly solution for tracking and evaluating employee metrics. It enhances decision-making, transparency, and scalability while integrating seamlessly with other data sources. This approach provides valuable insights for performance improvements and strategic talent management. Additionally, Excel’s versatility allows for trend analysis and forecasting, helping organizations anticipate future needs and adjust strategies.</a:t>
            </a:r>
            <a:endParaRPr lang="en-US" sz="2400" dirty="0"/>
          </a:p>
          <a:p>
            <a:r>
              <a:rPr lang="en-US" sz="2400" dirty="0"/>
              <a:t>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32224"/>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dirty="0">
                <a:solidFill>
                  <a:srgbClr val="0F0F0F"/>
                </a:solidFill>
                <a:latin typeface="Times New Roman" panose="02020603050405020304" pitchFamily="18" charset="0"/>
                <a:cs typeface="Times New Roman" panose="02020603050405020304" pitchFamily="18" charset="0"/>
              </a:rPr>
              <a:t>Employee Performance Score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C42BFA-487B-AECE-3866-C25E01B2268B}"/>
              </a:ext>
            </a:extLst>
          </p:cNvPr>
          <p:cNvSpPr txBox="1"/>
          <p:nvPr/>
        </p:nvSpPr>
        <p:spPr>
          <a:xfrm>
            <a:off x="1143000" y="1515487"/>
            <a:ext cx="7852728" cy="3046988"/>
          </a:xfrm>
          <a:prstGeom prst="rect">
            <a:avLst/>
          </a:prstGeom>
          <a:noFill/>
        </p:spPr>
        <p:txBody>
          <a:bodyPr wrap="square" rtlCol="0">
            <a:spAutoFit/>
          </a:bodyPr>
          <a:lstStyle/>
          <a:p>
            <a:r>
              <a:rPr lang="en-US" sz="2400" dirty="0"/>
              <a:t>         </a:t>
            </a:r>
            <a:r>
              <a:rPr lang="en-US" sz="2400" dirty="0">
                <a:latin typeface="Times New Roman" panose="02020603050405020304" pitchFamily="18" charset="0"/>
                <a:cs typeface="Times New Roman" panose="02020603050405020304" pitchFamily="18" charset="0"/>
              </a:rPr>
              <a:t>Analyze employee performance scores using Excel</a:t>
            </a:r>
          </a:p>
          <a:p>
            <a:r>
              <a:rPr lang="en-US" sz="2400" dirty="0">
                <a:latin typeface="Times New Roman" panose="02020603050405020304" pitchFamily="18" charset="0"/>
                <a:cs typeface="Times New Roman" panose="02020603050405020304" pitchFamily="18" charset="0"/>
              </a:rPr>
              <a:t>to identify trends, Correlations, and performance patterns</a:t>
            </a:r>
          </a:p>
          <a:p>
            <a:r>
              <a:rPr lang="en-US" sz="2400" dirty="0">
                <a:latin typeface="Times New Roman" panose="02020603050405020304" pitchFamily="18" charset="0"/>
                <a:cs typeface="Times New Roman" panose="02020603050405020304" pitchFamily="18" charset="0"/>
              </a:rPr>
              <a:t>across different departments and roles. The goal is to uncover</a:t>
            </a:r>
          </a:p>
          <a:p>
            <a:r>
              <a:rPr lang="en-US" sz="2400" dirty="0">
                <a:latin typeface="Times New Roman" panose="02020603050405020304" pitchFamily="18" charset="0"/>
                <a:cs typeface="Times New Roman" panose="02020603050405020304" pitchFamily="18" charset="0"/>
              </a:rPr>
              <a:t>Key factors influencing employee performance and provide actionable insights to enhance workforce productivity and support strategic decision-making in promotions, training, and resource allocation. </a:t>
            </a:r>
          </a:p>
          <a:p>
            <a:r>
              <a:rPr lang="en-US" sz="2400" dirty="0"/>
              <a:t>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2706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488FFBAA-5DF3-2408-5C95-20690C383A57}"/>
              </a:ext>
            </a:extLst>
          </p:cNvPr>
          <p:cNvSpPr txBox="1"/>
          <p:nvPr/>
        </p:nvSpPr>
        <p:spPr>
          <a:xfrm>
            <a:off x="1219200" y="1802775"/>
            <a:ext cx="7852728" cy="3046988"/>
          </a:xfrm>
          <a:prstGeom prst="rect">
            <a:avLst/>
          </a:prstGeom>
          <a:noFill/>
        </p:spPr>
        <p:txBody>
          <a:bodyPr wrap="square" rtlCol="0">
            <a:spAutoFit/>
          </a:bodyPr>
          <a:lstStyle/>
          <a:p>
            <a:r>
              <a:rPr lang="en-US" sz="2400" dirty="0"/>
              <a:t>      </a:t>
            </a:r>
            <a:r>
              <a:rPr lang="en-US" sz="2400" dirty="0">
                <a:latin typeface="Times New Roman" panose="02020603050405020304" pitchFamily="18" charset="0"/>
                <a:cs typeface="Times New Roman" panose="02020603050405020304" pitchFamily="18" charset="0"/>
              </a:rPr>
              <a:t>Studying employee performance data to identify trends, strengths, and areas for improvement. Generate actionable insights to enhance HR strategies, optimize employee development, and support decision-making processes. Utilize Excel tools to provide a clear, data-driven overview of performance metrics, enabling targeted interventions and informed strategic planning.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377748"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9090A9A-60E3-51D8-BF9A-B5646F146FEE}"/>
              </a:ext>
            </a:extLst>
          </p:cNvPr>
          <p:cNvSpPr txBox="1"/>
          <p:nvPr/>
        </p:nvSpPr>
        <p:spPr>
          <a:xfrm>
            <a:off x="1158398" y="1528918"/>
            <a:ext cx="9111298"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In employee performance score analysis using Excel, end users</a:t>
            </a:r>
          </a:p>
          <a:p>
            <a:r>
              <a:rPr lang="en-US" sz="2400" dirty="0">
                <a:latin typeface="Times New Roman" panose="02020603050405020304" pitchFamily="18" charset="0"/>
                <a:cs typeface="Times New Roman" panose="02020603050405020304" pitchFamily="18" charset="0"/>
              </a:rPr>
              <a:t>Include:</a:t>
            </a:r>
          </a:p>
          <a:p>
            <a:r>
              <a:rPr lang="en-US" sz="2400" b="1" dirty="0">
                <a:latin typeface="Times New Roman" panose="02020603050405020304" pitchFamily="18" charset="0"/>
                <a:cs typeface="Times New Roman" panose="02020603050405020304" pitchFamily="18" charset="0"/>
              </a:rPr>
              <a:t>HR Managers: </a:t>
            </a:r>
            <a:r>
              <a:rPr lang="en-US" sz="2400" dirty="0">
                <a:latin typeface="Times New Roman" panose="02020603050405020304" pitchFamily="18" charset="0"/>
                <a:cs typeface="Times New Roman" panose="02020603050405020304" pitchFamily="18" charset="0"/>
              </a:rPr>
              <a:t>Make decisions on promotions, raises, and development.</a:t>
            </a:r>
          </a:p>
          <a:p>
            <a:r>
              <a:rPr lang="en-US" sz="2400" dirty="0">
                <a:latin typeface="Times New Roman" panose="02020603050405020304" pitchFamily="18" charset="0"/>
                <a:cs typeface="Times New Roman" panose="02020603050405020304" pitchFamily="18" charset="0"/>
              </a:rPr>
              <a:t>1. Team Leaders/Supervisors: Evaluate team performance and provide</a:t>
            </a:r>
          </a:p>
          <a:p>
            <a:r>
              <a:rPr lang="en-US" sz="2400" dirty="0">
                <a:latin typeface="Times New Roman" panose="02020603050405020304" pitchFamily="18" charset="0"/>
                <a:cs typeface="Times New Roman" panose="02020603050405020304" pitchFamily="18" charset="0"/>
              </a:rPr>
              <a:t>Feedback.</a:t>
            </a:r>
          </a:p>
          <a:p>
            <a:r>
              <a:rPr lang="en-US" sz="2400" dirty="0">
                <a:latin typeface="Times New Roman" panose="02020603050405020304" pitchFamily="18" charset="0"/>
                <a:cs typeface="Times New Roman" panose="02020603050405020304" pitchFamily="18" charset="0"/>
              </a:rPr>
              <a:t>2. Department Heads: Assess team performance and manage resources.</a:t>
            </a:r>
          </a:p>
          <a:p>
            <a:r>
              <a:rPr lang="en-US" sz="2400" dirty="0">
                <a:latin typeface="Times New Roman" panose="02020603050405020304" pitchFamily="18" charset="0"/>
                <a:cs typeface="Times New Roman" panose="02020603050405020304" pitchFamily="18" charset="0"/>
              </a:rPr>
              <a:t>3. Senior Executives: Use aggregated data for strategic decisions.</a:t>
            </a:r>
          </a:p>
          <a:p>
            <a:r>
              <a:rPr lang="en-US" sz="2400" dirty="0">
                <a:latin typeface="Times New Roman" panose="02020603050405020304" pitchFamily="18" charset="0"/>
                <a:cs typeface="Times New Roman" panose="02020603050405020304" pitchFamily="18" charset="0"/>
              </a:rPr>
              <a:t>4. Employees: Review their own performance data for personal development.</a:t>
            </a:r>
          </a:p>
          <a:p>
            <a:r>
              <a:rPr lang="en-US" sz="2400" dirty="0">
                <a:latin typeface="Times New Roman" panose="02020603050405020304" pitchFamily="18" charset="0"/>
                <a:cs typeface="Times New Roman" panose="02020603050405020304" pitchFamily="18" charset="0"/>
              </a:rPr>
              <a:t>5. Performance Analysts: Create and interpret performance data for various stakeholders.</a:t>
            </a:r>
          </a:p>
          <a:p>
            <a:r>
              <a:rPr lang="en-US" sz="2400" dirty="0"/>
              <a: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8726" y="155473"/>
            <a:ext cx="11786235" cy="1244571"/>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U</a:t>
            </a:r>
            <a:r>
              <a:rPr sz="400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br>
              <a:rPr lang="en-IN" sz="4000" dirty="0">
                <a:latin typeface="Times New Roman" panose="02020603050405020304" pitchFamily="18" charset="0"/>
                <a:cs typeface="Times New Roman" panose="02020603050405020304" pitchFamily="18" charset="0"/>
              </a:rPr>
            </a:b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580E3CC-122E-00EB-938C-AF7FDAD2D86A}"/>
              </a:ext>
            </a:extLst>
          </p:cNvPr>
          <p:cNvSpPr txBox="1"/>
          <p:nvPr/>
        </p:nvSpPr>
        <p:spPr>
          <a:xfrm>
            <a:off x="2824316" y="1665133"/>
            <a:ext cx="8467786"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Use Excel to track, analyze, and visualize employee performance through scorecards, formulas, and dashboards, enabling efficient and systematic performance reviews.</a:t>
            </a:r>
          </a:p>
          <a:p>
            <a:r>
              <a:rPr lang="en-US" sz="2400" b="1" dirty="0">
                <a:latin typeface="Times New Roman" panose="02020603050405020304" pitchFamily="18" charset="0"/>
                <a:cs typeface="Times New Roman" panose="02020603050405020304" pitchFamily="18" charset="0"/>
              </a:rPr>
              <a:t>Value Proposition: </a:t>
            </a:r>
            <a:r>
              <a:rPr lang="en-US" sz="2400" dirty="0">
                <a:latin typeface="Times New Roman" panose="02020603050405020304" pitchFamily="18" charset="0"/>
                <a:cs typeface="Times New Roman" panose="02020603050405020304" pitchFamily="18" charset="0"/>
              </a:rPr>
              <a:t>Excel enables informed decision-making, is cost-effective and customizable, offers ease of use, enhances transparency, scales with data growth, and integrates with other data sources. It provides actionable insights for performance improvement and strategic planning, making it a practical tool for managing and developing talent effectively. Additionally, it supports trend analysis and forecasting, helping organizations anticipate future performance needs and trends.</a:t>
            </a:r>
          </a:p>
          <a:p>
            <a:r>
              <a:rPr lang="en-US" sz="2400" dirty="0"/>
              <a:t>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816008AE-10FA-73A3-98BF-FB3D7417AE18}"/>
              </a:ext>
            </a:extLst>
          </p:cNvPr>
          <p:cNvSpPr txBox="1"/>
          <p:nvPr/>
        </p:nvSpPr>
        <p:spPr>
          <a:xfrm>
            <a:off x="1219200" y="1524000"/>
            <a:ext cx="7852728"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Employee Data: </a:t>
            </a:r>
            <a:r>
              <a:rPr lang="en-US" sz="2400" dirty="0">
                <a:latin typeface="Times New Roman" panose="02020603050405020304" pitchFamily="18" charset="0"/>
                <a:cs typeface="Times New Roman" panose="02020603050405020304" pitchFamily="18" charset="0"/>
              </a:rPr>
              <a:t>Kaggle</a:t>
            </a:r>
          </a:p>
          <a:p>
            <a:r>
              <a:rPr lang="en-US" sz="2400" b="1" dirty="0">
                <a:latin typeface="Times New Roman" panose="02020603050405020304" pitchFamily="18" charset="0"/>
                <a:cs typeface="Times New Roman" panose="02020603050405020304" pitchFamily="18" charset="0"/>
              </a:rPr>
              <a:t>Employee ID: </a:t>
            </a:r>
            <a:r>
              <a:rPr lang="en-US" sz="2400" dirty="0">
                <a:latin typeface="Times New Roman" panose="02020603050405020304" pitchFamily="18" charset="0"/>
                <a:cs typeface="Times New Roman" panose="02020603050405020304" pitchFamily="18" charset="0"/>
              </a:rPr>
              <a:t>3434</a:t>
            </a:r>
          </a:p>
          <a:p>
            <a:r>
              <a:rPr lang="en-US" sz="2400" b="1" dirty="0">
                <a:latin typeface="Times New Roman" panose="02020603050405020304" pitchFamily="18" charset="0"/>
                <a:cs typeface="Times New Roman" panose="02020603050405020304" pitchFamily="18" charset="0"/>
              </a:rPr>
              <a:t>Business Unit: </a:t>
            </a:r>
            <a:r>
              <a:rPr lang="en-US" sz="2400" dirty="0">
                <a:latin typeface="Times New Roman" panose="02020603050405020304" pitchFamily="18" charset="0"/>
                <a:cs typeface="Times New Roman" panose="02020603050405020304" pitchFamily="18" charset="0"/>
              </a:rPr>
              <a:t>WBL</a:t>
            </a:r>
          </a:p>
          <a:p>
            <a:r>
              <a:rPr lang="en-US" sz="2400" b="1" dirty="0">
                <a:latin typeface="Times New Roman" panose="02020603050405020304" pitchFamily="18" charset="0"/>
                <a:cs typeface="Times New Roman" panose="02020603050405020304" pitchFamily="18" charset="0"/>
              </a:rPr>
              <a:t>Hire Date: </a:t>
            </a:r>
            <a:r>
              <a:rPr lang="en-US" sz="2400" dirty="0">
                <a:latin typeface="Times New Roman" panose="02020603050405020304" pitchFamily="18" charset="0"/>
                <a:cs typeface="Times New Roman" panose="02020603050405020304" pitchFamily="18" charset="0"/>
              </a:rPr>
              <a:t>12.12.2022</a:t>
            </a:r>
          </a:p>
          <a:p>
            <a:r>
              <a:rPr lang="en-US" sz="2400" b="1" dirty="0">
                <a:latin typeface="Times New Roman" panose="02020603050405020304" pitchFamily="18" charset="0"/>
                <a:cs typeface="Times New Roman" panose="02020603050405020304" pitchFamily="18" charset="0"/>
              </a:rPr>
              <a:t>Manager’s Name or ID: </a:t>
            </a:r>
            <a:r>
              <a:rPr lang="en-US" sz="2400" dirty="0">
                <a:latin typeface="Times New Roman" panose="02020603050405020304" pitchFamily="18" charset="0"/>
                <a:cs typeface="Times New Roman" panose="02020603050405020304" pitchFamily="18" charset="0"/>
              </a:rPr>
              <a:t>Miranda</a:t>
            </a:r>
            <a:r>
              <a:rPr lang="en-US" sz="2400" dirty="0"/>
              <a:t>.</a:t>
            </a:r>
          </a:p>
          <a:p>
            <a:r>
              <a:rPr lang="en-US" sz="2400" dirty="0"/>
              <a:t>           </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32224"/>
          </a:xfrm>
          <a:prstGeom prst="rect">
            <a:avLst/>
          </a:prstGeom>
        </p:spPr>
        <p:txBody>
          <a:bodyPr vert="horz" wrap="square" lIns="0" tIns="16510" rIns="0" bIns="0" rtlCol="0">
            <a:spAutoFit/>
          </a:bodyPr>
          <a:lstStyle/>
          <a:p>
            <a:pPr marL="12700">
              <a:lnSpc>
                <a:spcPct val="100000"/>
              </a:lnSpc>
              <a:spcBef>
                <a:spcPts val="130"/>
              </a:spcBef>
            </a:pPr>
            <a:r>
              <a:rPr sz="4000" spc="15"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lang="en-US" sz="4000" spc="20" dirty="0">
                <a:latin typeface="Times New Roman" panose="02020603050405020304" pitchFamily="18" charset="0"/>
                <a:cs typeface="Times New Roman" panose="02020603050405020304" pitchFamily="18" charset="0"/>
              </a:rPr>
              <a:t>"</a:t>
            </a:r>
            <a:r>
              <a:rPr sz="4000" spc="10" dirty="0">
                <a:latin typeface="Times New Roman" panose="02020603050405020304" pitchFamily="18" charset="0"/>
                <a:cs typeface="Times New Roman" panose="02020603050405020304" pitchFamily="18" charset="0"/>
              </a:rPr>
              <a:t>WOW</a:t>
            </a:r>
            <a:r>
              <a:rPr lang="en-US" sz="4000" spc="10" dirty="0">
                <a:latin typeface="Times New Roman" panose="02020603050405020304" pitchFamily="18" charset="0"/>
                <a:cs typeface="Times New Roman" panose="02020603050405020304" pitchFamily="18" charset="0"/>
              </a:rPr>
              <a:t>"</a:t>
            </a:r>
            <a:r>
              <a:rPr sz="4000" spc="8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IN</a:t>
            </a:r>
            <a:r>
              <a:rPr sz="4000" spc="-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OUR</a:t>
            </a:r>
            <a:r>
              <a:rPr sz="4000" spc="-10"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7E867D-782D-CEB0-53E4-4BBB359E62F4}"/>
              </a:ext>
            </a:extLst>
          </p:cNvPr>
          <p:cNvSpPr txBox="1"/>
          <p:nvPr/>
        </p:nvSpPr>
        <p:spPr>
          <a:xfrm>
            <a:off x="2462182" y="1880546"/>
            <a:ext cx="8467786" cy="378565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Interactive Dashboards: </a:t>
            </a:r>
            <a:r>
              <a:rPr lang="en-US" sz="2400" dirty="0">
                <a:latin typeface="Times New Roman" panose="02020603050405020304" pitchFamily="18" charset="0"/>
                <a:cs typeface="Times New Roman" panose="02020603050405020304" pitchFamily="18" charset="0"/>
              </a:rPr>
              <a:t>Create dynamic, interactive dashboards with slicers and filters to allow personalized views of performance data across departments and roles.</a:t>
            </a:r>
          </a:p>
          <a:p>
            <a:r>
              <a:rPr lang="en-US" sz="2400" b="1" dirty="0">
                <a:latin typeface="Times New Roman" panose="02020603050405020304" pitchFamily="18" charset="0"/>
                <a:cs typeface="Times New Roman" panose="02020603050405020304" pitchFamily="18" charset="0"/>
              </a:rPr>
              <a:t>2. Predictive Analytics: </a:t>
            </a:r>
            <a:r>
              <a:rPr lang="en-US" sz="2400" dirty="0">
                <a:latin typeface="Times New Roman" panose="02020603050405020304" pitchFamily="18" charset="0"/>
                <a:cs typeface="Times New Roman" panose="02020603050405020304" pitchFamily="18" charset="0"/>
              </a:rPr>
              <a:t>Use Excel’s advanced tools to forecast future performance trends based on historical data, enabling proactive management decisions.</a:t>
            </a:r>
          </a:p>
          <a:p>
            <a:r>
              <a:rPr lang="en-US" sz="2400" b="1" dirty="0">
                <a:latin typeface="Times New Roman" panose="02020603050405020304" pitchFamily="18" charset="0"/>
                <a:cs typeface="Times New Roman" panose="02020603050405020304" pitchFamily="18" charset="0"/>
              </a:rPr>
              <a:t>3. Automated Insights: </a:t>
            </a:r>
            <a:r>
              <a:rPr lang="en-US" sz="2400" dirty="0">
                <a:latin typeface="Times New Roman" panose="02020603050405020304" pitchFamily="18" charset="0"/>
                <a:cs typeface="Times New Roman" panose="02020603050405020304" pitchFamily="18" charset="0"/>
              </a:rPr>
              <a:t>Implement automated reports and visualizations that provide real-time, data-driven insights and recommendation, reducing manual effort and enhancing decision-making.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628</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varalakshmi Janani</cp:lastModifiedBy>
  <cp:revision>13</cp:revision>
  <dcterms:created xsi:type="dcterms:W3CDTF">2024-03-29T15:07:22Z</dcterms:created>
  <dcterms:modified xsi:type="dcterms:W3CDTF">2024-08-31T16:49:52Z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