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9540875" cy="11880850"/>
  <p:notesSz cx="6858000" cy="9144000"/>
  <p:defaultTextStyle>
    <a:defPPr>
      <a:defRPr lang="en-US"/>
    </a:defPPr>
    <a:lvl1pPr marL="0" algn="l" defTabSz="7992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99637" algn="l" defTabSz="7992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99276" algn="l" defTabSz="7992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98911" algn="l" defTabSz="7992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98547" algn="l" defTabSz="7992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98185" algn="l" defTabSz="7992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397823" algn="l" defTabSz="7992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797462" algn="l" defTabSz="7992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197096" algn="l" defTabSz="79927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2" userDrawn="1">
          <p15:clr>
            <a:srgbClr val="A4A3A4"/>
          </p15:clr>
        </p15:guide>
        <p15:guide id="2" pos="30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>
      <p:cViewPr>
        <p:scale>
          <a:sx n="102" d="100"/>
          <a:sy n="102" d="100"/>
        </p:scale>
        <p:origin x="211" y="-3566"/>
      </p:cViewPr>
      <p:guideLst>
        <p:guide orient="horz" pos="3742"/>
        <p:guide pos="30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5578" y="3690780"/>
            <a:ext cx="8109746" cy="25466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139" y="6732494"/>
            <a:ext cx="6678613" cy="30362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9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9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8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98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97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97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97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6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5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87868" y="888321"/>
            <a:ext cx="1610026" cy="189213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7802" y="888321"/>
            <a:ext cx="4671054" cy="189213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6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672" y="7634566"/>
            <a:ext cx="8109746" cy="2359667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672" y="5035631"/>
            <a:ext cx="8109746" cy="2598934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9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992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19890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9854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9817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978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974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970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6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7058" y="2772211"/>
            <a:ext cx="4213888" cy="784081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9952" y="2772211"/>
            <a:ext cx="4213888" cy="784081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1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059" y="2659441"/>
            <a:ext cx="4215542" cy="110833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635" indent="0">
              <a:buNone/>
              <a:defRPr sz="1700" b="1"/>
            </a:lvl2pPr>
            <a:lvl3pPr marL="799273" indent="0">
              <a:buNone/>
              <a:defRPr sz="1600" b="1"/>
            </a:lvl3pPr>
            <a:lvl4pPr marL="1198906" indent="0">
              <a:buNone/>
              <a:defRPr sz="1200" b="1"/>
            </a:lvl4pPr>
            <a:lvl5pPr marL="1598542" indent="0">
              <a:buNone/>
              <a:defRPr sz="1200" b="1"/>
            </a:lvl5pPr>
            <a:lvl6pPr marL="1998177" indent="0">
              <a:buNone/>
              <a:defRPr sz="1200" b="1"/>
            </a:lvl6pPr>
            <a:lvl7pPr marL="2397813" indent="0">
              <a:buNone/>
              <a:defRPr sz="1200" b="1"/>
            </a:lvl7pPr>
            <a:lvl8pPr marL="2797451" indent="0">
              <a:buNone/>
              <a:defRPr sz="1200" b="1"/>
            </a:lvl8pPr>
            <a:lvl9pPr marL="3197083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059" y="3767772"/>
            <a:ext cx="4215542" cy="6845244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6653" y="2659441"/>
            <a:ext cx="4217201" cy="110833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635" indent="0">
              <a:buNone/>
              <a:defRPr sz="1700" b="1"/>
            </a:lvl2pPr>
            <a:lvl3pPr marL="799273" indent="0">
              <a:buNone/>
              <a:defRPr sz="1600" b="1"/>
            </a:lvl3pPr>
            <a:lvl4pPr marL="1198906" indent="0">
              <a:buNone/>
              <a:defRPr sz="1200" b="1"/>
            </a:lvl4pPr>
            <a:lvl5pPr marL="1598542" indent="0">
              <a:buNone/>
              <a:defRPr sz="1200" b="1"/>
            </a:lvl5pPr>
            <a:lvl6pPr marL="1998177" indent="0">
              <a:buNone/>
              <a:defRPr sz="1200" b="1"/>
            </a:lvl6pPr>
            <a:lvl7pPr marL="2397813" indent="0">
              <a:buNone/>
              <a:defRPr sz="1200" b="1"/>
            </a:lvl7pPr>
            <a:lvl8pPr marL="2797451" indent="0">
              <a:buNone/>
              <a:defRPr sz="1200" b="1"/>
            </a:lvl8pPr>
            <a:lvl9pPr marL="3197083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6653" y="3767772"/>
            <a:ext cx="4217201" cy="6845244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0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9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69" y="473048"/>
            <a:ext cx="3138883" cy="2013144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237" y="473050"/>
            <a:ext cx="5333616" cy="10139976"/>
          </a:xfrm>
        </p:spPr>
        <p:txBody>
          <a:bodyPr/>
          <a:lstStyle>
            <a:lvl1pPr>
              <a:defRPr sz="2799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069" y="2486192"/>
            <a:ext cx="3138883" cy="8126832"/>
          </a:xfrm>
        </p:spPr>
        <p:txBody>
          <a:bodyPr/>
          <a:lstStyle>
            <a:lvl1pPr marL="0" indent="0">
              <a:buNone/>
              <a:defRPr sz="1200"/>
            </a:lvl1pPr>
            <a:lvl2pPr marL="399635" indent="0">
              <a:buNone/>
              <a:defRPr sz="900"/>
            </a:lvl2pPr>
            <a:lvl3pPr marL="799273" indent="0">
              <a:buNone/>
              <a:defRPr sz="800"/>
            </a:lvl3pPr>
            <a:lvl4pPr marL="1198906" indent="0">
              <a:buNone/>
              <a:defRPr sz="800"/>
            </a:lvl4pPr>
            <a:lvl5pPr marL="1598542" indent="0">
              <a:buNone/>
              <a:defRPr sz="800"/>
            </a:lvl5pPr>
            <a:lvl6pPr marL="1998177" indent="0">
              <a:buNone/>
              <a:defRPr sz="800"/>
            </a:lvl6pPr>
            <a:lvl7pPr marL="2397813" indent="0">
              <a:buNone/>
              <a:defRPr sz="800"/>
            </a:lvl7pPr>
            <a:lvl8pPr marL="2797451" indent="0">
              <a:buNone/>
              <a:defRPr sz="800"/>
            </a:lvl8pPr>
            <a:lvl9pPr marL="3197083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0099" y="8316609"/>
            <a:ext cx="5724525" cy="981823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0099" y="1061581"/>
            <a:ext cx="5724525" cy="7128510"/>
          </a:xfrm>
        </p:spPr>
        <p:txBody>
          <a:bodyPr/>
          <a:lstStyle>
            <a:lvl1pPr marL="0" indent="0">
              <a:buNone/>
              <a:defRPr sz="2799"/>
            </a:lvl1pPr>
            <a:lvl2pPr marL="399635" indent="0">
              <a:buNone/>
              <a:defRPr sz="2400"/>
            </a:lvl2pPr>
            <a:lvl3pPr marL="799273" indent="0">
              <a:buNone/>
              <a:defRPr sz="2100"/>
            </a:lvl3pPr>
            <a:lvl4pPr marL="1198906" indent="0">
              <a:buNone/>
              <a:defRPr sz="1700"/>
            </a:lvl4pPr>
            <a:lvl5pPr marL="1598542" indent="0">
              <a:buNone/>
              <a:defRPr sz="1700"/>
            </a:lvl5pPr>
            <a:lvl6pPr marL="1998177" indent="0">
              <a:buNone/>
              <a:defRPr sz="1700"/>
            </a:lvl6pPr>
            <a:lvl7pPr marL="2397813" indent="0">
              <a:buNone/>
              <a:defRPr sz="1700"/>
            </a:lvl7pPr>
            <a:lvl8pPr marL="2797451" indent="0">
              <a:buNone/>
              <a:defRPr sz="1700"/>
            </a:lvl8pPr>
            <a:lvl9pPr marL="3197083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0099" y="9298427"/>
            <a:ext cx="5724525" cy="1394348"/>
          </a:xfrm>
        </p:spPr>
        <p:txBody>
          <a:bodyPr/>
          <a:lstStyle>
            <a:lvl1pPr marL="0" indent="0">
              <a:buNone/>
              <a:defRPr sz="1200"/>
            </a:lvl1pPr>
            <a:lvl2pPr marL="399635" indent="0">
              <a:buNone/>
              <a:defRPr sz="900"/>
            </a:lvl2pPr>
            <a:lvl3pPr marL="799273" indent="0">
              <a:buNone/>
              <a:defRPr sz="800"/>
            </a:lvl3pPr>
            <a:lvl4pPr marL="1198906" indent="0">
              <a:buNone/>
              <a:defRPr sz="800"/>
            </a:lvl4pPr>
            <a:lvl5pPr marL="1598542" indent="0">
              <a:buNone/>
              <a:defRPr sz="800"/>
            </a:lvl5pPr>
            <a:lvl6pPr marL="1998177" indent="0">
              <a:buNone/>
              <a:defRPr sz="800"/>
            </a:lvl6pPr>
            <a:lvl7pPr marL="2397813" indent="0">
              <a:buNone/>
              <a:defRPr sz="800"/>
            </a:lvl7pPr>
            <a:lvl8pPr marL="2797451" indent="0">
              <a:buNone/>
              <a:defRPr sz="800"/>
            </a:lvl8pPr>
            <a:lvl9pPr marL="3197083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7057" y="475800"/>
            <a:ext cx="8586787" cy="1980142"/>
          </a:xfrm>
          <a:prstGeom prst="rect">
            <a:avLst/>
          </a:prstGeom>
        </p:spPr>
        <p:txBody>
          <a:bodyPr vert="horz" lIns="79928" tIns="39965" rIns="79928" bIns="3996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057" y="2772211"/>
            <a:ext cx="8586787" cy="7840814"/>
          </a:xfrm>
          <a:prstGeom prst="rect">
            <a:avLst/>
          </a:prstGeom>
        </p:spPr>
        <p:txBody>
          <a:bodyPr vert="horz" lIns="79928" tIns="39965" rIns="79928" bIns="3996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7058" y="11011798"/>
            <a:ext cx="2226206" cy="632548"/>
          </a:xfrm>
          <a:prstGeom prst="rect">
            <a:avLst/>
          </a:prstGeom>
        </p:spPr>
        <p:txBody>
          <a:bodyPr vert="horz" lIns="79928" tIns="39965" rIns="79928" bIns="39965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E31BE-431C-4F96-86FE-0099C953F73C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9807" y="11011798"/>
            <a:ext cx="3021278" cy="632548"/>
          </a:xfrm>
          <a:prstGeom prst="rect">
            <a:avLst/>
          </a:prstGeom>
        </p:spPr>
        <p:txBody>
          <a:bodyPr vert="horz" lIns="79928" tIns="39965" rIns="79928" bIns="39965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7641" y="11011798"/>
            <a:ext cx="2226206" cy="632548"/>
          </a:xfrm>
          <a:prstGeom prst="rect">
            <a:avLst/>
          </a:prstGeom>
        </p:spPr>
        <p:txBody>
          <a:bodyPr vert="horz" lIns="79928" tIns="39965" rIns="79928" bIns="39965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0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99273" rtl="0" eaLnBrk="1" latinLnBrk="0" hangingPunct="1">
        <a:spcBef>
          <a:spcPct val="0"/>
        </a:spcBef>
        <a:buNone/>
        <a:defRPr sz="36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727" indent="-299727" algn="l" defTabSz="799273" rtl="0" eaLnBrk="1" latinLnBrk="0" hangingPunct="1">
        <a:spcBef>
          <a:spcPct val="20000"/>
        </a:spcBef>
        <a:buFont typeface="Arial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49408" indent="-249772" algn="l" defTabSz="799273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9086" indent="-199819" algn="l" defTabSz="79927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722" indent="-199819" algn="l" defTabSz="799273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98360" indent="-199819" algn="l" defTabSz="799273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994" indent="-199819" algn="l" defTabSz="79927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7632" indent="-199819" algn="l" defTabSz="79927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97267" indent="-199819" algn="l" defTabSz="79927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6901" indent="-199819" algn="l" defTabSz="79927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927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99635" algn="l" defTabSz="79927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99273" algn="l" defTabSz="79927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98906" algn="l" defTabSz="79927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542" algn="l" defTabSz="79927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98177" algn="l" defTabSz="79927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97813" algn="l" defTabSz="79927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97451" algn="l" defTabSz="79927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97083" algn="l" defTabSz="79927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824209" y="73027"/>
            <a:ext cx="1556724" cy="447821"/>
          </a:xfrm>
          <a:prstGeom prst="rect">
            <a:avLst/>
          </a:prstGeom>
          <a:solidFill>
            <a:schemeClr val="accent3">
              <a:lumMod val="20000"/>
              <a:lumOff val="80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89274" tIns="44638" rIns="89274" bIns="44638" anchor="ctr"/>
          <a:lstStyle/>
          <a:p>
            <a:pPr algn="ctr" defTabSz="446366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ea typeface="ＭＳ Ｐゴシック" pitchFamily="34" charset="-128"/>
                <a:cs typeface="Calibri" pitchFamily="34" charset="0"/>
              </a:rPr>
              <a:t>Form Filler</a:t>
            </a:r>
            <a:br>
              <a:rPr lang="en-US" sz="1200" b="1" dirty="0">
                <a:ea typeface="ＭＳ Ｐゴシック" pitchFamily="34" charset="-128"/>
                <a:cs typeface="Calibri" pitchFamily="34" charset="0"/>
              </a:rPr>
            </a:br>
            <a:r>
              <a:rPr lang="en-US" sz="1200" b="1" dirty="0">
                <a:ea typeface="ＭＳ Ｐゴシック" pitchFamily="34" charset="-128"/>
                <a:cs typeface="Calibri" pitchFamily="34" charset="0"/>
              </a:rPr>
              <a:t>(e.g. EHR System)</a:t>
            </a:r>
          </a:p>
        </p:txBody>
      </p:sp>
      <p:sp>
        <p:nvSpPr>
          <p:cNvPr id="90" name="Rectangle 89"/>
          <p:cNvSpPr/>
          <p:nvPr/>
        </p:nvSpPr>
        <p:spPr>
          <a:xfrm>
            <a:off x="2380933" y="73027"/>
            <a:ext cx="1556724" cy="447821"/>
          </a:xfrm>
          <a:prstGeom prst="rect">
            <a:avLst/>
          </a:prstGeom>
          <a:solidFill>
            <a:srgbClr val="FBFEDA">
              <a:alpha val="89804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89274" tIns="44638" rIns="89274" bIns="44638" anchor="ctr"/>
          <a:lstStyle/>
          <a:p>
            <a:pPr algn="ctr" defTabSz="446366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ea typeface="ＭＳ Ｐゴシック" pitchFamily="34" charset="-128"/>
                <a:cs typeface="Calibri" pitchFamily="34" charset="0"/>
              </a:rPr>
              <a:t>Form Manager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493232" y="73027"/>
            <a:ext cx="1556724" cy="447821"/>
          </a:xfrm>
          <a:prstGeom prst="rect">
            <a:avLst/>
          </a:prstGeom>
          <a:solidFill>
            <a:schemeClr val="accent2">
              <a:lumMod val="20000"/>
              <a:lumOff val="80000"/>
              <a:alpha val="89804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89274" tIns="44638" rIns="89274" bIns="44638" anchor="ctr"/>
          <a:lstStyle/>
          <a:p>
            <a:pPr algn="ctr" defTabSz="446366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ea typeface="ＭＳ Ｐゴシック" pitchFamily="34" charset="-128"/>
                <a:cs typeface="Calibri" pitchFamily="34" charset="0"/>
              </a:rPr>
              <a:t>Form Response Manager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24209" y="73027"/>
            <a:ext cx="1556724" cy="117348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9274" tIns="44638" rIns="89274" bIns="44638" rtlCol="0" anchor="ctr"/>
          <a:lstStyle/>
          <a:p>
            <a:pPr algn="ctr"/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2380933" y="73027"/>
            <a:ext cx="1556724" cy="117348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9274" tIns="44638" rIns="89274" bIns="44638" rtlCol="0" anchor="ctr"/>
          <a:lstStyle/>
          <a:p>
            <a:pPr algn="ctr"/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5493232" y="73027"/>
            <a:ext cx="1556724" cy="117348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9274" tIns="44638" rIns="89274" bIns="44638" rtlCol="0" anchor="ctr"/>
          <a:lstStyle/>
          <a:p>
            <a:pPr algn="ctr"/>
            <a:endParaRPr lang="en-US" dirty="0"/>
          </a:p>
        </p:txBody>
      </p:sp>
      <p:sp>
        <p:nvSpPr>
          <p:cNvPr id="95" name="Rounded Rectangle 94"/>
          <p:cNvSpPr/>
          <p:nvPr/>
        </p:nvSpPr>
        <p:spPr>
          <a:xfrm>
            <a:off x="935409" y="8383683"/>
            <a:ext cx="1334335" cy="676910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89274" tIns="44638" rIns="89274" bIns="44638" anchor="ctr"/>
          <a:lstStyle/>
          <a:p>
            <a:pPr algn="ctr" defTabSz="446366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ea typeface="ＭＳ Ｐゴシック" pitchFamily="34" charset="-128"/>
                <a:cs typeface="Calibri" pitchFamily="34" charset="0"/>
              </a:rPr>
              <a:t>6. EHR system allows for data-entry and correction of Questionnaire Response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8759548" y="11124427"/>
            <a:ext cx="681571" cy="468014"/>
          </a:xfrm>
          <a:prstGeom prst="roundRect">
            <a:avLst/>
          </a:prstGeom>
          <a:solidFill>
            <a:schemeClr val="bg1">
              <a:lumMod val="7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89274" tIns="44638" rIns="89274" bIns="44638" anchor="ctr"/>
          <a:lstStyle/>
          <a:p>
            <a:pPr algn="ctr" defTabSz="446366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i="1" dirty="0">
                <a:ea typeface="ＭＳ Ｐゴシック" pitchFamily="34" charset="-128"/>
                <a:cs typeface="Calibri" pitchFamily="34" charset="0"/>
              </a:rPr>
              <a:t>End process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935409" y="10147678"/>
            <a:ext cx="1334335" cy="746367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89274" tIns="44638" rIns="89274" bIns="44638" anchor="ctr"/>
          <a:lstStyle/>
          <a:p>
            <a:pPr algn="ctr" defTabSz="446366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ea typeface="ＭＳ Ｐゴシック" pitchFamily="34" charset="-128"/>
                <a:cs typeface="Calibri" pitchFamily="34" charset="0"/>
              </a:rPr>
              <a:t>7. The EHR system transmits completed Questionnaire Response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7180161" y="10208256"/>
            <a:ext cx="1334335" cy="627729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89274" tIns="44638" rIns="89274" bIns="44638" anchor="ctr"/>
          <a:lstStyle/>
          <a:p>
            <a:pPr algn="ctr" defTabSz="446366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ea typeface="ＭＳ Ｐゴシック" pitchFamily="34" charset="-128"/>
                <a:cs typeface="Calibri" pitchFamily="34" charset="0"/>
              </a:rPr>
              <a:t>8. The External Data Repository receives the Questionnaire Response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935409" y="3482504"/>
            <a:ext cx="1334335" cy="12750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89274" tIns="44638" rIns="89274" bIns="44638" anchor="ctr"/>
          <a:lstStyle/>
          <a:p>
            <a:pPr algn="ctr" defTabSz="4463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i="1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4.2. OPTIONAL</a:t>
            </a:r>
          </a:p>
          <a:p>
            <a:pPr algn="ctr" defTabSz="4463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ea typeface="ＭＳ Ｐゴシック" pitchFamily="34" charset="-128"/>
                <a:cs typeface="Calibri" pitchFamily="34" charset="0"/>
              </a:rPr>
              <a:t>EHR system requests populated Questionnaire Response</a:t>
            </a:r>
          </a:p>
          <a:p>
            <a:pPr algn="ctr" defTabSz="44636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900" b="1" dirty="0">
              <a:solidFill>
                <a:prstClr val="white"/>
              </a:solidFill>
              <a:ea typeface="ＭＳ Ｐゴシック" pitchFamily="34" charset="-128"/>
              <a:cs typeface="Calibri" pitchFamily="34" charset="0"/>
            </a:endParaRPr>
          </a:p>
          <a:p>
            <a:pPr algn="ctr" defTabSz="4463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i="1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OPTIONAL: Sends some patient data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935409" y="7635884"/>
            <a:ext cx="1334335" cy="597094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89274" tIns="44638" rIns="89274" bIns="44638" anchor="ctr"/>
          <a:lstStyle/>
          <a:p>
            <a:pPr algn="ctr" defTabSz="446366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ea typeface="ＭＳ Ｐゴシック" pitchFamily="34" charset="-128"/>
                <a:cs typeface="Calibri" pitchFamily="34" charset="0"/>
              </a:rPr>
              <a:t>5. EHR system displays Questionnaire Response to user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2529204" y="5738232"/>
            <a:ext cx="1334335" cy="755116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89274" tIns="44638" rIns="89274" bIns="44638" anchor="ctr"/>
          <a:lstStyle/>
          <a:p>
            <a:pPr algn="ctr" defTabSz="446366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ea typeface="ＭＳ Ｐゴシック" pitchFamily="34" charset="-128"/>
                <a:cs typeface="Calibri" pitchFamily="34" charset="0"/>
              </a:rPr>
              <a:t>4.2.3. Form/Template repository sends partially populated Questionnaire Response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935409" y="6575733"/>
            <a:ext cx="1334335" cy="9257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89274" tIns="44638" rIns="89274" bIns="44638" anchor="ctr"/>
          <a:lstStyle/>
          <a:p>
            <a:pPr algn="ctr" defTabSz="446366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i="1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4.2. OPTIONAL</a:t>
            </a:r>
          </a:p>
          <a:p>
            <a:pPr algn="ctr" defTabSz="446366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ea typeface="ＭＳ Ｐゴシック" pitchFamily="34" charset="-128"/>
                <a:cs typeface="Calibri" pitchFamily="34" charset="0"/>
              </a:rPr>
              <a:t>Questionnaire Response is auto-populated with EHR-derived patient data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2529204" y="3746860"/>
            <a:ext cx="1334335" cy="746367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89274" tIns="44638" rIns="89274" bIns="44638" anchor="ctr"/>
          <a:lstStyle/>
          <a:p>
            <a:pPr algn="ctr" defTabSz="4463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ea typeface="ＭＳ Ｐゴシック" pitchFamily="34" charset="-128"/>
                <a:cs typeface="Calibri" pitchFamily="34" charset="0"/>
              </a:rPr>
              <a:t>4.2.1. Form repository receives request for populated Questionnaire Response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7180161" y="10985261"/>
            <a:ext cx="1334335" cy="746367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89274" tIns="44638" rIns="89274" bIns="44638" anchor="ctr"/>
          <a:lstStyle/>
          <a:p>
            <a:pPr algn="ctr" defTabSz="446366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ea typeface="ＭＳ Ｐゴシック" pitchFamily="34" charset="-128"/>
                <a:cs typeface="Calibri" pitchFamily="34" charset="0"/>
              </a:rPr>
              <a:t>9. The External Data Repository stores the Questionnaire Response in standard format</a:t>
            </a:r>
          </a:p>
        </p:txBody>
      </p:sp>
      <p:cxnSp>
        <p:nvCxnSpPr>
          <p:cNvPr id="105" name="Straight Arrow Connector 104"/>
          <p:cNvCxnSpPr>
            <a:cxnSpLocks/>
            <a:stCxn id="99" idx="3"/>
            <a:endCxn id="103" idx="1"/>
          </p:cNvCxnSpPr>
          <p:nvPr/>
        </p:nvCxnSpPr>
        <p:spPr>
          <a:xfrm>
            <a:off x="2269746" y="4120043"/>
            <a:ext cx="259459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cxnSpLocks/>
            <a:stCxn id="116" idx="2"/>
            <a:endCxn id="101" idx="0"/>
          </p:cNvCxnSpPr>
          <p:nvPr/>
        </p:nvCxnSpPr>
        <p:spPr>
          <a:xfrm>
            <a:off x="3196365" y="5568219"/>
            <a:ext cx="0" cy="17001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101" idx="1"/>
            <a:endCxn id="114" idx="3"/>
          </p:cNvCxnSpPr>
          <p:nvPr/>
        </p:nvCxnSpPr>
        <p:spPr>
          <a:xfrm flipH="1">
            <a:off x="2269746" y="6115790"/>
            <a:ext cx="259459" cy="21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2" idx="2"/>
            <a:endCxn id="100" idx="0"/>
          </p:cNvCxnSpPr>
          <p:nvPr/>
        </p:nvCxnSpPr>
        <p:spPr>
          <a:xfrm>
            <a:off x="1602571" y="7501460"/>
            <a:ext cx="0" cy="13443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cxnSpLocks/>
            <a:stCxn id="100" idx="2"/>
            <a:endCxn id="95" idx="0"/>
          </p:cNvCxnSpPr>
          <p:nvPr/>
        </p:nvCxnSpPr>
        <p:spPr>
          <a:xfrm>
            <a:off x="1602571" y="8232985"/>
            <a:ext cx="0" cy="15070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cxnSpLocks/>
            <a:stCxn id="95" idx="2"/>
            <a:endCxn id="118" idx="0"/>
          </p:cNvCxnSpPr>
          <p:nvPr/>
        </p:nvCxnSpPr>
        <p:spPr>
          <a:xfrm>
            <a:off x="1602575" y="9060593"/>
            <a:ext cx="0" cy="15417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97" idx="3"/>
            <a:endCxn id="98" idx="1"/>
          </p:cNvCxnSpPr>
          <p:nvPr/>
        </p:nvCxnSpPr>
        <p:spPr>
          <a:xfrm>
            <a:off x="2269743" y="10520862"/>
            <a:ext cx="4910416" cy="125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8" idx="2"/>
            <a:endCxn id="104" idx="0"/>
          </p:cNvCxnSpPr>
          <p:nvPr/>
        </p:nvCxnSpPr>
        <p:spPr>
          <a:xfrm>
            <a:off x="7847327" y="10835983"/>
            <a:ext cx="0" cy="14927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4" idx="3"/>
            <a:endCxn id="96" idx="1"/>
          </p:cNvCxnSpPr>
          <p:nvPr/>
        </p:nvCxnSpPr>
        <p:spPr>
          <a:xfrm flipV="1">
            <a:off x="8514494" y="11358436"/>
            <a:ext cx="245052" cy="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Rounded Rectangle 113"/>
          <p:cNvSpPr/>
          <p:nvPr/>
        </p:nvSpPr>
        <p:spPr>
          <a:xfrm>
            <a:off x="935409" y="5805552"/>
            <a:ext cx="1334335" cy="620902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89274" tIns="44638" rIns="89274" bIns="44638" anchor="ctr"/>
          <a:lstStyle/>
          <a:p>
            <a:pPr algn="ctr" defTabSz="446366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ea typeface="ＭＳ Ｐゴシック" pitchFamily="34" charset="-128"/>
                <a:cs typeface="Calibri" pitchFamily="34" charset="0"/>
              </a:rPr>
              <a:t>4.2.4. EHR System receives correct Questionnaire Response</a:t>
            </a:r>
          </a:p>
        </p:txBody>
      </p:sp>
      <p:cxnSp>
        <p:nvCxnSpPr>
          <p:cNvPr id="115" name="Straight Arrow Connector 114"/>
          <p:cNvCxnSpPr>
            <a:stCxn id="114" idx="2"/>
            <a:endCxn id="102" idx="0"/>
          </p:cNvCxnSpPr>
          <p:nvPr/>
        </p:nvCxnSpPr>
        <p:spPr>
          <a:xfrm>
            <a:off x="1602565" y="6426465"/>
            <a:ext cx="0" cy="14927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2529204" y="4642493"/>
            <a:ext cx="1334335" cy="9257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89274" tIns="44638" rIns="89274" bIns="44638" anchor="ctr"/>
          <a:lstStyle/>
          <a:p>
            <a:pPr algn="ctr" defTabSz="446366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i="1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4.2.2. OPTIONAL</a:t>
            </a:r>
          </a:p>
          <a:p>
            <a:pPr algn="ctr" defTabSz="446366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ea typeface="ＭＳ Ｐゴシック" pitchFamily="34" charset="-128"/>
                <a:cs typeface="Calibri" pitchFamily="34" charset="0"/>
              </a:rPr>
              <a:t>Questionnaire Response is pre-populated with EHR-provided patient data</a:t>
            </a:r>
          </a:p>
        </p:txBody>
      </p:sp>
      <p:cxnSp>
        <p:nvCxnSpPr>
          <p:cNvPr id="117" name="Straight Arrow Connector 116"/>
          <p:cNvCxnSpPr>
            <a:stCxn id="103" idx="2"/>
            <a:endCxn id="116" idx="0"/>
          </p:cNvCxnSpPr>
          <p:nvPr/>
        </p:nvCxnSpPr>
        <p:spPr>
          <a:xfrm>
            <a:off x="3196360" y="4493225"/>
            <a:ext cx="0" cy="14927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935409" y="9214769"/>
            <a:ext cx="1334335" cy="76799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89274" tIns="44638" rIns="89274" bIns="44638" anchor="ctr"/>
          <a:lstStyle/>
          <a:p>
            <a:pPr algn="ctr" defTabSz="4463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i="1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6.1. OPTIONAL: </a:t>
            </a:r>
          </a:p>
          <a:p>
            <a:pPr algn="ctr" defTabSz="4463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ea typeface="ＭＳ Ｐゴシック" pitchFamily="34" charset="-128"/>
                <a:cs typeface="Calibri" pitchFamily="34" charset="0"/>
              </a:rPr>
              <a:t>EHR system stores structured data (locally or via Form Processor)</a:t>
            </a:r>
          </a:p>
        </p:txBody>
      </p:sp>
      <p:cxnSp>
        <p:nvCxnSpPr>
          <p:cNvPr id="119" name="Straight Arrow Connector 118"/>
          <p:cNvCxnSpPr>
            <a:cxnSpLocks/>
            <a:stCxn id="118" idx="2"/>
            <a:endCxn id="97" idx="0"/>
          </p:cNvCxnSpPr>
          <p:nvPr/>
        </p:nvCxnSpPr>
        <p:spPr>
          <a:xfrm>
            <a:off x="1602575" y="9982769"/>
            <a:ext cx="0" cy="16490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68522" y="740389"/>
            <a:ext cx="681571" cy="468014"/>
          </a:xfrm>
          <a:prstGeom prst="roundRect">
            <a:avLst/>
          </a:prstGeom>
          <a:solidFill>
            <a:schemeClr val="bg1">
              <a:lumMod val="7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89274" tIns="44638" rIns="89274" bIns="44638" anchor="ctr"/>
          <a:lstStyle/>
          <a:p>
            <a:pPr algn="ctr" defTabSz="446366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i="1" dirty="0">
                <a:ea typeface="ＭＳ Ｐゴシック" pitchFamily="34" charset="-128"/>
                <a:cs typeface="Calibri" pitchFamily="34" charset="0"/>
              </a:rPr>
              <a:t>Start process</a:t>
            </a:r>
          </a:p>
        </p:txBody>
      </p:sp>
      <p:cxnSp>
        <p:nvCxnSpPr>
          <p:cNvPr id="121" name="Straight Arrow Connector 120"/>
          <p:cNvCxnSpPr>
            <a:cxnSpLocks/>
            <a:stCxn id="120" idx="3"/>
            <a:endCxn id="40" idx="1"/>
          </p:cNvCxnSpPr>
          <p:nvPr/>
        </p:nvCxnSpPr>
        <p:spPr>
          <a:xfrm flipV="1">
            <a:off x="750085" y="973722"/>
            <a:ext cx="188540" cy="68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3937082" y="73027"/>
            <a:ext cx="1556724" cy="447821"/>
          </a:xfrm>
          <a:prstGeom prst="rect">
            <a:avLst/>
          </a:prstGeom>
          <a:solidFill>
            <a:schemeClr val="accent4">
              <a:lumMod val="20000"/>
              <a:lumOff val="80000"/>
              <a:alpha val="89804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89274" tIns="44638" rIns="89274" bIns="44638" anchor="ctr"/>
          <a:lstStyle/>
          <a:p>
            <a:pPr algn="ctr" defTabSz="446366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ea typeface="ＭＳ Ｐゴシック" pitchFamily="34" charset="-128"/>
                <a:cs typeface="Calibri" pitchFamily="34" charset="0"/>
              </a:rPr>
              <a:t>Data Element Repository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3937183" y="73865"/>
            <a:ext cx="1556724" cy="1173396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9274" tIns="44638" rIns="89274" bIns="44638" rtlCol="0" anchor="ctr"/>
          <a:lstStyle/>
          <a:p>
            <a:pPr algn="ctr"/>
            <a:endParaRPr lang="en-US" dirty="0"/>
          </a:p>
        </p:txBody>
      </p:sp>
      <p:sp>
        <p:nvSpPr>
          <p:cNvPr id="124" name="Rounded Rectangle 123"/>
          <p:cNvSpPr/>
          <p:nvPr/>
        </p:nvSpPr>
        <p:spPr>
          <a:xfrm>
            <a:off x="4035608" y="5738232"/>
            <a:ext cx="1334335" cy="7645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89274" tIns="44638" rIns="89274" bIns="44638" anchor="ctr"/>
          <a:lstStyle/>
          <a:p>
            <a:pPr algn="ctr" defTabSz="446366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i="1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4.3. OPTIONAL</a:t>
            </a:r>
          </a:p>
          <a:p>
            <a:pPr algn="ctr" defTabSz="446366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ea typeface="ＭＳ Ｐゴシック" pitchFamily="34" charset="-128"/>
                <a:cs typeface="Calibri" pitchFamily="34" charset="0"/>
              </a:rPr>
              <a:t>Look up Data Elements to support pre-population</a:t>
            </a:r>
          </a:p>
        </p:txBody>
      </p:sp>
      <p:cxnSp>
        <p:nvCxnSpPr>
          <p:cNvPr id="125" name="Shape 124"/>
          <p:cNvCxnSpPr>
            <a:cxnSpLocks/>
            <a:stCxn id="116" idx="3"/>
            <a:endCxn id="124" idx="0"/>
          </p:cNvCxnSpPr>
          <p:nvPr/>
        </p:nvCxnSpPr>
        <p:spPr>
          <a:xfrm>
            <a:off x="3863539" y="5105354"/>
            <a:ext cx="839237" cy="63287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hape 125"/>
          <p:cNvCxnSpPr>
            <a:cxnSpLocks/>
            <a:stCxn id="102" idx="3"/>
            <a:endCxn id="124" idx="2"/>
          </p:cNvCxnSpPr>
          <p:nvPr/>
        </p:nvCxnSpPr>
        <p:spPr>
          <a:xfrm flipV="1">
            <a:off x="2269745" y="6502815"/>
            <a:ext cx="2433031" cy="53577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98"/>
          <p:cNvSpPr/>
          <p:nvPr/>
        </p:nvSpPr>
        <p:spPr>
          <a:xfrm>
            <a:off x="938632" y="670124"/>
            <a:ext cx="1334335" cy="607184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89274" tIns="44638" rIns="89274" bIns="44638" anchor="ctr"/>
          <a:lstStyle/>
          <a:p>
            <a:pPr algn="ctr" defTabSz="4463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ea typeface="ＭＳ Ｐゴシック" pitchFamily="34" charset="-128"/>
                <a:cs typeface="Calibri" pitchFamily="34" charset="0"/>
              </a:rPr>
              <a:t>1. EHR system requests Questionnaire</a:t>
            </a:r>
            <a:endParaRPr lang="en-US" sz="900" b="1" i="1" dirty="0">
              <a:solidFill>
                <a:schemeClr val="tx2">
                  <a:lumMod val="40000"/>
                  <a:lumOff val="60000"/>
                </a:schemeClr>
              </a:solidFill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41" name="Rounded Rectangle 98"/>
          <p:cNvSpPr/>
          <p:nvPr/>
        </p:nvSpPr>
        <p:spPr>
          <a:xfrm>
            <a:off x="2492131" y="664532"/>
            <a:ext cx="1334335" cy="613645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89274" tIns="44638" rIns="89274" bIns="44638" anchor="ctr"/>
          <a:lstStyle/>
          <a:p>
            <a:pPr algn="ctr" defTabSz="4463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ea typeface="ＭＳ Ｐゴシック" pitchFamily="34" charset="-128"/>
                <a:cs typeface="Calibri" pitchFamily="34" charset="0"/>
              </a:rPr>
              <a:t>2. EHR system receives request for Questionnaire</a:t>
            </a:r>
            <a:endParaRPr lang="en-US" sz="900" b="1" i="1" dirty="0">
              <a:solidFill>
                <a:schemeClr val="tx2">
                  <a:lumMod val="40000"/>
                  <a:lumOff val="60000"/>
                </a:schemeClr>
              </a:solidFill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43" name="Rounded Rectangle 98"/>
          <p:cNvSpPr/>
          <p:nvPr/>
        </p:nvSpPr>
        <p:spPr>
          <a:xfrm>
            <a:off x="2492132" y="1425343"/>
            <a:ext cx="1334335" cy="613645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89274" tIns="44638" rIns="89274" bIns="44638" anchor="ctr"/>
          <a:lstStyle/>
          <a:p>
            <a:pPr algn="ctr" defTabSz="4463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ea typeface="ＭＳ Ｐゴシック" pitchFamily="34" charset="-128"/>
                <a:cs typeface="Calibri" pitchFamily="34" charset="0"/>
              </a:rPr>
              <a:t>3. EHR system returns requested Questionnaire</a:t>
            </a:r>
            <a:endParaRPr lang="en-US" sz="900" b="1" i="1" dirty="0">
              <a:solidFill>
                <a:schemeClr val="tx2">
                  <a:lumMod val="40000"/>
                  <a:lumOff val="60000"/>
                </a:schemeClr>
              </a:solidFill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44" name="Rounded Rectangle 98"/>
          <p:cNvSpPr/>
          <p:nvPr/>
        </p:nvSpPr>
        <p:spPr>
          <a:xfrm>
            <a:off x="935983" y="1421544"/>
            <a:ext cx="1334335" cy="617445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89274" tIns="44638" rIns="89274" bIns="44638" anchor="ctr"/>
          <a:lstStyle/>
          <a:p>
            <a:pPr algn="ctr" defTabSz="4463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ea typeface="ＭＳ Ｐゴシック" pitchFamily="34" charset="-128"/>
                <a:cs typeface="Calibri" pitchFamily="34" charset="0"/>
              </a:rPr>
              <a:t>4. EHR system prepares Questionnaire to render to user</a:t>
            </a:r>
            <a:endParaRPr lang="en-US" sz="900" b="1" i="1" dirty="0">
              <a:solidFill>
                <a:schemeClr val="tx2">
                  <a:lumMod val="40000"/>
                  <a:lumOff val="60000"/>
                </a:schemeClr>
              </a:solidFill>
              <a:ea typeface="ＭＳ Ｐゴシック" pitchFamily="34" charset="-128"/>
              <a:cs typeface="Calibri" pitchFamily="34" charset="0"/>
            </a:endParaRPr>
          </a:p>
        </p:txBody>
      </p:sp>
      <p:cxnSp>
        <p:nvCxnSpPr>
          <p:cNvPr id="45" name="Straight Arrow Connector 44"/>
          <p:cNvCxnSpPr>
            <a:cxnSpLocks/>
            <a:stCxn id="40" idx="3"/>
            <a:endCxn id="41" idx="1"/>
          </p:cNvCxnSpPr>
          <p:nvPr/>
        </p:nvCxnSpPr>
        <p:spPr>
          <a:xfrm flipV="1">
            <a:off x="2272968" y="971358"/>
            <a:ext cx="219165" cy="236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  <a:stCxn id="43" idx="1"/>
            <a:endCxn id="44" idx="3"/>
          </p:cNvCxnSpPr>
          <p:nvPr/>
        </p:nvCxnSpPr>
        <p:spPr>
          <a:xfrm flipH="1" flipV="1">
            <a:off x="2270312" y="1730267"/>
            <a:ext cx="221814" cy="190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41" idx="2"/>
            <a:endCxn id="43" idx="0"/>
          </p:cNvCxnSpPr>
          <p:nvPr/>
        </p:nvCxnSpPr>
        <p:spPr>
          <a:xfrm>
            <a:off x="3159301" y="1278172"/>
            <a:ext cx="1" cy="14716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  <a:stCxn id="53" idx="2"/>
            <a:endCxn id="99" idx="0"/>
          </p:cNvCxnSpPr>
          <p:nvPr/>
        </p:nvCxnSpPr>
        <p:spPr>
          <a:xfrm>
            <a:off x="1601206" y="3153977"/>
            <a:ext cx="1373" cy="32852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/>
          <p:cNvCxnSpPr>
            <a:cxnSpLocks/>
            <a:endCxn id="102" idx="1"/>
          </p:cNvCxnSpPr>
          <p:nvPr/>
        </p:nvCxnSpPr>
        <p:spPr>
          <a:xfrm rot="5400000">
            <a:off x="-600098" y="4835929"/>
            <a:ext cx="3738164" cy="667162"/>
          </a:xfrm>
          <a:prstGeom prst="bentConnector4">
            <a:avLst>
              <a:gd name="adj1" fmla="val -311"/>
              <a:gd name="adj2" fmla="val 13708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/>
          <p:cNvCxnSpPr>
            <a:cxnSpLocks/>
            <a:endCxn id="100" idx="1"/>
          </p:cNvCxnSpPr>
          <p:nvPr/>
        </p:nvCxnSpPr>
        <p:spPr>
          <a:xfrm rot="16200000" flipH="1">
            <a:off x="262787" y="7261821"/>
            <a:ext cx="1100178" cy="245055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049705" y="74852"/>
            <a:ext cx="1556724" cy="447821"/>
          </a:xfrm>
          <a:prstGeom prst="rect">
            <a:avLst/>
          </a:prstGeom>
          <a:solidFill>
            <a:srgbClr val="DAFAFE">
              <a:alpha val="89804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89274" tIns="44638" rIns="89274" bIns="44638" anchor="ctr"/>
          <a:lstStyle/>
          <a:p>
            <a:pPr algn="ctr" defTabSz="446366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ea typeface="ＭＳ Ｐゴシック" pitchFamily="34" charset="-128"/>
                <a:cs typeface="Calibri" pitchFamily="34" charset="0"/>
              </a:rPr>
              <a:t>Form Receiver and/or Form </a:t>
            </a:r>
            <a:r>
              <a:rPr lang="en-US" sz="1200" b="1" dirty="0" err="1">
                <a:ea typeface="ＭＳ Ｐゴシック" pitchFamily="34" charset="-128"/>
                <a:cs typeface="Calibri" pitchFamily="34" charset="0"/>
              </a:rPr>
              <a:t>Archiver</a:t>
            </a:r>
            <a:endParaRPr lang="en-US" sz="1200" b="1" dirty="0"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049705" y="74849"/>
            <a:ext cx="1556724" cy="1173297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9274" tIns="44638" rIns="89274" bIns="44638" rtlCol="0" anchor="ctr"/>
          <a:lstStyle/>
          <a:p>
            <a:pPr algn="ctr"/>
            <a:endParaRPr lang="en-US" dirty="0"/>
          </a:p>
        </p:txBody>
      </p:sp>
      <p:sp>
        <p:nvSpPr>
          <p:cNvPr id="53" name="Rounded Rectangle 98"/>
          <p:cNvSpPr/>
          <p:nvPr/>
        </p:nvSpPr>
        <p:spPr>
          <a:xfrm>
            <a:off x="934038" y="2183068"/>
            <a:ext cx="1334335" cy="970913"/>
          </a:xfrm>
          <a:prstGeom prst="roundRect">
            <a:avLst/>
          </a:prstGeom>
          <a:solidFill>
            <a:schemeClr val="accent6">
              <a:lumMod val="20000"/>
              <a:lumOff val="80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89274" tIns="44638" rIns="89274" bIns="44638" anchor="ctr"/>
          <a:lstStyle/>
          <a:p>
            <a:pPr algn="ctr" defTabSz="4463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i="1" dirty="0">
                <a:solidFill>
                  <a:schemeClr val="tx2">
                    <a:lumMod val="40000"/>
                    <a:lumOff val="60000"/>
                  </a:schemeClr>
                </a:solidFill>
                <a:ea typeface="ＭＳ Ｐゴシック" pitchFamily="34" charset="-128"/>
                <a:cs typeface="Calibri" pitchFamily="34" charset="0"/>
              </a:rPr>
              <a:t>4.1. OPTIONAL</a:t>
            </a:r>
          </a:p>
          <a:p>
            <a:pPr algn="ctr" defTabSz="4463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ea typeface="ＭＳ Ｐゴシック" pitchFamily="34" charset="-128"/>
                <a:cs typeface="Calibri" pitchFamily="34" charset="0"/>
              </a:rPr>
              <a:t>EHR system retrieves existing Questionnaire Response already in progress</a:t>
            </a:r>
            <a:endParaRPr lang="en-US" sz="900" b="1" i="1" dirty="0">
              <a:solidFill>
                <a:schemeClr val="tx2">
                  <a:lumMod val="40000"/>
                  <a:lumOff val="60000"/>
                </a:schemeClr>
              </a:solidFill>
              <a:ea typeface="ＭＳ Ｐゴシック" pitchFamily="34" charset="-128"/>
              <a:cs typeface="Calibri" pitchFamily="34" charset="0"/>
            </a:endParaRPr>
          </a:p>
        </p:txBody>
      </p:sp>
      <p:sp>
        <p:nvSpPr>
          <p:cNvPr id="54" name="Rounded Rectangle 98"/>
          <p:cNvSpPr/>
          <p:nvPr/>
        </p:nvSpPr>
        <p:spPr>
          <a:xfrm>
            <a:off x="5617203" y="2361700"/>
            <a:ext cx="1334335" cy="613645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89274" tIns="44638" rIns="89274" bIns="44638" anchor="ctr"/>
          <a:lstStyle/>
          <a:p>
            <a:pPr algn="ctr" defTabSz="4463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ea typeface="ＭＳ Ｐゴシック" pitchFamily="34" charset="-128"/>
                <a:cs typeface="Calibri" pitchFamily="34" charset="0"/>
              </a:rPr>
              <a:t>4.1.1. Form Response Manager returns existing Questionnaire Response</a:t>
            </a:r>
            <a:endParaRPr lang="en-US" sz="900" b="1" i="1" dirty="0">
              <a:solidFill>
                <a:schemeClr val="tx2">
                  <a:lumMod val="40000"/>
                  <a:lumOff val="60000"/>
                </a:schemeClr>
              </a:solidFill>
              <a:ea typeface="ＭＳ Ｐゴシック" pitchFamily="34" charset="-128"/>
              <a:cs typeface="Calibri" pitchFamily="34" charset="0"/>
            </a:endParaRPr>
          </a:p>
        </p:txBody>
      </p:sp>
      <p:cxnSp>
        <p:nvCxnSpPr>
          <p:cNvPr id="3" name="Straight Arrow Connector 2"/>
          <p:cNvCxnSpPr>
            <a:stCxn id="53" idx="3"/>
            <a:endCxn id="54" idx="1"/>
          </p:cNvCxnSpPr>
          <p:nvPr/>
        </p:nvCxnSpPr>
        <p:spPr>
          <a:xfrm flipV="1">
            <a:off x="2268369" y="2668524"/>
            <a:ext cx="3348830" cy="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  <a:stCxn id="44" idx="2"/>
            <a:endCxn id="53" idx="0"/>
          </p:cNvCxnSpPr>
          <p:nvPr/>
        </p:nvCxnSpPr>
        <p:spPr>
          <a:xfrm flipH="1">
            <a:off x="1601204" y="2038987"/>
            <a:ext cx="1947" cy="1440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ounded Rectangle 98"/>
          <p:cNvSpPr/>
          <p:nvPr/>
        </p:nvSpPr>
        <p:spPr>
          <a:xfrm>
            <a:off x="5617202" y="9293228"/>
            <a:ext cx="1334335" cy="613645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lIns="89274" tIns="44638" rIns="89274" bIns="44638" anchor="ctr"/>
          <a:lstStyle/>
          <a:p>
            <a:pPr algn="ctr" defTabSz="446366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ea typeface="ＭＳ Ｐゴシック" pitchFamily="34" charset="-128"/>
                <a:cs typeface="Calibri" pitchFamily="34" charset="0"/>
              </a:rPr>
              <a:t>6.1.1. Form Response Manager stores draft Questionnaire Response</a:t>
            </a:r>
            <a:endParaRPr lang="en-US" sz="900" b="1" i="1" dirty="0">
              <a:solidFill>
                <a:schemeClr val="tx2">
                  <a:lumMod val="40000"/>
                  <a:lumOff val="60000"/>
                </a:schemeClr>
              </a:solidFill>
              <a:ea typeface="ＭＳ Ｐゴシック" pitchFamily="34" charset="-128"/>
              <a:cs typeface="Calibri" pitchFamily="34" charset="0"/>
            </a:endParaRPr>
          </a:p>
        </p:txBody>
      </p:sp>
      <p:cxnSp>
        <p:nvCxnSpPr>
          <p:cNvPr id="63" name="Straight Arrow Connector 62"/>
          <p:cNvCxnSpPr>
            <a:cxnSpLocks/>
            <a:stCxn id="118" idx="3"/>
            <a:endCxn id="62" idx="1"/>
          </p:cNvCxnSpPr>
          <p:nvPr/>
        </p:nvCxnSpPr>
        <p:spPr>
          <a:xfrm>
            <a:off x="2269742" y="9598769"/>
            <a:ext cx="3347456" cy="128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stCxn id="62" idx="0"/>
            <a:endCxn id="54" idx="2"/>
          </p:cNvCxnSpPr>
          <p:nvPr/>
        </p:nvCxnSpPr>
        <p:spPr>
          <a:xfrm flipV="1">
            <a:off x="6284370" y="2975342"/>
            <a:ext cx="1" cy="631788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856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F5E47D23D84240B5F10B8B4F54293E" ma:contentTypeVersion="0" ma:contentTypeDescription="Create a new document." ma:contentTypeScope="" ma:versionID="0ea3c98e082845983187a016ca212b0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05AFCB-176E-411D-8F54-3F7328DC8DF9}">
  <ds:schemaRefs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69BE3E0-39C5-46BC-ADE4-928A3D4AA0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93867DCD-913B-4BE7-B218-6A941DDB47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227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Office Theme</vt:lpstr>
      <vt:lpstr>PowerPoint Presentation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jennifer.t.sisto</dc:creator>
  <cp:lastModifiedBy>lloyd</cp:lastModifiedBy>
  <cp:revision>27</cp:revision>
  <dcterms:created xsi:type="dcterms:W3CDTF">2013-03-28T19:32:28Z</dcterms:created>
  <dcterms:modified xsi:type="dcterms:W3CDTF">2017-03-19T22:26:43Z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0x010100D3F5E47D23D84240B5F10B8B4F54293E</vt:lpwstr>
  </property>
</Properties>
</file>