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74" r:id="rId9"/>
    <p:sldId id="275" r:id="rId10"/>
    <p:sldId id="283" r:id="rId11"/>
    <p:sldId id="276" r:id="rId12"/>
    <p:sldId id="284" r:id="rId13"/>
    <p:sldId id="277" r:id="rId14"/>
    <p:sldId id="265" r:id="rId15"/>
    <p:sldId id="266" r:id="rId16"/>
    <p:sldId id="287" r:id="rId17"/>
    <p:sldId id="267" r:id="rId18"/>
    <p:sldId id="271" r:id="rId19"/>
    <p:sldId id="269" r:id="rId20"/>
    <p:sldId id="273" r:id="rId21"/>
    <p:sldId id="286" r:id="rId22"/>
    <p:sldId id="270" r:id="rId23"/>
  </p:sldIdLst>
  <p:sldSz cx="12192000" cy="6858000"/>
  <p:notesSz cx="6858000" cy="9144000"/>
  <p:embeddedFontLst>
    <p:embeddedFont>
      <p:font typeface="Bahnschrift Light" panose="020B0502040204020203" pitchFamily="34" charset="0"/>
      <p:regular r:id="rId25"/>
    </p:embeddedFont>
    <p:embeddedFont>
      <p:font typeface="Gill Sans" panose="020B0604020202020204" charset="0"/>
      <p:regular r:id="rId26"/>
      <p:bold r:id="rId27"/>
    </p:embeddedFont>
    <p:embeddedFont>
      <p:font typeface="Helvetica" panose="020B0604020202020204" pitchFamily="34" charset="0"/>
      <p:regular r:id="rId28"/>
      <p:bold r:id="rId29"/>
      <p:italic r:id="rId30"/>
      <p:boldItalic r:id="rId31"/>
    </p:embeddedFont>
    <p:embeddedFont>
      <p:font typeface="Lato" panose="020F0502020204030203" pitchFamily="34" charset="0"/>
      <p:regular r:id="rId32"/>
      <p:bold r:id="rId33"/>
      <p:italic r:id="rId34"/>
      <p:boldItalic r:id="rId35"/>
    </p:embeddedFont>
    <p:embeddedFont>
      <p:font typeface="Montserrat" panose="00000500000000000000" pitchFamily="2" charset="0"/>
      <p:regular r:id="rId36"/>
      <p:bold r:id="rId37"/>
      <p:italic r:id="rId38"/>
      <p:boldItalic r:id="rId39"/>
    </p:embeddedFont>
    <p:embeddedFont>
      <p:font typeface="Noto Sans" panose="020B0502040504020204" pitchFamily="34" charset="0"/>
      <p:regular r:id="rId40"/>
      <p:bold r:id="rId41"/>
      <p:italic r:id="rId42"/>
      <p:boldItalic r:id="rId43"/>
    </p:embeddedFont>
    <p:embeddedFont>
      <p:font typeface="Open Sans" panose="020B0606030504020204" pitchFamily="34" charset="0"/>
      <p:regular r:id="rId44"/>
      <p:bold r:id="rId45"/>
      <p:italic r:id="rId46"/>
      <p:boldItalic r:id="rId47"/>
    </p:embeddedFont>
    <p:embeddedFont>
      <p:font typeface="Quattrocento Sans" panose="020B0502050000020003"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2" roundtripDataSignature="AMtx7mjQKUnhQI8BohNQeGEyeZfx/r4d/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font" Target="fonts/font23.fntdata"/><Relationship Id="rId50" Type="http://schemas.openxmlformats.org/officeDocument/2006/relationships/font" Target="fonts/font26.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font" Target="fonts/font24.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font" Target="fonts/font22.fntdata"/><Relationship Id="rId20" Type="http://schemas.openxmlformats.org/officeDocument/2006/relationships/slide" Target="slides/slide19.xml"/><Relationship Id="rId41" Type="http://schemas.openxmlformats.org/officeDocument/2006/relationships/font" Target="fonts/font17.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font" Target="fonts/font2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9fd6d640fa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9fd6d640f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16"/>
          <p:cNvSpPr txBox="1">
            <a:spLocks noGrp="1"/>
          </p:cNvSpPr>
          <p:nvPr>
            <p:ph type="ctrTitle"/>
          </p:nvPr>
        </p:nvSpPr>
        <p:spPr>
          <a:xfrm>
            <a:off x="2417779" y="802298"/>
            <a:ext cx="8637073" cy="2541431"/>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16"/>
          <p:cNvSpPr txBox="1">
            <a:spLocks noGrp="1"/>
          </p:cNvSpPr>
          <p:nvPr>
            <p:ph type="subTitle" idx="1"/>
          </p:nvPr>
        </p:nvSpPr>
        <p:spPr>
          <a:xfrm>
            <a:off x="2417780" y="3531204"/>
            <a:ext cx="8637072" cy="977621"/>
          </a:xfrm>
          <a:prstGeom prst="rect">
            <a:avLst/>
          </a:prstGeom>
          <a:noFill/>
          <a:ln>
            <a:noFill/>
          </a:ln>
        </p:spPr>
        <p:txBody>
          <a:bodyPr spcFirstLastPara="1" wrap="square" lIns="91425" tIns="91425" rIns="91425" bIns="91425" anchor="t" anchorCtr="0">
            <a:normAutofit/>
          </a:bodyPr>
          <a:lstStyle>
            <a:lvl1pPr lvl="0" algn="l">
              <a:lnSpc>
                <a:spcPct val="120000"/>
              </a:lnSpc>
              <a:spcBef>
                <a:spcPts val="1000"/>
              </a:spcBef>
              <a:spcAft>
                <a:spcPts val="0"/>
              </a:spcAft>
              <a:buSzPts val="1800"/>
              <a:buNone/>
              <a:defRPr sz="1800" b="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
        <p:nvSpPr>
          <p:cNvPr id="17" name="Google Shape;17;p16"/>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6"/>
          <p:cNvSpPr txBox="1">
            <a:spLocks noGrp="1"/>
          </p:cNvSpPr>
          <p:nvPr>
            <p:ph type="ftr" idx="11"/>
          </p:nvPr>
        </p:nvSpPr>
        <p:spPr>
          <a:xfrm>
            <a:off x="2416500" y="329307"/>
            <a:ext cx="4973915"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6"/>
          <p:cNvSpPr txBox="1">
            <a:spLocks noGrp="1"/>
          </p:cNvSpPr>
          <p:nvPr>
            <p:ph type="sldNum" idx="12"/>
          </p:nvPr>
        </p:nvSpPr>
        <p:spPr>
          <a:xfrm>
            <a:off x="1437664"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20" name="Google Shape;20;p16"/>
          <p:cNvCxnSpPr/>
          <p:nvPr/>
        </p:nvCxnSpPr>
        <p:spPr>
          <a:xfrm>
            <a:off x="2417780" y="3528542"/>
            <a:ext cx="863707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25"/>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5"/>
          <p:cNvSpPr txBox="1">
            <a:spLocks noGrp="1"/>
          </p:cNvSpPr>
          <p:nvPr>
            <p:ph type="body" idx="1"/>
          </p:nvPr>
        </p:nvSpPr>
        <p:spPr>
          <a:xfrm rot="5400000">
            <a:off x="4527910" y="-1060599"/>
            <a:ext cx="3450613" cy="960327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85" name="Google Shape;85;p25"/>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5"/>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5"/>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88" name="Google Shape;88;p25"/>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26"/>
          <p:cNvSpPr txBox="1">
            <a:spLocks noGrp="1"/>
          </p:cNvSpPr>
          <p:nvPr>
            <p:ph type="title"/>
          </p:nvPr>
        </p:nvSpPr>
        <p:spPr>
          <a:xfrm rot="5400000">
            <a:off x="7917038" y="2321047"/>
            <a:ext cx="4659889" cy="161574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26"/>
          <p:cNvSpPr txBox="1">
            <a:spLocks noGrp="1"/>
          </p:cNvSpPr>
          <p:nvPr>
            <p:ph type="body" idx="1"/>
          </p:nvPr>
        </p:nvSpPr>
        <p:spPr>
          <a:xfrm rot="5400000">
            <a:off x="3029143" y="-785498"/>
            <a:ext cx="4659889" cy="782883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92" name="Google Shape;92;p26"/>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6"/>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95" name="Google Shape;95;p26"/>
          <p:cNvCxnSpPr/>
          <p:nvPr/>
        </p:nvCxnSpPr>
        <p:spPr>
          <a:xfrm>
            <a:off x="9439111" y="798973"/>
            <a:ext cx="0" cy="4659889"/>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7"/>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7"/>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24" name="Google Shape;24;p17"/>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7"/>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7"/>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27" name="Google Shape;27;p17"/>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18"/>
          <p:cNvSpPr txBox="1">
            <a:spLocks noGrp="1"/>
          </p:cNvSpPr>
          <p:nvPr>
            <p:ph type="title"/>
          </p:nvPr>
        </p:nvSpPr>
        <p:spPr>
          <a:xfrm>
            <a:off x="1454239" y="1756130"/>
            <a:ext cx="8643154" cy="18879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8"/>
          <p:cNvSpPr txBox="1">
            <a:spLocks noGrp="1"/>
          </p:cNvSpPr>
          <p:nvPr>
            <p:ph type="body" idx="1"/>
          </p:nvPr>
        </p:nvSpPr>
        <p:spPr>
          <a:xfrm>
            <a:off x="1454239" y="3806195"/>
            <a:ext cx="8630446" cy="1012929"/>
          </a:xfrm>
          <a:prstGeom prst="rect">
            <a:avLst/>
          </a:prstGeom>
          <a:noFill/>
          <a:ln>
            <a:noFill/>
          </a:ln>
        </p:spPr>
        <p:txBody>
          <a:bodyPr spcFirstLastPara="1" wrap="square" lIns="91425" tIns="91425" rIns="91425" bIns="45700" anchor="t" anchorCtr="0">
            <a:normAutofit/>
          </a:bodyPr>
          <a:lstStyle>
            <a:lvl1pPr marL="457200" lvl="0" indent="-228600" algn="l">
              <a:lnSpc>
                <a:spcPct val="120000"/>
              </a:lnSpc>
              <a:spcBef>
                <a:spcPts val="1000"/>
              </a:spcBef>
              <a:spcAft>
                <a:spcPts val="0"/>
              </a:spcAft>
              <a:buSzPts val="1800"/>
              <a:buNone/>
              <a:defRPr sz="1800">
                <a:solidFill>
                  <a:schemeClr val="dk1"/>
                </a:solidFill>
              </a:defRPr>
            </a:lvl1pPr>
            <a:lvl2pPr marL="914400" lvl="1" indent="-228600" algn="l">
              <a:lnSpc>
                <a:spcPct val="120000"/>
              </a:lnSpc>
              <a:spcBef>
                <a:spcPts val="500"/>
              </a:spcBef>
              <a:spcAft>
                <a:spcPts val="0"/>
              </a:spcAft>
              <a:buSzPts val="1800"/>
              <a:buNone/>
              <a:defRPr sz="18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120000"/>
              </a:lnSpc>
              <a:spcBef>
                <a:spcPts val="500"/>
              </a:spcBef>
              <a:spcAft>
                <a:spcPts val="0"/>
              </a:spcAft>
              <a:buSzPts val="1600"/>
              <a:buNone/>
              <a:defRPr sz="1600">
                <a:solidFill>
                  <a:srgbClr val="888888"/>
                </a:solidFill>
              </a:defRPr>
            </a:lvl6pPr>
            <a:lvl7pPr marL="3200400" lvl="6" indent="-228600" algn="l">
              <a:lnSpc>
                <a:spcPct val="120000"/>
              </a:lnSpc>
              <a:spcBef>
                <a:spcPts val="500"/>
              </a:spcBef>
              <a:spcAft>
                <a:spcPts val="0"/>
              </a:spcAft>
              <a:buSzPts val="1600"/>
              <a:buNone/>
              <a:defRPr sz="1600">
                <a:solidFill>
                  <a:srgbClr val="888888"/>
                </a:solidFill>
              </a:defRPr>
            </a:lvl7pPr>
            <a:lvl8pPr marL="3657600" lvl="7" indent="-228600" algn="l">
              <a:lnSpc>
                <a:spcPct val="120000"/>
              </a:lnSpc>
              <a:spcBef>
                <a:spcPts val="500"/>
              </a:spcBef>
              <a:spcAft>
                <a:spcPts val="0"/>
              </a:spcAft>
              <a:buSzPts val="1600"/>
              <a:buNone/>
              <a:defRPr sz="1600">
                <a:solidFill>
                  <a:srgbClr val="888888"/>
                </a:solidFill>
              </a:defRPr>
            </a:lvl8pPr>
            <a:lvl9pPr marL="4114800" lvl="8" indent="-228600" algn="l">
              <a:lnSpc>
                <a:spcPct val="120000"/>
              </a:lnSpc>
              <a:spcBef>
                <a:spcPts val="500"/>
              </a:spcBef>
              <a:spcAft>
                <a:spcPts val="0"/>
              </a:spcAft>
              <a:buSzPts val="1600"/>
              <a:buNone/>
              <a:defRPr sz="1600">
                <a:solidFill>
                  <a:srgbClr val="888888"/>
                </a:solidFill>
              </a:defRPr>
            </a:lvl9pPr>
          </a:lstStyle>
          <a:p>
            <a:endParaRPr/>
          </a:p>
        </p:txBody>
      </p:sp>
      <p:sp>
        <p:nvSpPr>
          <p:cNvPr id="31" name="Google Shape;31;p18"/>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8"/>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8"/>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34" name="Google Shape;34;p18"/>
          <p:cNvCxnSpPr/>
          <p:nvPr/>
        </p:nvCxnSpPr>
        <p:spPr>
          <a:xfrm>
            <a:off x="1454239" y="3804985"/>
            <a:ext cx="8630446"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19"/>
          <p:cNvSpPr txBox="1">
            <a:spLocks noGrp="1"/>
          </p:cNvSpPr>
          <p:nvPr>
            <p:ph type="title"/>
          </p:nvPr>
        </p:nvSpPr>
        <p:spPr>
          <a:xfrm>
            <a:off x="1449217" y="804889"/>
            <a:ext cx="9605635" cy="105930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9"/>
          <p:cNvSpPr txBox="1">
            <a:spLocks noGrp="1"/>
          </p:cNvSpPr>
          <p:nvPr>
            <p:ph type="body" idx="1"/>
          </p:nvPr>
        </p:nvSpPr>
        <p:spPr>
          <a:xfrm>
            <a:off x="1447331" y="2010878"/>
            <a:ext cx="4645152" cy="344859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38" name="Google Shape;38;p19"/>
          <p:cNvSpPr txBox="1">
            <a:spLocks noGrp="1"/>
          </p:cNvSpPr>
          <p:nvPr>
            <p:ph type="body" idx="2"/>
          </p:nvPr>
        </p:nvSpPr>
        <p:spPr>
          <a:xfrm>
            <a:off x="6413771" y="2017343"/>
            <a:ext cx="4645152" cy="344152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39" name="Google Shape;39;p19"/>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9"/>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9"/>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42" name="Google Shape;42;p19"/>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20"/>
          <p:cNvSpPr txBox="1">
            <a:spLocks noGrp="1"/>
          </p:cNvSpPr>
          <p:nvPr>
            <p:ph type="title"/>
          </p:nvPr>
        </p:nvSpPr>
        <p:spPr>
          <a:xfrm>
            <a:off x="1447191" y="804163"/>
            <a:ext cx="9607661" cy="1056319"/>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20"/>
          <p:cNvSpPr txBox="1">
            <a:spLocks noGrp="1"/>
          </p:cNvSpPr>
          <p:nvPr>
            <p:ph type="body" idx="1"/>
          </p:nvPr>
        </p:nvSpPr>
        <p:spPr>
          <a:xfrm>
            <a:off x="1447191" y="2019549"/>
            <a:ext cx="4645152" cy="801943"/>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46" name="Google Shape;46;p20"/>
          <p:cNvSpPr txBox="1">
            <a:spLocks noGrp="1"/>
          </p:cNvSpPr>
          <p:nvPr>
            <p:ph type="body" idx="2"/>
          </p:nvPr>
        </p:nvSpPr>
        <p:spPr>
          <a:xfrm>
            <a:off x="1447191" y="2824269"/>
            <a:ext cx="4645152" cy="264445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7" name="Google Shape;47;p20"/>
          <p:cNvSpPr txBox="1">
            <a:spLocks noGrp="1"/>
          </p:cNvSpPr>
          <p:nvPr>
            <p:ph type="body" idx="3"/>
          </p:nvPr>
        </p:nvSpPr>
        <p:spPr>
          <a:xfrm>
            <a:off x="6412362" y="2023003"/>
            <a:ext cx="4645152" cy="80223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48" name="Google Shape;48;p20"/>
          <p:cNvSpPr txBox="1">
            <a:spLocks noGrp="1"/>
          </p:cNvSpPr>
          <p:nvPr>
            <p:ph type="body" idx="4"/>
          </p:nvPr>
        </p:nvSpPr>
        <p:spPr>
          <a:xfrm>
            <a:off x="6412362" y="2821491"/>
            <a:ext cx="4645152" cy="2637371"/>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9" name="Google Shape;49;p20"/>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0"/>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0"/>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52" name="Google Shape;52;p20"/>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1"/>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1"/>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1"/>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1"/>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58" name="Google Shape;58;p21"/>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22"/>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2"/>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2"/>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23"/>
          <p:cNvSpPr txBox="1">
            <a:spLocks noGrp="1"/>
          </p:cNvSpPr>
          <p:nvPr>
            <p:ph type="title"/>
          </p:nvPr>
        </p:nvSpPr>
        <p:spPr>
          <a:xfrm>
            <a:off x="1444671" y="798973"/>
            <a:ext cx="3273099" cy="224711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23"/>
          <p:cNvSpPr txBox="1">
            <a:spLocks noGrp="1"/>
          </p:cNvSpPr>
          <p:nvPr>
            <p:ph type="body" idx="1"/>
          </p:nvPr>
        </p:nvSpPr>
        <p:spPr>
          <a:xfrm>
            <a:off x="5043714" y="798974"/>
            <a:ext cx="6012470" cy="4658826"/>
          </a:xfrm>
          <a:prstGeom prst="rect">
            <a:avLst/>
          </a:prstGeom>
          <a:noFill/>
          <a:ln>
            <a:noFill/>
          </a:ln>
        </p:spPr>
        <p:txBody>
          <a:bodyPr spcFirstLastPara="1" wrap="square" lIns="91425" tIns="45700" rIns="91425" bIns="45700" anchor="ctr"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66" name="Google Shape;66;p23"/>
          <p:cNvSpPr txBox="1">
            <a:spLocks noGrp="1"/>
          </p:cNvSpPr>
          <p:nvPr>
            <p:ph type="body" idx="2"/>
          </p:nvPr>
        </p:nvSpPr>
        <p:spPr>
          <a:xfrm>
            <a:off x="1444671" y="3205491"/>
            <a:ext cx="3275013" cy="2248181"/>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67" name="Google Shape;67;p23"/>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3"/>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3"/>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70" name="Google Shape;70;p23"/>
          <p:cNvCxnSpPr/>
          <p:nvPr/>
        </p:nvCxnSpPr>
        <p:spPr>
          <a:xfrm>
            <a:off x="1448280" y="3205491"/>
            <a:ext cx="3269490"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grpSp>
        <p:nvGrpSpPr>
          <p:cNvPr id="72" name="Google Shape;72;p24"/>
          <p:cNvGrpSpPr/>
          <p:nvPr/>
        </p:nvGrpSpPr>
        <p:grpSpPr>
          <a:xfrm>
            <a:off x="7477387" y="482170"/>
            <a:ext cx="4074533" cy="5149101"/>
            <a:chOff x="7477387" y="482170"/>
            <a:chExt cx="4074533" cy="5149101"/>
          </a:xfrm>
        </p:grpSpPr>
        <p:sp>
          <p:nvSpPr>
            <p:cNvPr id="73" name="Google Shape;73;p24"/>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372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4"/>
            <p:cNvSpPr/>
            <p:nvPr/>
          </p:nvSpPr>
          <p:spPr>
            <a:xfrm>
              <a:off x="7790446" y="812506"/>
              <a:ext cx="3450289" cy="4466452"/>
            </a:xfrm>
            <a:prstGeom prst="rect">
              <a:avLst/>
            </a:prstGeom>
            <a:gradFill>
              <a:gsLst>
                <a:gs pos="0">
                  <a:srgbClr val="DADADA"/>
                </a:gs>
                <a:gs pos="100000">
                  <a:srgbClr val="FFFFFE"/>
                </a:gs>
              </a:gsLst>
              <a:lin ang="16200000" scaled="0"/>
            </a:gradFill>
            <a:ln w="50800" cap="flat" cmpd="sng">
              <a:solidFill>
                <a:srgbClr val="19191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24"/>
          <p:cNvSpPr txBox="1">
            <a:spLocks noGrp="1"/>
          </p:cNvSpPr>
          <p:nvPr>
            <p:ph type="title"/>
          </p:nvPr>
        </p:nvSpPr>
        <p:spPr>
          <a:xfrm>
            <a:off x="1451206" y="1129513"/>
            <a:ext cx="5532328" cy="1830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4"/>
          <p:cNvSpPr>
            <a:spLocks noGrp="1"/>
          </p:cNvSpPr>
          <p:nvPr>
            <p:ph type="pic" idx="2"/>
          </p:nvPr>
        </p:nvSpPr>
        <p:spPr>
          <a:xfrm>
            <a:off x="8124389" y="1122542"/>
            <a:ext cx="2791171" cy="3866327"/>
          </a:xfrm>
          <a:prstGeom prst="rect">
            <a:avLst/>
          </a:prstGeom>
          <a:solidFill>
            <a:srgbClr val="D8D8D8"/>
          </a:solidFill>
          <a:ln>
            <a:noFill/>
          </a:ln>
        </p:spPr>
      </p:sp>
      <p:sp>
        <p:nvSpPr>
          <p:cNvPr id="77" name="Google Shape;77;p24"/>
          <p:cNvSpPr txBox="1">
            <a:spLocks noGrp="1"/>
          </p:cNvSpPr>
          <p:nvPr>
            <p:ph type="body" idx="1"/>
          </p:nvPr>
        </p:nvSpPr>
        <p:spPr>
          <a:xfrm>
            <a:off x="1450329" y="3145992"/>
            <a:ext cx="5524404" cy="20037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800"/>
              <a:buNone/>
              <a:defRPr sz="18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78" name="Google Shape;78;p24"/>
          <p:cNvSpPr txBox="1">
            <a:spLocks noGrp="1"/>
          </p:cNvSpPr>
          <p:nvPr>
            <p:ph type="dt" idx="10"/>
          </p:nvPr>
        </p:nvSpPr>
        <p:spPr>
          <a:xfrm>
            <a:off x="1447382" y="5469856"/>
            <a:ext cx="5527351" cy="3201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4"/>
          <p:cNvSpPr txBox="1">
            <a:spLocks noGrp="1"/>
          </p:cNvSpPr>
          <p:nvPr>
            <p:ph type="ftr" idx="11"/>
          </p:nvPr>
        </p:nvSpPr>
        <p:spPr>
          <a:xfrm>
            <a:off x="1447382" y="318640"/>
            <a:ext cx="5541004" cy="32093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4"/>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81" name="Google Shape;81;p24"/>
          <p:cNvCxnSpPr/>
          <p:nvPr/>
        </p:nvCxnSpPr>
        <p:spPr>
          <a:xfrm>
            <a:off x="1447382" y="3143605"/>
            <a:ext cx="5527351"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5"/>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Google Shape;7;p15"/>
          <p:cNvPicPr preferRelativeResize="0"/>
          <p:nvPr/>
        </p:nvPicPr>
        <p:blipFill rotWithShape="1">
          <a:blip r:embed="rId13">
            <a:alphaModFix/>
          </a:blip>
          <a:srcRect t="1538" b="-1538"/>
          <a:stretch/>
        </p:blipFill>
        <p:spPr>
          <a:xfrm>
            <a:off x="0" y="6126480"/>
            <a:ext cx="12192000" cy="742950"/>
          </a:xfrm>
          <a:prstGeom prst="rect">
            <a:avLst/>
          </a:prstGeom>
          <a:noFill/>
          <a:ln>
            <a:noFill/>
          </a:ln>
        </p:spPr>
      </p:pic>
      <p:sp>
        <p:nvSpPr>
          <p:cNvPr id="8" name="Google Shape;8;p15"/>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dk1"/>
              </a:buClr>
              <a:buSzPts val="3200"/>
              <a:buFont typeface="Gill Sans"/>
              <a:buNone/>
              <a:defRPr sz="3200" b="0" i="0" u="none" strike="noStrike" cap="non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5"/>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accent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rtl="0">
              <a:lnSpc>
                <a:spcPct val="120000"/>
              </a:lnSpc>
              <a:spcBef>
                <a:spcPts val="500"/>
              </a:spcBef>
              <a:spcAft>
                <a:spcPts val="0"/>
              </a:spcAft>
              <a:buClr>
                <a:schemeClr val="accent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17500" algn="l" rtl="0">
              <a:lnSpc>
                <a:spcPct val="120000"/>
              </a:lnSpc>
              <a:spcBef>
                <a:spcPts val="500"/>
              </a:spcBef>
              <a:spcAft>
                <a:spcPts val="0"/>
              </a:spcAft>
              <a:buClr>
                <a:schemeClr val="accent1"/>
              </a:buClr>
              <a:buSzPts val="1400"/>
              <a:buFont typeface="Arial"/>
              <a:buChar char="•"/>
              <a:defRPr sz="1400" b="0" i="0" u="none" strike="noStrike" cap="none">
                <a:solidFill>
                  <a:schemeClr val="dk1"/>
                </a:solidFill>
                <a:latin typeface="Gill Sans"/>
                <a:ea typeface="Gill Sans"/>
                <a:cs typeface="Gill Sans"/>
                <a:sym typeface="Gill Sans"/>
              </a:defRPr>
            </a:lvl4pPr>
            <a:lvl5pPr marL="2286000" marR="0" lvl="4"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5pPr>
            <a:lvl6pPr marL="2743200" marR="0" lvl="5"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6pPr>
            <a:lvl7pPr marL="3200400" marR="0" lvl="6"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7pPr>
            <a:lvl8pPr marL="3657600" marR="0" lvl="7"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8pPr>
            <a:lvl9pPr marL="4114800" marR="0" lvl="8"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9pPr>
          </a:lstStyle>
          <a:p>
            <a:endParaRPr/>
          </a:p>
        </p:txBody>
      </p:sp>
      <p:sp>
        <p:nvSpPr>
          <p:cNvPr id="10" name="Google Shape;10;p15"/>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1" name="Google Shape;11;p15"/>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2" name="Google Shape;12;p15"/>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2800" b="0" i="0" u="none" strike="noStrike" cap="none">
                <a:solidFill>
                  <a:schemeClr val="accent1"/>
                </a:solidFill>
                <a:latin typeface="Gill Sans"/>
                <a:ea typeface="Gill Sans"/>
                <a:cs typeface="Gill Sans"/>
                <a:sym typeface="Gill Sans"/>
              </a:defRPr>
            </a:lvl1pPr>
            <a:lvl2pPr marL="0" marR="0" lvl="1" indent="0" algn="r" rtl="0">
              <a:spcBef>
                <a:spcPts val="0"/>
              </a:spcBef>
              <a:buNone/>
              <a:defRPr sz="2800" b="0" i="0" u="none" strike="noStrike" cap="none">
                <a:solidFill>
                  <a:schemeClr val="accent1"/>
                </a:solidFill>
                <a:latin typeface="Gill Sans"/>
                <a:ea typeface="Gill Sans"/>
                <a:cs typeface="Gill Sans"/>
                <a:sym typeface="Gill Sans"/>
              </a:defRPr>
            </a:lvl2pPr>
            <a:lvl3pPr marL="0" marR="0" lvl="2" indent="0" algn="r" rtl="0">
              <a:spcBef>
                <a:spcPts val="0"/>
              </a:spcBef>
              <a:buNone/>
              <a:defRPr sz="2800" b="0" i="0" u="none" strike="noStrike" cap="none">
                <a:solidFill>
                  <a:schemeClr val="accent1"/>
                </a:solidFill>
                <a:latin typeface="Gill Sans"/>
                <a:ea typeface="Gill Sans"/>
                <a:cs typeface="Gill Sans"/>
                <a:sym typeface="Gill Sans"/>
              </a:defRPr>
            </a:lvl3pPr>
            <a:lvl4pPr marL="0" marR="0" lvl="3" indent="0" algn="r" rtl="0">
              <a:spcBef>
                <a:spcPts val="0"/>
              </a:spcBef>
              <a:buNone/>
              <a:defRPr sz="2800" b="0" i="0" u="none" strike="noStrike" cap="none">
                <a:solidFill>
                  <a:schemeClr val="accent1"/>
                </a:solidFill>
                <a:latin typeface="Gill Sans"/>
                <a:ea typeface="Gill Sans"/>
                <a:cs typeface="Gill Sans"/>
                <a:sym typeface="Gill Sans"/>
              </a:defRPr>
            </a:lvl4pPr>
            <a:lvl5pPr marL="0" marR="0" lvl="4" indent="0" algn="r" rtl="0">
              <a:spcBef>
                <a:spcPts val="0"/>
              </a:spcBef>
              <a:buNone/>
              <a:defRPr sz="2800" b="0" i="0" u="none" strike="noStrike" cap="none">
                <a:solidFill>
                  <a:schemeClr val="accent1"/>
                </a:solidFill>
                <a:latin typeface="Gill Sans"/>
                <a:ea typeface="Gill Sans"/>
                <a:cs typeface="Gill Sans"/>
                <a:sym typeface="Gill Sans"/>
              </a:defRPr>
            </a:lvl5pPr>
            <a:lvl6pPr marL="0" marR="0" lvl="5" indent="0" algn="r" rtl="0">
              <a:spcBef>
                <a:spcPts val="0"/>
              </a:spcBef>
              <a:buNone/>
              <a:defRPr sz="2800" b="0" i="0" u="none" strike="noStrike" cap="none">
                <a:solidFill>
                  <a:schemeClr val="accent1"/>
                </a:solidFill>
                <a:latin typeface="Gill Sans"/>
                <a:ea typeface="Gill Sans"/>
                <a:cs typeface="Gill Sans"/>
                <a:sym typeface="Gill Sans"/>
              </a:defRPr>
            </a:lvl6pPr>
            <a:lvl7pPr marL="0" marR="0" lvl="6" indent="0" algn="r" rtl="0">
              <a:spcBef>
                <a:spcPts val="0"/>
              </a:spcBef>
              <a:buNone/>
              <a:defRPr sz="2800" b="0" i="0" u="none" strike="noStrike" cap="none">
                <a:solidFill>
                  <a:schemeClr val="accent1"/>
                </a:solidFill>
                <a:latin typeface="Gill Sans"/>
                <a:ea typeface="Gill Sans"/>
                <a:cs typeface="Gill Sans"/>
                <a:sym typeface="Gill Sans"/>
              </a:defRPr>
            </a:lvl7pPr>
            <a:lvl8pPr marL="0" marR="0" lvl="7" indent="0" algn="r" rtl="0">
              <a:spcBef>
                <a:spcPts val="0"/>
              </a:spcBef>
              <a:buNone/>
              <a:defRPr sz="2800" b="0" i="0" u="none" strike="noStrike" cap="none">
                <a:solidFill>
                  <a:schemeClr val="accent1"/>
                </a:solidFill>
                <a:latin typeface="Gill Sans"/>
                <a:ea typeface="Gill Sans"/>
                <a:cs typeface="Gill Sans"/>
                <a:sym typeface="Gill Sans"/>
              </a:defRPr>
            </a:lvl8pPr>
            <a:lvl9pPr marL="0" marR="0" lvl="8" indent="0" algn="r" rtl="0">
              <a:spcBef>
                <a:spcPts val="0"/>
              </a:spcBef>
              <a:buNone/>
              <a:defRPr sz="2800" b="0" i="0" u="none" strike="noStrike" cap="none">
                <a:solidFill>
                  <a:schemeClr val="accen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IN"/>
              <a:t>‹#›</a:t>
            </a:fld>
            <a:endParaRPr/>
          </a:p>
        </p:txBody>
      </p:sp>
      <p:cxnSp>
        <p:nvCxnSpPr>
          <p:cNvPr id="13" name="Google Shape;13;p15"/>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
          <p:cNvSpPr txBox="1">
            <a:spLocks noGrp="1"/>
          </p:cNvSpPr>
          <p:nvPr>
            <p:ph type="ctrTitle"/>
          </p:nvPr>
        </p:nvSpPr>
        <p:spPr>
          <a:xfrm>
            <a:off x="2417779" y="802298"/>
            <a:ext cx="8637073" cy="2541431"/>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dk1"/>
              </a:buClr>
              <a:buSzPts val="6600"/>
              <a:buFont typeface="Gill Sans"/>
              <a:buNone/>
            </a:pPr>
            <a:r>
              <a:rPr lang="en-IN"/>
              <a:t>STUDENT’S  T-TEST</a:t>
            </a:r>
            <a:endParaRPr/>
          </a:p>
        </p:txBody>
      </p:sp>
      <p:sp>
        <p:nvSpPr>
          <p:cNvPr id="101" name="Google Shape;101;p1"/>
          <p:cNvSpPr txBox="1">
            <a:spLocks noGrp="1"/>
          </p:cNvSpPr>
          <p:nvPr>
            <p:ph type="subTitle" idx="1"/>
          </p:nvPr>
        </p:nvSpPr>
        <p:spPr>
          <a:xfrm>
            <a:off x="2417780" y="3531204"/>
            <a:ext cx="8637072" cy="977621"/>
          </a:xfrm>
          <a:prstGeom prst="rect">
            <a:avLst/>
          </a:prstGeom>
          <a:noFill/>
          <a:ln>
            <a:noFill/>
          </a:ln>
        </p:spPr>
        <p:txBody>
          <a:bodyPr spcFirstLastPara="1" wrap="square" lIns="91425" tIns="91425" rIns="91425" bIns="91425" anchor="t" anchorCtr="0">
            <a:normAutofit/>
          </a:bodyPr>
          <a:lstStyle/>
          <a:p>
            <a:pPr marL="0" lvl="0" indent="0" algn="l" rtl="0">
              <a:lnSpc>
                <a:spcPct val="120000"/>
              </a:lnSpc>
              <a:spcBef>
                <a:spcPts val="0"/>
              </a:spcBef>
              <a:spcAft>
                <a:spcPts val="0"/>
              </a:spcAft>
              <a:buSzPts val="1800"/>
              <a:buNone/>
            </a:pPr>
            <a:r>
              <a:rPr lang="en-IN" b="0" i="0">
                <a:solidFill>
                  <a:srgbClr val="000000"/>
                </a:solidFill>
                <a:latin typeface="Quattrocento Sans"/>
                <a:ea typeface="Quattrocento Sans"/>
                <a:cs typeface="Quattrocento Sans"/>
                <a:sym typeface="Quattrocento Sans"/>
              </a:rPr>
              <a:t>USED TO TEST AND COMPARE TWO SMALL SETS OF QUANTITATIVE DATA WHEN SAMPLES ARE COLLECTED INDEPENDENTLY OF ONE ANOTHER.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247015" y="506730"/>
            <a:ext cx="11188700" cy="4523105"/>
          </a:xfrm>
          <a:prstGeom prst="rect">
            <a:avLst/>
          </a:prstGeom>
          <a:noFill/>
        </p:spPr>
        <p:txBody>
          <a:bodyPr wrap="square" rtlCol="0">
            <a:spAutoFit/>
            <a:scene3d>
              <a:camera prst="orthographicFront"/>
              <a:lightRig rig="threePt" dir="t"/>
            </a:scene3d>
          </a:bodyPr>
          <a:lstStyle/>
          <a:p>
            <a:r>
              <a:rPr lang="en-US" sz="2400" b="1" u="sng">
                <a:effectLst>
                  <a:outerShdw blurRad="38100" dist="19050" dir="2700000" algn="tl" rotWithShape="0">
                    <a:schemeClr val="dk1">
                      <a:alpha val="40000"/>
                    </a:schemeClr>
                  </a:outerShdw>
                </a:effectLst>
              </a:rPr>
              <a:t>One-tailed t-test</a:t>
            </a:r>
          </a:p>
          <a:p>
            <a:endParaRPr lang="en-US" sz="2400" b="1" u="sng">
              <a:effectLst>
                <a:outerShdw blurRad="38100" dist="19050" dir="2700000" algn="tl" rotWithShape="0">
                  <a:schemeClr val="dk1">
                    <a:alpha val="40000"/>
                  </a:schemeClr>
                </a:outerShdw>
              </a:effectLst>
            </a:endParaRPr>
          </a:p>
          <a:p>
            <a:r>
              <a:rPr lang="en-US" sz="2400" b="1">
                <a:effectLst>
                  <a:outerShdw blurRad="38100" dist="19050" dir="2700000" algn="tl" rotWithShape="0">
                    <a:schemeClr val="dk1">
                      <a:alpha val="40000"/>
                    </a:schemeClr>
                  </a:outerShdw>
                </a:effectLst>
                <a:latin typeface="Bahnschrift Light" panose="020B0502040204020203" charset="0"/>
                <a:cs typeface="Bahnschrift Light" panose="020B0502040204020203" charset="0"/>
              </a:rPr>
              <a:t>A one-tailed test is a statistical test in</a:t>
            </a:r>
            <a:r>
              <a:rPr lang="en-US" sz="2400">
                <a:effectLst>
                  <a:outerShdw blurRad="38100" dist="19050" dir="2700000" algn="tl" rotWithShape="0">
                    <a:schemeClr val="dk1">
                      <a:alpha val="40000"/>
                    </a:schemeClr>
                  </a:outerShdw>
                </a:effectLst>
                <a:latin typeface="Bahnschrift Light" panose="020B0502040204020203" charset="0"/>
                <a:cs typeface="Bahnschrift Light" panose="020B0502040204020203" charset="0"/>
              </a:rPr>
              <a:t> which </a:t>
            </a:r>
            <a:r>
              <a:rPr lang="en-US" sz="2400" b="1">
                <a:effectLst>
                  <a:outerShdw blurRad="38100" dist="19050" dir="2700000" algn="tl" rotWithShape="0">
                    <a:schemeClr val="dk1">
                      <a:alpha val="40000"/>
                    </a:schemeClr>
                  </a:outerShdw>
                </a:effectLst>
                <a:latin typeface="Bahnschrift Light" panose="020B0502040204020203" charset="0"/>
                <a:cs typeface="Bahnschrift Light" panose="020B0502040204020203" charset="0"/>
              </a:rPr>
              <a:t>the critical area of a distribution is one-sided so that it is either greater than or less than a certain value, but not both. </a:t>
            </a:r>
          </a:p>
          <a:p>
            <a:endParaRPr lang="en-US" sz="2400" b="1">
              <a:effectLst>
                <a:outerShdw blurRad="38100" dist="19050" dir="2700000" algn="tl" rotWithShape="0">
                  <a:schemeClr val="dk1">
                    <a:alpha val="40000"/>
                  </a:schemeClr>
                </a:outerShdw>
              </a:effectLst>
              <a:latin typeface="Bahnschrift Light" panose="020B0502040204020203" charset="0"/>
              <a:cs typeface="Bahnschrift Light" panose="020B0502040204020203" charset="0"/>
            </a:endParaRPr>
          </a:p>
          <a:p>
            <a:r>
              <a:rPr lang="en-IN" altLang="en-US" sz="2400" b="1">
                <a:effectLst>
                  <a:outerShdw blurRad="38100" dist="19050" dir="2700000" algn="tl" rotWithShape="0">
                    <a:schemeClr val="dk1">
                      <a:alpha val="40000"/>
                    </a:schemeClr>
                  </a:outerShdw>
                </a:effectLst>
                <a:latin typeface="Bahnschrift Light" panose="020B0502040204020203" charset="0"/>
                <a:cs typeface="Bahnschrift Light" panose="020B0502040204020203" charset="0"/>
              </a:rPr>
              <a:t>In one tailed t-test,</a:t>
            </a:r>
          </a:p>
          <a:p>
            <a:r>
              <a:rPr lang="en-IN" altLang="en-US" sz="2400" b="1">
                <a:effectLst>
                  <a:outerShdw blurRad="38100" dist="19050" dir="2700000" algn="tl" rotWithShape="0">
                    <a:schemeClr val="dk1">
                      <a:alpha val="40000"/>
                    </a:schemeClr>
                  </a:outerShdw>
                </a:effectLst>
                <a:latin typeface="Bahnschrift Light" panose="020B0502040204020203" charset="0"/>
                <a:cs typeface="Bahnschrift Light" panose="020B0502040204020203" charset="0"/>
              </a:rPr>
              <a:t> </a:t>
            </a:r>
            <a:r>
              <a:rPr lang="en-US" sz="2400" b="1" u="sng">
                <a:effectLst>
                  <a:outerShdw blurRad="38100" dist="19050" dir="2700000" algn="tl" rotWithShape="0">
                    <a:schemeClr val="dk1">
                      <a:alpha val="40000"/>
                    </a:schemeClr>
                  </a:outerShdw>
                </a:effectLst>
                <a:latin typeface="Bahnschrift Light" panose="020B0502040204020203" charset="0"/>
                <a:cs typeface="Bahnschrift Light" panose="020B0502040204020203" charset="0"/>
              </a:rPr>
              <a:t>the alternative hypothesis will be accepted</a:t>
            </a:r>
            <a:r>
              <a:rPr lang="en-US" sz="2400" b="1">
                <a:effectLst>
                  <a:outerShdw blurRad="38100" dist="19050" dir="2700000" algn="tl" rotWithShape="0">
                    <a:schemeClr val="dk1">
                      <a:alpha val="40000"/>
                    </a:schemeClr>
                  </a:outerShdw>
                </a:effectLst>
                <a:latin typeface="Bahnschrift Light" panose="020B0502040204020203" charset="0"/>
                <a:cs typeface="Bahnschrift Light" panose="020B0502040204020203" charset="0"/>
              </a:rPr>
              <a:t> instead of the null hypothesis.</a:t>
            </a:r>
          </a:p>
          <a:p>
            <a:endParaRPr lang="en-US" sz="2400" b="1">
              <a:effectLst>
                <a:outerShdw blurRad="38100" dist="19050" dir="2700000" algn="tl" rotWithShape="0">
                  <a:schemeClr val="dk1">
                    <a:alpha val="40000"/>
                  </a:schemeClr>
                </a:outerShdw>
              </a:effectLst>
              <a:latin typeface="Bahnschrift Light" panose="020B0502040204020203" charset="0"/>
              <a:cs typeface="Bahnschrift Light" panose="020B0502040204020203" charset="0"/>
            </a:endParaRPr>
          </a:p>
          <a:p>
            <a:endParaRPr lang="en-US" b="1">
              <a:effectLst>
                <a:outerShdw blurRad="38100" dist="19050" dir="2700000" algn="tl" rotWithShape="0">
                  <a:schemeClr val="dk1">
                    <a:alpha val="40000"/>
                  </a:schemeClr>
                </a:outerShdw>
              </a:effectLst>
              <a:latin typeface="Bahnschrift Light" panose="020B0502040204020203" charset="0"/>
              <a:cs typeface="Bahnschrift Light" panose="020B0502040204020203" charset="0"/>
            </a:endParaRPr>
          </a:p>
          <a:p>
            <a:r>
              <a:rPr lang="en-IN" altLang="en-US">
                <a:effectLst>
                  <a:outerShdw blurRad="38100" dist="19050" dir="2700000" algn="tl" rotWithShape="0">
                    <a:schemeClr val="dk1">
                      <a:alpha val="40000"/>
                    </a:schemeClr>
                  </a:outerShdw>
                </a:effectLst>
              </a:rPr>
              <a:t>Formula used is:</a:t>
            </a:r>
            <a:endParaRPr lang="en-US">
              <a:effectLst>
                <a:outerShdw blurRad="38100" dist="19050" dir="2700000" algn="tl" rotWithShape="0">
                  <a:schemeClr val="dk1">
                    <a:alpha val="40000"/>
                  </a:schemeClr>
                </a:outerShdw>
              </a:effectLst>
            </a:endParaRPr>
          </a:p>
          <a:p>
            <a:endParaRPr lang="en-US" b="1">
              <a:effectLst>
                <a:outerShdw blurRad="38100" dist="19050" dir="2700000" algn="tl" rotWithShape="0">
                  <a:schemeClr val="dk1">
                    <a:alpha val="40000"/>
                  </a:schemeClr>
                </a:outerShdw>
              </a:effectLst>
            </a:endParaRPr>
          </a:p>
          <a:p>
            <a:endParaRPr lang="en-US" b="1">
              <a:effectLst>
                <a:outerShdw blurRad="38100" dist="19050" dir="2700000" algn="tl" rotWithShape="0">
                  <a:schemeClr val="dk1">
                    <a:alpha val="40000"/>
                  </a:schemeClr>
                </a:outerShdw>
              </a:effectLst>
              <a:latin typeface="Bahnschrift Light" panose="020B0502040204020203" charset="0"/>
              <a:cs typeface="Bahnschrift Light" panose="020B0502040204020203" charset="0"/>
            </a:endParaRPr>
          </a:p>
        </p:txBody>
      </p:sp>
      <p:pic>
        <p:nvPicPr>
          <p:cNvPr id="6" name="Picture 5"/>
          <p:cNvPicPr>
            <a:picLocks noChangeAspect="1"/>
          </p:cNvPicPr>
          <p:nvPr/>
        </p:nvPicPr>
        <p:blipFill>
          <a:blip r:embed="rId2"/>
          <a:stretch>
            <a:fillRect/>
          </a:stretch>
        </p:blipFill>
        <p:spPr>
          <a:xfrm>
            <a:off x="1530350" y="4247515"/>
            <a:ext cx="1616075" cy="1574800"/>
          </a:xfrm>
          <a:prstGeom prst="rect">
            <a:avLst/>
          </a:prstGeom>
        </p:spPr>
      </p:pic>
      <p:pic>
        <p:nvPicPr>
          <p:cNvPr id="102" name="Picture 101"/>
          <p:cNvPicPr/>
          <p:nvPr/>
        </p:nvPicPr>
        <p:blipFill>
          <a:blip r:embed="rId3"/>
          <a:stretch>
            <a:fillRect/>
          </a:stretch>
        </p:blipFill>
        <p:spPr>
          <a:xfrm>
            <a:off x="5911215" y="3642733"/>
            <a:ext cx="5524500" cy="255778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0" y="182880"/>
            <a:ext cx="12192000" cy="5324535"/>
          </a:xfrm>
          <a:prstGeom prst="rect">
            <a:avLst/>
          </a:prstGeom>
          <a:noFill/>
        </p:spPr>
        <p:txBody>
          <a:bodyPr wrap="square" rtlCol="0" anchor="t">
            <a:spAutoFit/>
          </a:bodyPr>
          <a:lstStyle/>
          <a:p>
            <a:r>
              <a:rPr lang="en-US" dirty="0"/>
              <a:t> </a:t>
            </a:r>
            <a:r>
              <a:rPr lang="en-US" sz="2400" b="1" dirty="0"/>
              <a:t>Example </a:t>
            </a:r>
            <a:r>
              <a:rPr lang="en-IN" altLang="en-US" sz="2400" b="1" dirty="0"/>
              <a:t>(one-sample test)</a:t>
            </a:r>
            <a:endParaRPr lang="en-US" sz="2400" b="1" dirty="0"/>
          </a:p>
          <a:p>
            <a:endParaRPr lang="en-US" dirty="0"/>
          </a:p>
          <a:p>
            <a:r>
              <a:rPr lang="en-US" sz="1600" dirty="0"/>
              <a:t>Let us take the example of a classroom of students that appeared for a test recently. A </a:t>
            </a:r>
            <a:r>
              <a:rPr lang="en-US" sz="1600" b="1" dirty="0"/>
              <a:t>sample of 10 students</a:t>
            </a:r>
            <a:r>
              <a:rPr lang="en-US" sz="1600" dirty="0"/>
              <a:t> was chosen from a</a:t>
            </a:r>
            <a:r>
              <a:rPr lang="en-US" sz="1600" b="1" dirty="0"/>
              <a:t> total of 150 students</a:t>
            </a:r>
            <a:r>
              <a:rPr lang="en-US" sz="1600" dirty="0"/>
              <a:t>. Calculate the sample’s t-test score if the</a:t>
            </a:r>
            <a:r>
              <a:rPr lang="en-US" sz="1600" b="1" dirty="0"/>
              <a:t> mean score of the entire class is 78</a:t>
            </a:r>
            <a:r>
              <a:rPr lang="en-US" sz="1600" dirty="0"/>
              <a:t> and the</a:t>
            </a:r>
            <a:r>
              <a:rPr lang="en-US" sz="1600" b="1" dirty="0"/>
              <a:t> mean score of the sample is 74</a:t>
            </a:r>
            <a:r>
              <a:rPr lang="en-US" sz="1600" dirty="0"/>
              <a:t> with a</a:t>
            </a:r>
            <a:r>
              <a:rPr lang="en-US" sz="1600" b="1" dirty="0"/>
              <a:t> standard deviation of 3.5</a:t>
            </a:r>
            <a:r>
              <a:rPr lang="en-US" sz="1600" dirty="0"/>
              <a:t>. Also, comment on </a:t>
            </a:r>
            <a:r>
              <a:rPr lang="en-US" sz="1600" b="1" dirty="0"/>
              <a:t>whether the sample statistics are significantly different from the population at a 99.5% confidence interval.</a:t>
            </a:r>
          </a:p>
          <a:p>
            <a:endParaRPr lang="en-US" sz="1600" dirty="0"/>
          </a:p>
          <a:p>
            <a:r>
              <a:rPr lang="en-US" sz="1600" dirty="0"/>
              <a:t>t-Test Formula-1.1</a:t>
            </a:r>
          </a:p>
          <a:p>
            <a:r>
              <a:rPr lang="en-US" sz="1600" dirty="0"/>
              <a:t>Solution:</a:t>
            </a:r>
          </a:p>
          <a:p>
            <a:endParaRPr lang="en-US" sz="1600" dirty="0"/>
          </a:p>
          <a:p>
            <a:r>
              <a:rPr lang="en-US" sz="1600" dirty="0"/>
              <a:t>t-Test value is calculated using the formula given below:</a:t>
            </a:r>
          </a:p>
          <a:p>
            <a:endParaRPr lang="en-US" sz="1600" dirty="0"/>
          </a:p>
          <a:p>
            <a:r>
              <a:rPr lang="en-US" sz="1600" b="1" dirty="0"/>
              <a:t>t = ( x̄ – μ) / (s / √n)</a:t>
            </a:r>
          </a:p>
          <a:p>
            <a:endParaRPr lang="en-US" sz="1600" dirty="0"/>
          </a:p>
          <a:p>
            <a:r>
              <a:rPr lang="en-US" sz="1600" dirty="0"/>
              <a:t>t-Test Formula-1.2</a:t>
            </a:r>
          </a:p>
          <a:p>
            <a:r>
              <a:rPr lang="en-US" sz="1600" dirty="0"/>
              <a:t>t = (74 – 78) / (3.5 / √10)</a:t>
            </a:r>
          </a:p>
          <a:p>
            <a:r>
              <a:rPr lang="en-US" sz="1600" dirty="0"/>
              <a:t>t = -3.61</a:t>
            </a:r>
          </a:p>
          <a:p>
            <a:r>
              <a:rPr lang="en-US" sz="1600" dirty="0"/>
              <a:t>Therefore, the sample’s</a:t>
            </a:r>
            <a:r>
              <a:rPr lang="en-US" sz="1600" b="1" dirty="0"/>
              <a:t> absolute t-tes</a:t>
            </a:r>
            <a:r>
              <a:rPr lang="en-US" sz="1600" dirty="0"/>
              <a:t>t value is 3.61, which is </a:t>
            </a:r>
            <a:r>
              <a:rPr lang="en-US" sz="1600" b="1" dirty="0"/>
              <a:t>less than the critical value (3.69) at a 99.5% confidence interval</a:t>
            </a:r>
            <a:r>
              <a:rPr lang="en-US" sz="1600" dirty="0"/>
              <a:t> with a </a:t>
            </a:r>
            <a:r>
              <a:rPr lang="en-US" sz="1600" b="1" dirty="0"/>
              <a:t>degree of freedom of 9</a:t>
            </a:r>
            <a:r>
              <a:rPr lang="en-US" sz="1600" dirty="0"/>
              <a:t>. So, the hypothesis of the sample statistic is </a:t>
            </a:r>
            <a:r>
              <a:rPr lang="en-US" sz="1600" b="1" dirty="0"/>
              <a:t>different than the population and can be rejected.</a:t>
            </a:r>
          </a:p>
          <a:p>
            <a:endParaRPr lang="en-US" sz="1600" dirty="0"/>
          </a:p>
          <a:p>
            <a:endParaRPr lang="en-US" dirty="0"/>
          </a:p>
        </p:txBody>
      </p:sp>
      <p:pic>
        <p:nvPicPr>
          <p:cNvPr id="6" name="Picture 5"/>
          <p:cNvPicPr>
            <a:picLocks noChangeAspect="1"/>
          </p:cNvPicPr>
          <p:nvPr/>
        </p:nvPicPr>
        <p:blipFill>
          <a:blip r:embed="rId2"/>
          <a:stretch>
            <a:fillRect/>
          </a:stretch>
        </p:blipFill>
        <p:spPr>
          <a:xfrm>
            <a:off x="7793473" y="1685925"/>
            <a:ext cx="3504147" cy="270668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184910" y="669290"/>
            <a:ext cx="9001125" cy="2246769"/>
          </a:xfrm>
          <a:prstGeom prst="rect">
            <a:avLst/>
          </a:prstGeom>
          <a:noFill/>
        </p:spPr>
        <p:txBody>
          <a:bodyPr wrap="square" rtlCol="0">
            <a:spAutoFit/>
          </a:bodyPr>
          <a:lstStyle/>
          <a:p>
            <a:r>
              <a:rPr lang="en-IN" altLang="en-US" sz="2000" b="1" u="sng" dirty="0">
                <a:effectLst>
                  <a:outerShdw blurRad="38100" dist="19050" dir="2700000" algn="tl" rotWithShape="0">
                    <a:schemeClr val="dk1">
                      <a:alpha val="40000"/>
                    </a:schemeClr>
                  </a:outerShdw>
                </a:effectLst>
                <a:sym typeface="+mn-ea"/>
              </a:rPr>
              <a:t>Two tailed t-test</a:t>
            </a:r>
          </a:p>
          <a:p>
            <a:endParaRPr lang="en-IN" altLang="en-US" sz="2000" b="1" u="sng" dirty="0">
              <a:effectLst>
                <a:outerShdw blurRad="38100" dist="19050" dir="2700000" algn="tl" rotWithShape="0">
                  <a:schemeClr val="dk1">
                    <a:alpha val="40000"/>
                  </a:schemeClr>
                </a:outerShdw>
              </a:effectLst>
            </a:endParaRPr>
          </a:p>
          <a:p>
            <a:r>
              <a:rPr lang="en-US" sz="2000" b="1" dirty="0">
                <a:effectLst>
                  <a:outerShdw blurRad="38100" dist="19050" dir="2700000" algn="tl" rotWithShape="0">
                    <a:schemeClr val="dk1">
                      <a:alpha val="40000"/>
                    </a:schemeClr>
                  </a:outerShdw>
                </a:effectLst>
                <a:latin typeface="Bahnschrift Light" panose="020B0502040204020203" charset="0"/>
                <a:cs typeface="Bahnschrift Light" panose="020B0502040204020203" charset="0"/>
                <a:sym typeface="+mn-ea"/>
              </a:rPr>
              <a:t>A two-tailed test, </a:t>
            </a:r>
            <a:r>
              <a:rPr lang="en-US" sz="2000" dirty="0">
                <a:effectLst>
                  <a:outerShdw blurRad="38100" dist="19050" dir="2700000" algn="tl" rotWithShape="0">
                    <a:schemeClr val="dk1">
                      <a:alpha val="40000"/>
                    </a:schemeClr>
                  </a:outerShdw>
                </a:effectLst>
                <a:latin typeface="Bahnschrift Light" panose="020B0502040204020203" charset="0"/>
                <a:cs typeface="Bahnschrift Light" panose="020B0502040204020203" charset="0"/>
                <a:sym typeface="+mn-ea"/>
              </a:rPr>
              <a:t>in statistics, is a method in which the</a:t>
            </a:r>
            <a:r>
              <a:rPr lang="en-US" sz="2000" b="1" dirty="0">
                <a:effectLst>
                  <a:outerShdw blurRad="38100" dist="19050" dir="2700000" algn="tl" rotWithShape="0">
                    <a:schemeClr val="dk1">
                      <a:alpha val="40000"/>
                    </a:schemeClr>
                  </a:outerShdw>
                </a:effectLst>
                <a:latin typeface="Bahnschrift Light" panose="020B0502040204020203" charset="0"/>
                <a:cs typeface="Bahnschrift Light" panose="020B0502040204020203" charset="0"/>
                <a:sym typeface="+mn-ea"/>
              </a:rPr>
              <a:t> critical area of a distribution is two-sided and tests whether a sample is greater than or less than a certain range of values. </a:t>
            </a:r>
            <a:endParaRPr lang="en-US" sz="2000" b="1" dirty="0">
              <a:effectLst>
                <a:outerShdw blurRad="38100" dist="19050" dir="2700000" algn="tl" rotWithShape="0">
                  <a:schemeClr val="dk1">
                    <a:alpha val="40000"/>
                  </a:schemeClr>
                </a:outerShdw>
              </a:effectLst>
              <a:latin typeface="Bahnschrift Light" panose="020B0502040204020203" charset="0"/>
              <a:cs typeface="Bahnschrift Light" panose="020B0502040204020203" charset="0"/>
            </a:endParaRPr>
          </a:p>
          <a:p>
            <a:endParaRPr lang="en-US" sz="2000" b="1" dirty="0">
              <a:effectLst>
                <a:outerShdw blurRad="38100" dist="19050" dir="2700000" algn="tl" rotWithShape="0">
                  <a:schemeClr val="dk1">
                    <a:alpha val="40000"/>
                  </a:schemeClr>
                </a:outerShdw>
              </a:effectLst>
              <a:latin typeface="Bahnschrift Light" panose="020B0502040204020203" charset="0"/>
              <a:cs typeface="Bahnschrift Light" panose="020B0502040204020203" charset="0"/>
            </a:endParaRPr>
          </a:p>
          <a:p>
            <a:r>
              <a:rPr lang="en-US" sz="2000" b="1" u="sng" dirty="0">
                <a:effectLst>
                  <a:outerShdw blurRad="38100" dist="19050" dir="2700000" algn="tl" rotWithShape="0">
                    <a:schemeClr val="dk1">
                      <a:alpha val="40000"/>
                    </a:schemeClr>
                  </a:outerShdw>
                </a:effectLst>
                <a:latin typeface="Bahnschrift Light" panose="020B0502040204020203" charset="0"/>
                <a:cs typeface="Bahnschrift Light" panose="020B0502040204020203" charset="0"/>
                <a:sym typeface="+mn-ea"/>
              </a:rPr>
              <a:t>It is used in null-hypothesis testing </a:t>
            </a:r>
            <a:r>
              <a:rPr lang="en-US" sz="2000" b="1" dirty="0">
                <a:effectLst>
                  <a:outerShdw blurRad="38100" dist="19050" dir="2700000" algn="tl" rotWithShape="0">
                    <a:schemeClr val="dk1">
                      <a:alpha val="40000"/>
                    </a:schemeClr>
                  </a:outerShdw>
                </a:effectLst>
                <a:latin typeface="Bahnschrift Light" panose="020B0502040204020203" charset="0"/>
                <a:cs typeface="Bahnschrift Light" panose="020B0502040204020203" charset="0"/>
                <a:sym typeface="+mn-ea"/>
              </a:rPr>
              <a:t>and testing for statistical significance.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910" y="4324985"/>
            <a:ext cx="2325370" cy="1041400"/>
          </a:xfrm>
          <a:prstGeom prst="rect">
            <a:avLst/>
          </a:prstGeom>
        </p:spPr>
      </p:pic>
      <p:sp>
        <p:nvSpPr>
          <p:cNvPr id="6" name="Text Box 5"/>
          <p:cNvSpPr txBox="1"/>
          <p:nvPr/>
        </p:nvSpPr>
        <p:spPr>
          <a:xfrm>
            <a:off x="1184910" y="3541832"/>
            <a:ext cx="2018501" cy="400110"/>
          </a:xfrm>
          <a:prstGeom prst="rect">
            <a:avLst/>
          </a:prstGeom>
          <a:noFill/>
        </p:spPr>
        <p:txBody>
          <a:bodyPr wrap="none" rtlCol="0">
            <a:spAutoFit/>
          </a:bodyPr>
          <a:lstStyle/>
          <a:p>
            <a:r>
              <a:rPr lang="en-IN" altLang="en-US" sz="2000" dirty="0"/>
              <a:t>Formula</a:t>
            </a:r>
            <a:r>
              <a:rPr lang="en-IN" altLang="en-US" dirty="0"/>
              <a:t> </a:t>
            </a:r>
            <a:r>
              <a:rPr lang="en-IN" altLang="en-US" sz="2000" dirty="0"/>
              <a:t>used </a:t>
            </a:r>
            <a:r>
              <a:rPr lang="en-IN" altLang="en-US" sz="1800" dirty="0"/>
              <a:t>is</a:t>
            </a:r>
            <a:r>
              <a:rPr lang="en-IN" altLang="en-US" dirty="0"/>
              <a:t>:</a:t>
            </a:r>
          </a:p>
        </p:txBody>
      </p:sp>
      <p:pic>
        <p:nvPicPr>
          <p:cNvPr id="103" name="Picture 102"/>
          <p:cNvPicPr/>
          <p:nvPr/>
        </p:nvPicPr>
        <p:blipFill>
          <a:blip r:embed="rId3"/>
          <a:stretch>
            <a:fillRect/>
          </a:stretch>
        </p:blipFill>
        <p:spPr>
          <a:xfrm>
            <a:off x="6290470" y="3152774"/>
            <a:ext cx="4782503" cy="267652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54940" y="228600"/>
            <a:ext cx="11339195" cy="5816977"/>
          </a:xfrm>
          <a:prstGeom prst="rect">
            <a:avLst/>
          </a:prstGeom>
          <a:noFill/>
        </p:spPr>
        <p:txBody>
          <a:bodyPr wrap="square" rtlCol="0">
            <a:spAutoFit/>
          </a:bodyPr>
          <a:lstStyle/>
          <a:p>
            <a:pPr algn="l"/>
            <a:r>
              <a:rPr lang="en-US" sz="2400" b="1" dirty="0"/>
              <a:t>Example </a:t>
            </a:r>
            <a:r>
              <a:rPr lang="en-IN" altLang="en-US" sz="2400" b="1" dirty="0"/>
              <a:t>(two-sample test)</a:t>
            </a:r>
          </a:p>
          <a:p>
            <a:pPr algn="l"/>
            <a:endParaRPr lang="en-US" sz="2400" b="1" dirty="0"/>
          </a:p>
          <a:p>
            <a:pPr algn="l"/>
            <a:r>
              <a:rPr lang="en-US" dirty="0"/>
              <a:t>Let us take the example of two samples to illustrate the concept of a two-sample t-test. The</a:t>
            </a:r>
            <a:r>
              <a:rPr lang="en-US" b="1" dirty="0"/>
              <a:t> two samples</a:t>
            </a:r>
            <a:r>
              <a:rPr lang="en-US" dirty="0"/>
              <a:t> have </a:t>
            </a:r>
            <a:r>
              <a:rPr lang="en-US" b="1" dirty="0"/>
              <a:t>means of 10 and 12</a:t>
            </a:r>
            <a:r>
              <a:rPr lang="en-US" dirty="0"/>
              <a:t>, </a:t>
            </a:r>
            <a:r>
              <a:rPr lang="en-US" b="1" dirty="0"/>
              <a:t>standard deviations of 1.2 and 1.4</a:t>
            </a:r>
            <a:r>
              <a:rPr lang="en-US" dirty="0"/>
              <a:t>, and</a:t>
            </a:r>
            <a:r>
              <a:rPr lang="en-US" b="1" dirty="0"/>
              <a:t> sample sizes of 17 and 15</a:t>
            </a:r>
            <a:r>
              <a:rPr lang="en-US" dirty="0"/>
              <a:t>. Determine if the </a:t>
            </a:r>
            <a:r>
              <a:rPr lang="en-US" b="1" dirty="0"/>
              <a:t>sample’s statistics are different at a 99.5% confidence interval.</a:t>
            </a:r>
          </a:p>
          <a:p>
            <a:pPr algn="l"/>
            <a:endParaRPr lang="en-US" dirty="0"/>
          </a:p>
          <a:p>
            <a:pPr algn="l"/>
            <a:r>
              <a:rPr lang="en-US" dirty="0"/>
              <a:t>Calculate sample's statistics </a:t>
            </a:r>
          </a:p>
          <a:p>
            <a:pPr algn="l"/>
            <a:r>
              <a:rPr lang="en-US" dirty="0"/>
              <a:t>Solution:</a:t>
            </a:r>
          </a:p>
          <a:p>
            <a:pPr algn="l"/>
            <a:endParaRPr lang="en-US" dirty="0"/>
          </a:p>
          <a:p>
            <a:pPr algn="l"/>
            <a:r>
              <a:rPr lang="en-US" dirty="0"/>
              <a:t>t-Test value is calculated using the formula given below</a:t>
            </a:r>
          </a:p>
          <a:p>
            <a:pPr algn="l"/>
            <a:endParaRPr lang="en-US" dirty="0"/>
          </a:p>
          <a:p>
            <a:pPr algn="l"/>
            <a:r>
              <a:rPr lang="en-US" b="1" dirty="0"/>
              <a:t>t = ( x̄1 – x̄2) / √ [(s21 / n 1 ) + (s22 / n 2 )]</a:t>
            </a:r>
          </a:p>
          <a:p>
            <a:pPr algn="l"/>
            <a:endParaRPr lang="en-US" dirty="0"/>
          </a:p>
          <a:p>
            <a:pPr algn="l"/>
            <a:r>
              <a:rPr lang="en-US" dirty="0"/>
              <a:t>Calculation of t Value </a:t>
            </a:r>
          </a:p>
          <a:p>
            <a:pPr algn="l"/>
            <a:r>
              <a:rPr lang="en-US" dirty="0"/>
              <a:t>t = (10 – 12) /√ [(1.22 / 17) + (1.42 / 15)]</a:t>
            </a:r>
          </a:p>
          <a:p>
            <a:pPr algn="l"/>
            <a:r>
              <a:rPr lang="en-US" dirty="0"/>
              <a:t>t = -4.31</a:t>
            </a:r>
          </a:p>
          <a:p>
            <a:pPr algn="l"/>
            <a:endParaRPr lang="en-US" dirty="0"/>
          </a:p>
          <a:p>
            <a:pPr algn="l"/>
            <a:r>
              <a:rPr lang="en-US" dirty="0"/>
              <a:t>Therefore, the </a:t>
            </a:r>
            <a:r>
              <a:rPr lang="en-US" b="1" dirty="0"/>
              <a:t>absolute t-test value is 4.31</a:t>
            </a:r>
            <a:r>
              <a:rPr lang="en-US" dirty="0"/>
              <a:t>, which is </a:t>
            </a:r>
            <a:r>
              <a:rPr lang="en-US" b="1" dirty="0"/>
              <a:t>greater than the critical value (3.03) at a 99.5% confidence interval with a degree of freedom of 30.</a:t>
            </a:r>
            <a:r>
              <a:rPr lang="en-US" dirty="0"/>
              <a:t> So, the hypothesis that the</a:t>
            </a:r>
            <a:r>
              <a:rPr lang="en-US" b="1" dirty="0"/>
              <a:t> statistics of the two samples are significantly different can’t be rejected.</a:t>
            </a:r>
          </a:p>
        </p:txBody>
      </p:sp>
      <p:pic>
        <p:nvPicPr>
          <p:cNvPr id="5" name="Picture 4"/>
          <p:cNvPicPr>
            <a:picLocks noChangeAspect="1"/>
          </p:cNvPicPr>
          <p:nvPr/>
        </p:nvPicPr>
        <p:blipFill>
          <a:blip r:embed="rId2"/>
          <a:stretch>
            <a:fillRect/>
          </a:stretch>
        </p:blipFill>
        <p:spPr>
          <a:xfrm>
            <a:off x="7305675" y="1473434"/>
            <a:ext cx="3826510" cy="26280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9"/>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IN"/>
              <a:t>ACCEPTANCE CRITERIA BASED ON T VALUE</a:t>
            </a:r>
            <a:endParaRPr/>
          </a:p>
        </p:txBody>
      </p:sp>
      <p:sp>
        <p:nvSpPr>
          <p:cNvPr id="155" name="Google Shape;155;p9"/>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IN"/>
              <a:t>The Null Hypothesis </a:t>
            </a:r>
            <a:r>
              <a:rPr lang="en-IN" sz="2000" b="0" i="0" u="none" strike="noStrike">
                <a:solidFill>
                  <a:srgbClr val="000000"/>
                </a:solidFill>
                <a:latin typeface="Open Sans"/>
                <a:ea typeface="Open Sans"/>
                <a:cs typeface="Open Sans"/>
                <a:sym typeface="Open Sans"/>
              </a:rPr>
              <a:t>H</a:t>
            </a:r>
            <a:r>
              <a:rPr lang="en-IN" sz="2000" b="0" i="0" u="none" strike="noStrike" baseline="-25000">
                <a:solidFill>
                  <a:srgbClr val="000000"/>
                </a:solidFill>
                <a:latin typeface="Open Sans"/>
                <a:ea typeface="Open Sans"/>
                <a:cs typeface="Open Sans"/>
                <a:sym typeface="Open Sans"/>
              </a:rPr>
              <a:t>0</a:t>
            </a:r>
            <a:r>
              <a:rPr lang="en-IN"/>
              <a:t> is accepted when the t value is less than the critical value.</a:t>
            </a:r>
            <a:endParaRPr/>
          </a:p>
          <a:p>
            <a:pPr marL="0" lvl="0" indent="0" algn="l" rtl="0">
              <a:lnSpc>
                <a:spcPct val="120000"/>
              </a:lnSpc>
              <a:spcBef>
                <a:spcPts val="1000"/>
              </a:spcBef>
              <a:spcAft>
                <a:spcPts val="0"/>
              </a:spcAft>
              <a:buSzPts val="2000"/>
              <a:buNone/>
            </a:pPr>
            <a:r>
              <a:rPr lang="en-IN"/>
              <a:t>                          T value &lt; Critical value      (Accept Null hypothesis </a:t>
            </a:r>
            <a:r>
              <a:rPr lang="en-IN" sz="2000" b="0" i="0" u="none" strike="noStrike">
                <a:solidFill>
                  <a:srgbClr val="000000"/>
                </a:solidFill>
                <a:latin typeface="Open Sans"/>
                <a:ea typeface="Open Sans"/>
                <a:cs typeface="Open Sans"/>
                <a:sym typeface="Open Sans"/>
              </a:rPr>
              <a:t>H</a:t>
            </a:r>
            <a:r>
              <a:rPr lang="en-IN" sz="2000" b="0" i="0" u="none" strike="noStrike" baseline="-25000">
                <a:solidFill>
                  <a:srgbClr val="000000"/>
                </a:solidFill>
                <a:latin typeface="Open Sans"/>
                <a:ea typeface="Open Sans"/>
                <a:cs typeface="Open Sans"/>
                <a:sym typeface="Open Sans"/>
              </a:rPr>
              <a:t>0 </a:t>
            </a:r>
            <a:r>
              <a:rPr lang="en-IN"/>
              <a:t>)</a:t>
            </a:r>
            <a:endParaRPr/>
          </a:p>
          <a:p>
            <a:pPr marL="228600" lvl="0" indent="-228600" algn="l" rtl="0">
              <a:lnSpc>
                <a:spcPct val="120000"/>
              </a:lnSpc>
              <a:spcBef>
                <a:spcPts val="1000"/>
              </a:spcBef>
              <a:spcAft>
                <a:spcPts val="0"/>
              </a:spcAft>
              <a:buSzPts val="2000"/>
              <a:buChar char="•"/>
            </a:pPr>
            <a:r>
              <a:rPr lang="en-IN"/>
              <a:t>If the t value is greater than the critical value then we accept the Alternate hypothesis</a:t>
            </a:r>
            <a:endParaRPr/>
          </a:p>
          <a:p>
            <a:pPr marL="0" lvl="0" indent="0" algn="l" rtl="0">
              <a:lnSpc>
                <a:spcPct val="120000"/>
              </a:lnSpc>
              <a:spcBef>
                <a:spcPts val="1000"/>
              </a:spcBef>
              <a:spcAft>
                <a:spcPts val="0"/>
              </a:spcAft>
              <a:buSzPts val="2000"/>
              <a:buNone/>
            </a:pPr>
            <a:r>
              <a:rPr lang="en-IN"/>
              <a:t>                          T value &gt; Critical value     (Accept Alternate hypothesis </a:t>
            </a:r>
            <a:r>
              <a:rPr lang="en-IN" sz="2000" b="0" i="0" u="none" strike="noStrike">
                <a:solidFill>
                  <a:srgbClr val="000000"/>
                </a:solidFill>
                <a:latin typeface="Open Sans"/>
                <a:ea typeface="Open Sans"/>
                <a:cs typeface="Open Sans"/>
                <a:sym typeface="Open Sans"/>
              </a:rPr>
              <a:t>H</a:t>
            </a:r>
            <a:r>
              <a:rPr lang="en-IN" sz="2000" b="0" i="0" u="none" strike="noStrike" baseline="-25000">
                <a:solidFill>
                  <a:srgbClr val="000000"/>
                </a:solidFill>
                <a:latin typeface="Open Sans"/>
                <a:ea typeface="Open Sans"/>
                <a:cs typeface="Open Sans"/>
                <a:sym typeface="Open Sans"/>
              </a:rPr>
              <a:t>a</a:t>
            </a:r>
            <a:r>
              <a:rPr lang="en-IN" sz="2000" b="0" i="0" u="none" strike="noStrike">
                <a:solidFill>
                  <a:srgbClr val="000000"/>
                </a:solidFill>
                <a:latin typeface="Open Sans"/>
                <a:ea typeface="Open Sans"/>
                <a:cs typeface="Open Sans"/>
                <a:sym typeface="Open Sans"/>
              </a:rPr>
              <a:t>) </a:t>
            </a:r>
            <a:endParaRPr sz="2000" b="0" i="0" u="none" strike="noStrike" baseline="-25000">
              <a:solidFill>
                <a:srgbClr val="000000"/>
              </a:solidFill>
              <a:latin typeface="Open Sans"/>
              <a:ea typeface="Open Sans"/>
              <a:cs typeface="Open Sans"/>
              <a:sym typeface="Open Sans"/>
            </a:endParaRPr>
          </a:p>
          <a:p>
            <a:pPr marL="0" lvl="0" indent="0" algn="l" rtl="0">
              <a:lnSpc>
                <a:spcPct val="120000"/>
              </a:lnSpc>
              <a:spcBef>
                <a:spcPts val="1000"/>
              </a:spcBef>
              <a:spcAft>
                <a:spcPts val="0"/>
              </a:spcAft>
              <a:buSzPts val="2000"/>
              <a:buNone/>
            </a:pPr>
            <a:endParaRPr/>
          </a:p>
          <a:p>
            <a:pPr marL="228600" lvl="0" indent="-101600" algn="l" rtl="0">
              <a:lnSpc>
                <a:spcPct val="120000"/>
              </a:lnSpc>
              <a:spcBef>
                <a:spcPts val="1000"/>
              </a:spcBef>
              <a:spcAft>
                <a:spcPts val="0"/>
              </a:spcAft>
              <a:buSzPts val="2000"/>
              <a:buNone/>
            </a:pPr>
            <a:endParaRPr/>
          </a:p>
        </p:txBody>
      </p:sp>
      <p:pic>
        <p:nvPicPr>
          <p:cNvPr id="156" name="Google Shape;156;p9"/>
          <p:cNvPicPr preferRelativeResize="0"/>
          <p:nvPr/>
        </p:nvPicPr>
        <p:blipFill rotWithShape="1">
          <a:blip r:embed="rId3">
            <a:alphaModFix/>
          </a:blip>
          <a:srcRect/>
          <a:stretch/>
        </p:blipFill>
        <p:spPr>
          <a:xfrm>
            <a:off x="3576917" y="4149840"/>
            <a:ext cx="4563035" cy="190364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0"/>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IN"/>
              <a:t>ACCEPTANCE CRITERIA BASED ON P  VALUE</a:t>
            </a:r>
            <a:endParaRPr/>
          </a:p>
        </p:txBody>
      </p:sp>
      <p:sp>
        <p:nvSpPr>
          <p:cNvPr id="162" name="Google Shape;162;p10"/>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IN"/>
              <a:t>The Null Hypothesis </a:t>
            </a:r>
            <a:r>
              <a:rPr lang="en-IN" sz="2000" b="0" i="0" u="none" strike="noStrike">
                <a:solidFill>
                  <a:srgbClr val="000000"/>
                </a:solidFill>
                <a:latin typeface="Open Sans"/>
                <a:ea typeface="Open Sans"/>
                <a:cs typeface="Open Sans"/>
                <a:sym typeface="Open Sans"/>
              </a:rPr>
              <a:t>H</a:t>
            </a:r>
            <a:r>
              <a:rPr lang="en-IN" sz="2000" b="0" i="0" u="none" strike="noStrike" baseline="-25000">
                <a:solidFill>
                  <a:srgbClr val="000000"/>
                </a:solidFill>
                <a:latin typeface="Open Sans"/>
                <a:ea typeface="Open Sans"/>
                <a:cs typeface="Open Sans"/>
                <a:sym typeface="Open Sans"/>
              </a:rPr>
              <a:t>0</a:t>
            </a:r>
            <a:r>
              <a:rPr lang="en-IN"/>
              <a:t> is accepted when the p value is Greater than the level of significance.</a:t>
            </a:r>
            <a:endParaRPr/>
          </a:p>
          <a:p>
            <a:pPr marL="0" lvl="0" indent="0" algn="l" rtl="0">
              <a:lnSpc>
                <a:spcPct val="120000"/>
              </a:lnSpc>
              <a:spcBef>
                <a:spcPts val="1000"/>
              </a:spcBef>
              <a:spcAft>
                <a:spcPts val="0"/>
              </a:spcAft>
              <a:buSzPts val="2000"/>
              <a:buNone/>
            </a:pPr>
            <a:r>
              <a:rPr lang="en-IN"/>
              <a:t>                          P value &gt; </a:t>
            </a:r>
            <a:r>
              <a:rPr lang="en-IN" b="1" i="0">
                <a:latin typeface="arial"/>
                <a:ea typeface="arial"/>
                <a:cs typeface="arial"/>
                <a:sym typeface="arial"/>
              </a:rPr>
              <a:t>α</a:t>
            </a:r>
            <a:r>
              <a:rPr lang="en-IN" b="1" i="0">
                <a:solidFill>
                  <a:srgbClr val="BDC1C6"/>
                </a:solidFill>
                <a:latin typeface="arial"/>
                <a:ea typeface="arial"/>
                <a:cs typeface="arial"/>
                <a:sym typeface="arial"/>
              </a:rPr>
              <a:t> </a:t>
            </a:r>
            <a:r>
              <a:rPr lang="en-IN"/>
              <a:t>Level of Significance      (Accept Null hypothesis </a:t>
            </a:r>
            <a:r>
              <a:rPr lang="en-IN" sz="2000" b="0" i="0" u="none" strike="noStrike">
                <a:solidFill>
                  <a:srgbClr val="000000"/>
                </a:solidFill>
                <a:latin typeface="Open Sans"/>
                <a:ea typeface="Open Sans"/>
                <a:cs typeface="Open Sans"/>
                <a:sym typeface="Open Sans"/>
              </a:rPr>
              <a:t>H</a:t>
            </a:r>
            <a:r>
              <a:rPr lang="en-IN" sz="2000" b="0" i="0" u="none" strike="noStrike" baseline="-25000">
                <a:solidFill>
                  <a:srgbClr val="000000"/>
                </a:solidFill>
                <a:latin typeface="Open Sans"/>
                <a:ea typeface="Open Sans"/>
                <a:cs typeface="Open Sans"/>
                <a:sym typeface="Open Sans"/>
              </a:rPr>
              <a:t>0 </a:t>
            </a:r>
            <a:r>
              <a:rPr lang="en-IN"/>
              <a:t>)</a:t>
            </a:r>
            <a:endParaRPr/>
          </a:p>
          <a:p>
            <a:pPr marL="228600" lvl="0" indent="-228600" algn="l" rtl="0">
              <a:lnSpc>
                <a:spcPct val="120000"/>
              </a:lnSpc>
              <a:spcBef>
                <a:spcPts val="1000"/>
              </a:spcBef>
              <a:spcAft>
                <a:spcPts val="0"/>
              </a:spcAft>
              <a:buSzPts val="2000"/>
              <a:buChar char="•"/>
            </a:pPr>
            <a:r>
              <a:rPr lang="en-IN"/>
              <a:t>If the p value is less than the </a:t>
            </a:r>
            <a:r>
              <a:rPr lang="en-IN" b="1" i="0">
                <a:latin typeface="arial"/>
                <a:ea typeface="arial"/>
                <a:cs typeface="arial"/>
                <a:sym typeface="arial"/>
              </a:rPr>
              <a:t>α</a:t>
            </a:r>
            <a:r>
              <a:rPr lang="en-IN" b="1" i="0">
                <a:solidFill>
                  <a:srgbClr val="BDC1C6"/>
                </a:solidFill>
                <a:latin typeface="arial"/>
                <a:ea typeface="arial"/>
                <a:cs typeface="arial"/>
                <a:sym typeface="arial"/>
              </a:rPr>
              <a:t> </a:t>
            </a:r>
            <a:r>
              <a:rPr lang="en-IN"/>
              <a:t>Level of Significance then we accept the Alternate hypothesis.</a:t>
            </a:r>
            <a:endParaRPr/>
          </a:p>
          <a:p>
            <a:pPr marL="0" lvl="0" indent="0" algn="l" rtl="0">
              <a:lnSpc>
                <a:spcPct val="120000"/>
              </a:lnSpc>
              <a:spcBef>
                <a:spcPts val="1000"/>
              </a:spcBef>
              <a:spcAft>
                <a:spcPts val="0"/>
              </a:spcAft>
              <a:buSzPts val="2000"/>
              <a:buNone/>
            </a:pPr>
            <a:r>
              <a:rPr lang="en-IN"/>
              <a:t>                          P value &lt; </a:t>
            </a:r>
            <a:r>
              <a:rPr lang="en-IN" b="1" i="0">
                <a:latin typeface="arial"/>
                <a:ea typeface="arial"/>
                <a:cs typeface="arial"/>
                <a:sym typeface="arial"/>
              </a:rPr>
              <a:t>α</a:t>
            </a:r>
            <a:r>
              <a:rPr lang="en-IN" b="1" i="0">
                <a:solidFill>
                  <a:srgbClr val="BDC1C6"/>
                </a:solidFill>
                <a:latin typeface="arial"/>
                <a:ea typeface="arial"/>
                <a:cs typeface="arial"/>
                <a:sym typeface="arial"/>
              </a:rPr>
              <a:t> </a:t>
            </a:r>
            <a:r>
              <a:rPr lang="en-IN"/>
              <a:t>Level of Significance    (Accept Alternate hypothesis </a:t>
            </a:r>
            <a:r>
              <a:rPr lang="en-IN" sz="2000" b="0" i="0" u="none" strike="noStrike">
                <a:solidFill>
                  <a:srgbClr val="000000"/>
                </a:solidFill>
                <a:latin typeface="Open Sans"/>
                <a:ea typeface="Open Sans"/>
                <a:cs typeface="Open Sans"/>
                <a:sym typeface="Open Sans"/>
              </a:rPr>
              <a:t>H</a:t>
            </a:r>
            <a:r>
              <a:rPr lang="en-IN" sz="2000" b="0" i="0" u="none" strike="noStrike" baseline="-25000">
                <a:solidFill>
                  <a:srgbClr val="000000"/>
                </a:solidFill>
                <a:latin typeface="Open Sans"/>
                <a:ea typeface="Open Sans"/>
                <a:cs typeface="Open Sans"/>
                <a:sym typeface="Open Sans"/>
              </a:rPr>
              <a:t>a</a:t>
            </a:r>
            <a:r>
              <a:rPr lang="en-IN" sz="2000" b="0" i="0" u="none" strike="noStrike">
                <a:solidFill>
                  <a:srgbClr val="000000"/>
                </a:solidFill>
                <a:latin typeface="Open Sans"/>
                <a:ea typeface="Open Sans"/>
                <a:cs typeface="Open Sans"/>
                <a:sym typeface="Open Sans"/>
              </a:rPr>
              <a:t>) </a:t>
            </a:r>
            <a:endParaRPr sz="2000" b="0" i="0" u="none" strike="noStrike" baseline="-25000">
              <a:solidFill>
                <a:srgbClr val="000000"/>
              </a:solidFill>
              <a:latin typeface="Open Sans"/>
              <a:ea typeface="Open Sans"/>
              <a:cs typeface="Open Sans"/>
              <a:sym typeface="Open Sans"/>
            </a:endParaRPr>
          </a:p>
          <a:p>
            <a:pPr marL="228600" lvl="0" indent="-101600" algn="l" rtl="0">
              <a:lnSpc>
                <a:spcPct val="120000"/>
              </a:lnSpc>
              <a:spcBef>
                <a:spcPts val="1000"/>
              </a:spcBef>
              <a:spcAft>
                <a:spcPts val="0"/>
              </a:spcAft>
              <a:buSzPts val="20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E4099-216C-6FFC-FEAE-9CFC02B904DC}"/>
              </a:ext>
            </a:extLst>
          </p:cNvPr>
          <p:cNvSpPr>
            <a:spLocks noGrp="1"/>
          </p:cNvSpPr>
          <p:nvPr>
            <p:ph type="title"/>
          </p:nvPr>
        </p:nvSpPr>
        <p:spPr>
          <a:xfrm>
            <a:off x="1451578" y="1233144"/>
            <a:ext cx="9603275" cy="1049235"/>
          </a:xfrm>
        </p:spPr>
        <p:txBody>
          <a:bodyPr>
            <a:normAutofit/>
          </a:bodyPr>
          <a:lstStyle/>
          <a:p>
            <a:r>
              <a:rPr lang="en-IN" sz="2800" dirty="0"/>
              <a:t>About the dataset(</a:t>
            </a:r>
            <a:r>
              <a:rPr lang="en-IN" sz="2800" b="1" i="0" dirty="0">
                <a:solidFill>
                  <a:srgbClr val="202124"/>
                </a:solidFill>
                <a:effectLst/>
                <a:latin typeface="zeitung"/>
              </a:rPr>
              <a:t>Golf ball testing data set from Par Inc)</a:t>
            </a:r>
            <a:endParaRPr lang="en-IN" sz="2800" dirty="0"/>
          </a:p>
        </p:txBody>
      </p:sp>
      <p:sp>
        <p:nvSpPr>
          <p:cNvPr id="3" name="Text Placeholder 2">
            <a:extLst>
              <a:ext uri="{FF2B5EF4-FFF2-40B4-BE49-F238E27FC236}">
                <a16:creationId xmlns:a16="http://schemas.microsoft.com/office/drawing/2014/main" id="{BF4366DC-F789-536C-00BC-7A7CB503CBFC}"/>
              </a:ext>
            </a:extLst>
          </p:cNvPr>
          <p:cNvSpPr>
            <a:spLocks noGrp="1"/>
          </p:cNvSpPr>
          <p:nvPr>
            <p:ph type="body" idx="1"/>
          </p:nvPr>
        </p:nvSpPr>
        <p:spPr/>
        <p:txBody>
          <a:bodyPr>
            <a:normAutofit fontScale="85000" lnSpcReduction="20000"/>
          </a:bodyPr>
          <a:lstStyle/>
          <a:p>
            <a:r>
              <a:rPr lang="en-IN" dirty="0"/>
              <a:t>Par Inc., is a major manufacturer of golf equipment. Management believes that Par’s market share could be increased with the introduction of a cut-resistant, longer-lasting golf ball. Therefore, the research group at Par has been investigating a new golf ball coating designed to resist cuts and provide a more durable ball. </a:t>
            </a:r>
          </a:p>
          <a:p>
            <a:r>
              <a:rPr lang="en-IN" dirty="0"/>
              <a:t>The tests with the coating have been promising. One of the researchers voiced concern about the effect of the new coating on driving distances. Par would like the new cut-resistant ball to offer driving distances comparable to those of the current-model golf ball. </a:t>
            </a:r>
          </a:p>
          <a:p>
            <a:r>
              <a:rPr lang="en-IN" dirty="0"/>
              <a:t>To compare the driving distances for the two balls, 40 balls of both the new and current models were subjected to distance tests. The testing was performed with a mechanical hitting machine so that any difference between the mean distances for the two models could be attributed to a difference in the design.</a:t>
            </a:r>
          </a:p>
        </p:txBody>
      </p:sp>
    </p:spTree>
    <p:extLst>
      <p:ext uri="{BB962C8B-B14F-4D97-AF65-F5344CB8AC3E}">
        <p14:creationId xmlns:p14="http://schemas.microsoft.com/office/powerpoint/2010/main" val="3928807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1"/>
          <p:cNvSpPr txBox="1">
            <a:spLocks noGrp="1"/>
          </p:cNvSpPr>
          <p:nvPr>
            <p:ph type="title"/>
          </p:nvPr>
        </p:nvSpPr>
        <p:spPr>
          <a:xfrm>
            <a:off x="641954" y="1214094"/>
            <a:ext cx="9603275" cy="1049235"/>
          </a:xfrm>
          <a:prstGeom prst="rect">
            <a:avLst/>
          </a:prstGeom>
          <a:noFill/>
          <a:ln>
            <a:noFill/>
          </a:ln>
        </p:spPr>
        <p:txBody>
          <a:bodyPr spcFirstLastPara="1" wrap="square" lIns="91425" tIns="45700" rIns="91425" bIns="45700" anchor="t" anchorCtr="0">
            <a:normAutofit fontScale="90000"/>
          </a:bodyPr>
          <a:lstStyle/>
          <a:p>
            <a:pPr>
              <a:buSzPts val="3200"/>
            </a:pPr>
            <a:r>
              <a:rPr lang="en-IN" dirty="0"/>
              <a:t> APPLICATIONS</a:t>
            </a:r>
            <a:br>
              <a:rPr lang="en-IN" dirty="0"/>
            </a:br>
            <a:br>
              <a:rPr lang="en-IN" sz="3200" b="1" i="0" dirty="0">
                <a:solidFill>
                  <a:srgbClr val="020202"/>
                </a:solidFill>
                <a:effectLst/>
                <a:latin typeface="Montserrat" panose="00000500000000000000" pitchFamily="2" charset="0"/>
              </a:rPr>
            </a:br>
            <a:endParaRPr dirty="0"/>
          </a:p>
        </p:txBody>
      </p:sp>
      <p:sp>
        <p:nvSpPr>
          <p:cNvPr id="168" name="Google Shape;168;p11"/>
          <p:cNvSpPr txBox="1">
            <a:spLocks noGrp="1"/>
          </p:cNvSpPr>
          <p:nvPr>
            <p:ph type="body" idx="1"/>
          </p:nvPr>
        </p:nvSpPr>
        <p:spPr>
          <a:xfrm>
            <a:off x="571501" y="1943100"/>
            <a:ext cx="11363324" cy="3800476"/>
          </a:xfrm>
          <a:prstGeom prst="rect">
            <a:avLst/>
          </a:prstGeom>
          <a:noFill/>
          <a:ln>
            <a:noFill/>
          </a:ln>
        </p:spPr>
        <p:txBody>
          <a:bodyPr spcFirstLastPara="1" wrap="square" lIns="91425" tIns="45700" rIns="91425" bIns="45700" anchor="t" anchorCtr="0">
            <a:normAutofit fontScale="47500" lnSpcReduction="20000"/>
          </a:bodyPr>
          <a:lstStyle/>
          <a:p>
            <a:pPr marL="114300" indent="0" algn="l" fontAlgn="base">
              <a:buNone/>
            </a:pPr>
            <a:r>
              <a:rPr lang="en-IN" sz="5100" b="1" i="0" dirty="0">
                <a:solidFill>
                  <a:srgbClr val="000000"/>
                </a:solidFill>
                <a:effectLst/>
                <a:latin typeface="inherit"/>
              </a:rPr>
              <a:t>One Sample t-tests in Real Life</a:t>
            </a:r>
          </a:p>
          <a:p>
            <a:pPr marL="114300" indent="0" algn="l" fontAlgn="base">
              <a:buNone/>
            </a:pPr>
            <a:r>
              <a:rPr lang="en-IN" sz="3400" b="1" i="0" dirty="0">
                <a:solidFill>
                  <a:srgbClr val="000000"/>
                </a:solidFill>
                <a:effectLst/>
                <a:latin typeface="inherit"/>
              </a:rPr>
              <a:t>1: Manufacturing</a:t>
            </a:r>
            <a:endParaRPr lang="en-IN" sz="3400" b="0" i="0" dirty="0">
              <a:solidFill>
                <a:srgbClr val="3D3D3D"/>
              </a:solidFill>
              <a:effectLst/>
              <a:latin typeface="Lato" panose="020B0604020202020204" pitchFamily="34" charset="0"/>
            </a:endParaRPr>
          </a:p>
          <a:p>
            <a:pPr algn="l" fontAlgn="base"/>
            <a:r>
              <a:rPr lang="en-IN" sz="2900" b="0" i="0" dirty="0">
                <a:solidFill>
                  <a:srgbClr val="000000"/>
                </a:solidFill>
                <a:effectLst/>
                <a:latin typeface="Helvetica" panose="020B0604020202020204" pitchFamily="34" charset="0"/>
              </a:rPr>
              <a:t>A manufacturing engineer wants to know if some new process leads to a significant improvement in mean battery life of some product. </a:t>
            </a:r>
            <a:endParaRPr lang="en-IN" sz="2900" b="0" i="0" dirty="0">
              <a:solidFill>
                <a:srgbClr val="3D3D3D"/>
              </a:solidFill>
              <a:effectLst/>
              <a:latin typeface="Lato" panose="020B0604020202020204" pitchFamily="34" charset="0"/>
            </a:endParaRPr>
          </a:p>
          <a:p>
            <a:pPr algn="l" fontAlgn="base"/>
            <a:r>
              <a:rPr lang="en-IN" sz="2900" b="0" i="0" dirty="0">
                <a:solidFill>
                  <a:srgbClr val="000000"/>
                </a:solidFill>
                <a:effectLst/>
                <a:latin typeface="Helvetica" panose="020B0604020202020204" pitchFamily="34" charset="0"/>
              </a:rPr>
              <a:t>To test this, he measures the mean battery life for 50 products created using the new process and performs a one sample t-test to determine if the mean battery life is different from the mean battery life of products made using the current process.</a:t>
            </a:r>
            <a:endParaRPr lang="en-IN" sz="2900" b="0" i="0" dirty="0">
              <a:solidFill>
                <a:srgbClr val="3D3D3D"/>
              </a:solidFill>
              <a:effectLst/>
              <a:latin typeface="Lato" panose="020B0604020202020204" pitchFamily="34" charset="0"/>
            </a:endParaRPr>
          </a:p>
          <a:p>
            <a:pPr marL="114300" indent="0" algn="l" fontAlgn="base">
              <a:buNone/>
            </a:pPr>
            <a:r>
              <a:rPr lang="en-IN" sz="2900" b="1" i="0" dirty="0">
                <a:solidFill>
                  <a:srgbClr val="000000"/>
                </a:solidFill>
                <a:effectLst/>
                <a:latin typeface="Helvetica" panose="020B0604020202020204" pitchFamily="34" charset="0"/>
              </a:rPr>
              <a:t> 2: Medicine</a:t>
            </a:r>
            <a:endParaRPr lang="en-IN" sz="2900" b="0" i="0" dirty="0">
              <a:solidFill>
                <a:srgbClr val="3D3D3D"/>
              </a:solidFill>
              <a:effectLst/>
              <a:latin typeface="Lato" panose="020B0604020202020204" pitchFamily="34" charset="0"/>
            </a:endParaRPr>
          </a:p>
          <a:p>
            <a:pPr algn="l" fontAlgn="base"/>
            <a:r>
              <a:rPr lang="en-IN" sz="2900" b="0" i="0" dirty="0">
                <a:solidFill>
                  <a:srgbClr val="000000"/>
                </a:solidFill>
                <a:effectLst/>
                <a:latin typeface="Helvetica" panose="020B0604020202020204" pitchFamily="34" charset="0"/>
              </a:rPr>
              <a:t>A doctor may want to know if some new drug leads to a significant reduction in blood pressure compared to the current standard drug used.</a:t>
            </a:r>
            <a:endParaRPr lang="en-IN" sz="2900" b="0" i="0" dirty="0">
              <a:solidFill>
                <a:srgbClr val="3D3D3D"/>
              </a:solidFill>
              <a:effectLst/>
              <a:latin typeface="Lato" panose="020B0604020202020204" pitchFamily="34" charset="0"/>
            </a:endParaRPr>
          </a:p>
          <a:p>
            <a:pPr algn="l" fontAlgn="base"/>
            <a:r>
              <a:rPr lang="en-IN" sz="2900" b="0" i="0" dirty="0">
                <a:solidFill>
                  <a:srgbClr val="000000"/>
                </a:solidFill>
                <a:effectLst/>
                <a:latin typeface="Helvetica" panose="020B0604020202020204" pitchFamily="34" charset="0"/>
              </a:rPr>
              <a:t>To test this, he recruits 20 subjects to participate in a study in which they each take the new drug for one month. He can perform a one sample t-test to determine if the mean reduction in blood pressure is significantly greater than the mean reduction that results from the current standard drug.</a:t>
            </a:r>
            <a:endParaRPr lang="en-IN" sz="2900" b="0" i="0" dirty="0">
              <a:solidFill>
                <a:srgbClr val="3D3D3D"/>
              </a:solidFill>
              <a:effectLst/>
              <a:latin typeface="Lato" panose="020B0604020202020204" pitchFamily="34" charset="0"/>
            </a:endParaRPr>
          </a:p>
          <a:p>
            <a:pPr marL="228600" lvl="0" indent="-101600" algn="l" rtl="0">
              <a:lnSpc>
                <a:spcPct val="120000"/>
              </a:lnSpc>
              <a:spcBef>
                <a:spcPts val="0"/>
              </a:spcBef>
              <a:spcAft>
                <a:spcPts val="0"/>
              </a:spcAft>
              <a:buSzPts val="2000"/>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D8945-8041-D0A2-0A69-4939B6C13420}"/>
              </a:ext>
            </a:extLst>
          </p:cNvPr>
          <p:cNvSpPr>
            <a:spLocks noGrp="1"/>
          </p:cNvSpPr>
          <p:nvPr>
            <p:ph type="title"/>
          </p:nvPr>
        </p:nvSpPr>
        <p:spPr>
          <a:xfrm>
            <a:off x="794354" y="1233144"/>
            <a:ext cx="9603275" cy="1049235"/>
          </a:xfrm>
        </p:spPr>
        <p:txBody>
          <a:bodyPr/>
          <a:lstStyle/>
          <a:p>
            <a:r>
              <a:rPr lang="en-IN" dirty="0"/>
              <a:t>APPLICATIONS</a:t>
            </a:r>
          </a:p>
        </p:txBody>
      </p:sp>
      <p:sp>
        <p:nvSpPr>
          <p:cNvPr id="3" name="Text Placeholder 2">
            <a:extLst>
              <a:ext uri="{FF2B5EF4-FFF2-40B4-BE49-F238E27FC236}">
                <a16:creationId xmlns:a16="http://schemas.microsoft.com/office/drawing/2014/main" id="{62690D37-6756-9471-9130-50EC0305CC5E}"/>
              </a:ext>
            </a:extLst>
          </p:cNvPr>
          <p:cNvSpPr>
            <a:spLocks noGrp="1"/>
          </p:cNvSpPr>
          <p:nvPr>
            <p:ph type="body" idx="1"/>
          </p:nvPr>
        </p:nvSpPr>
        <p:spPr>
          <a:xfrm>
            <a:off x="523875" y="2015732"/>
            <a:ext cx="11315700" cy="3727843"/>
          </a:xfrm>
        </p:spPr>
        <p:txBody>
          <a:bodyPr>
            <a:normAutofit fontScale="85000" lnSpcReduction="20000"/>
          </a:bodyPr>
          <a:lstStyle/>
          <a:p>
            <a:pPr marL="114300" indent="0" algn="l" fontAlgn="base">
              <a:buNone/>
            </a:pPr>
            <a:r>
              <a:rPr lang="en-IN" sz="2400" b="1" i="0" dirty="0">
                <a:solidFill>
                  <a:srgbClr val="000000"/>
                </a:solidFill>
                <a:effectLst/>
                <a:latin typeface="inherit"/>
              </a:rPr>
              <a:t>Independent Two Sample t-tests in Real Life</a:t>
            </a:r>
            <a:endParaRPr lang="en-IN" sz="2400" b="1" i="0" dirty="0">
              <a:solidFill>
                <a:srgbClr val="020202"/>
              </a:solidFill>
              <a:effectLst/>
              <a:latin typeface="Montserrat" panose="00000500000000000000" pitchFamily="2" charset="0"/>
            </a:endParaRPr>
          </a:p>
          <a:p>
            <a:pPr marL="114300" indent="0" algn="l" fontAlgn="base">
              <a:buNone/>
            </a:pPr>
            <a:r>
              <a:rPr lang="en-IN" sz="1800" b="1" i="0" dirty="0">
                <a:solidFill>
                  <a:srgbClr val="000000"/>
                </a:solidFill>
                <a:effectLst/>
                <a:latin typeface="Helvetica" panose="020B0604020202020204" pitchFamily="34" charset="0"/>
              </a:rPr>
              <a:t>1: Studying Techniques</a:t>
            </a:r>
            <a:endParaRPr lang="en-IN" sz="1800" b="0" i="0" dirty="0">
              <a:solidFill>
                <a:srgbClr val="3D3D3D"/>
              </a:solidFill>
              <a:effectLst/>
              <a:latin typeface="Lato" panose="020F0502020204030203" pitchFamily="34" charset="0"/>
            </a:endParaRPr>
          </a:p>
          <a:p>
            <a:pPr algn="l" fontAlgn="base"/>
            <a:r>
              <a:rPr lang="en-IN" sz="1800" b="0" i="0" dirty="0">
                <a:solidFill>
                  <a:srgbClr val="000000"/>
                </a:solidFill>
                <a:effectLst/>
                <a:latin typeface="Helvetica" panose="020B0604020202020204" pitchFamily="34" charset="0"/>
              </a:rPr>
              <a:t>A professor wants to know if two studying techniques lead to different mean exam scores.</a:t>
            </a:r>
            <a:endParaRPr lang="en-IN" sz="1800" b="0" i="0" dirty="0">
              <a:solidFill>
                <a:srgbClr val="3D3D3D"/>
              </a:solidFill>
              <a:effectLst/>
              <a:latin typeface="Lato" panose="020F0502020204030203" pitchFamily="34" charset="0"/>
            </a:endParaRPr>
          </a:p>
          <a:p>
            <a:pPr algn="l" fontAlgn="base"/>
            <a:r>
              <a:rPr lang="en-IN" sz="1800" b="0" i="0" dirty="0">
                <a:solidFill>
                  <a:srgbClr val="000000"/>
                </a:solidFill>
                <a:effectLst/>
                <a:latin typeface="Helvetica" panose="020B0604020202020204" pitchFamily="34" charset="0"/>
              </a:rPr>
              <a:t>To test this, he assigns 30 students to use one studying technique and 30 students to use a different studying technique in preparation for an exam. He then has each student take the same exam. He can use an independent two sample t-test to determine if the mean is different between the two groups.</a:t>
            </a:r>
            <a:endParaRPr lang="en-IN" sz="1800" b="0" i="0" dirty="0">
              <a:solidFill>
                <a:srgbClr val="3D3D3D"/>
              </a:solidFill>
              <a:effectLst/>
              <a:latin typeface="Lato" panose="020F0502020204030203" pitchFamily="34" charset="0"/>
            </a:endParaRPr>
          </a:p>
          <a:p>
            <a:pPr marL="114300" indent="0" algn="l" fontAlgn="base">
              <a:buNone/>
            </a:pPr>
            <a:r>
              <a:rPr lang="en-IN" sz="1800" b="1" i="0" dirty="0">
                <a:solidFill>
                  <a:srgbClr val="000000"/>
                </a:solidFill>
                <a:effectLst/>
                <a:latin typeface="inherit"/>
              </a:rPr>
              <a:t> 2: Weight Loss</a:t>
            </a:r>
            <a:endParaRPr lang="en-IN" sz="1800" b="0" i="0" dirty="0">
              <a:solidFill>
                <a:srgbClr val="3D3D3D"/>
              </a:solidFill>
              <a:effectLst/>
              <a:latin typeface="Lato" panose="020F0502020204030203" pitchFamily="34" charset="0"/>
            </a:endParaRPr>
          </a:p>
          <a:p>
            <a:pPr algn="l" fontAlgn="base"/>
            <a:r>
              <a:rPr lang="en-IN" sz="1800" b="0" i="0" dirty="0">
                <a:solidFill>
                  <a:srgbClr val="000000"/>
                </a:solidFill>
                <a:effectLst/>
                <a:latin typeface="Helvetica" panose="020B0604020202020204" pitchFamily="34" charset="0"/>
              </a:rPr>
              <a:t>A dietician wants to know if two different diets lead to different mean weight loss amounts.</a:t>
            </a:r>
            <a:endParaRPr lang="en-IN" sz="1800" b="0" i="0" dirty="0">
              <a:solidFill>
                <a:srgbClr val="3D3D3D"/>
              </a:solidFill>
              <a:effectLst/>
              <a:latin typeface="Lato" panose="020F0502020204030203" pitchFamily="34" charset="0"/>
            </a:endParaRPr>
          </a:p>
          <a:p>
            <a:pPr algn="l" fontAlgn="base"/>
            <a:r>
              <a:rPr lang="en-IN" sz="1800" b="0" i="0" dirty="0">
                <a:solidFill>
                  <a:srgbClr val="000000"/>
                </a:solidFill>
                <a:effectLst/>
                <a:latin typeface="Helvetica" panose="020B0604020202020204" pitchFamily="34" charset="0"/>
              </a:rPr>
              <a:t>To test this, she assigns 20 subjects to use diet A for one month and 20 subjects to use diet B for one month. She then measures the total weight loss of each subject at the end of the month. She can use an independent two sample t-test to determine if the mean weight loss is different between the two groups.</a:t>
            </a:r>
            <a:endParaRPr lang="en-IN" sz="1800" b="0" i="0" dirty="0">
              <a:solidFill>
                <a:srgbClr val="3D3D3D"/>
              </a:solidFill>
              <a:effectLst/>
              <a:latin typeface="Lato" panose="020F0502020204030203" pitchFamily="34" charset="0"/>
            </a:endParaRPr>
          </a:p>
          <a:p>
            <a:endParaRPr lang="en-IN" dirty="0"/>
          </a:p>
        </p:txBody>
      </p:sp>
    </p:spTree>
    <p:extLst>
      <p:ext uri="{BB962C8B-B14F-4D97-AF65-F5344CB8AC3E}">
        <p14:creationId xmlns:p14="http://schemas.microsoft.com/office/powerpoint/2010/main" val="4215562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3"/>
          <p:cNvSpPr txBox="1">
            <a:spLocks noGrp="1"/>
          </p:cNvSpPr>
          <p:nvPr>
            <p:ph type="title"/>
          </p:nvPr>
        </p:nvSpPr>
        <p:spPr>
          <a:xfrm>
            <a:off x="493059" y="777625"/>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panose="020B0502020104020203"/>
              <a:buNone/>
            </a:pPr>
            <a:r>
              <a:rPr lang="en-IN" dirty="0"/>
              <a:t>LIMITATIONS</a:t>
            </a:r>
            <a:endParaRPr dirty="0"/>
          </a:p>
        </p:txBody>
      </p:sp>
      <p:sp>
        <p:nvSpPr>
          <p:cNvPr id="180" name="Google Shape;180;p13"/>
          <p:cNvSpPr txBox="1">
            <a:spLocks noGrp="1"/>
          </p:cNvSpPr>
          <p:nvPr>
            <p:ph type="body" idx="1"/>
          </p:nvPr>
        </p:nvSpPr>
        <p:spPr>
          <a:xfrm>
            <a:off x="493059" y="1954306"/>
            <a:ext cx="10561795" cy="3512039"/>
          </a:xfrm>
          <a:prstGeom prst="rect">
            <a:avLst/>
          </a:prstGeom>
          <a:noFill/>
          <a:ln>
            <a:noFill/>
          </a:ln>
        </p:spPr>
        <p:txBody>
          <a:bodyPr spcFirstLastPara="1" wrap="square" lIns="91425" tIns="45700" rIns="91425" bIns="45700" anchor="t" anchorCtr="0">
            <a:normAutofit fontScale="90000" lnSpcReduction="10000"/>
          </a:bodyPr>
          <a:lstStyle/>
          <a:p>
            <a:pPr marL="228600" lvl="0" indent="-228600" algn="l" rtl="0">
              <a:lnSpc>
                <a:spcPct val="120000"/>
              </a:lnSpc>
              <a:spcBef>
                <a:spcPts val="0"/>
              </a:spcBef>
              <a:spcAft>
                <a:spcPts val="0"/>
              </a:spcAft>
              <a:buSzPct val="100000"/>
              <a:buChar char="•"/>
            </a:pPr>
            <a:r>
              <a:rPr lang="en-IN"/>
              <a:t>We can examine the assumptions of t-test, so the limitations are clear. When data violates the assumptions, t-test might not have reliability.</a:t>
            </a:r>
          </a:p>
          <a:p>
            <a:pPr marL="228600" lvl="0" indent="-228600" algn="l" rtl="0">
              <a:lnSpc>
                <a:spcPct val="120000"/>
              </a:lnSpc>
              <a:spcBef>
                <a:spcPts val="0"/>
              </a:spcBef>
              <a:spcAft>
                <a:spcPts val="0"/>
              </a:spcAft>
              <a:buSzPct val="100000"/>
              <a:buChar char="•"/>
            </a:pPr>
            <a:endParaRPr lang="en-IN"/>
          </a:p>
          <a:p>
            <a:pPr marL="228600" lvl="0" indent="-228600" algn="l" rtl="0">
              <a:lnSpc>
                <a:spcPct val="120000"/>
              </a:lnSpc>
              <a:spcBef>
                <a:spcPts val="0"/>
              </a:spcBef>
              <a:spcAft>
                <a:spcPts val="0"/>
              </a:spcAft>
              <a:buSzPct val="100000"/>
              <a:buChar char="•"/>
            </a:pPr>
            <a:r>
              <a:rPr lang="en-IN"/>
              <a:t>Assumptions include:</a:t>
            </a:r>
          </a:p>
          <a:p>
            <a:pPr marL="228600" lvl="0" indent="-228600" algn="l" rtl="0">
              <a:lnSpc>
                <a:spcPct val="120000"/>
              </a:lnSpc>
              <a:spcBef>
                <a:spcPts val="0"/>
              </a:spcBef>
              <a:spcAft>
                <a:spcPts val="0"/>
              </a:spcAft>
              <a:buSzPct val="100000"/>
              <a:buChar char="•"/>
            </a:pPr>
            <a:endParaRPr lang="en-IN"/>
          </a:p>
          <a:p>
            <a:pPr marL="228600" lvl="0" indent="-228600" algn="l" rtl="0">
              <a:lnSpc>
                <a:spcPct val="120000"/>
              </a:lnSpc>
              <a:spcBef>
                <a:spcPts val="0"/>
              </a:spcBef>
              <a:spcAft>
                <a:spcPts val="0"/>
              </a:spcAft>
              <a:buSzPct val="100000"/>
              <a:buChar char="•"/>
            </a:pPr>
            <a:r>
              <a:rPr lang="en-IN"/>
              <a:t>The scale of measurement: The assumption for a t-test is that the scale of measurement applied to the data collected follows a continuous or ordinal scale, such as the scores for an IQ test..</a:t>
            </a:r>
          </a:p>
          <a:p>
            <a:pPr marL="228600" lvl="0" indent="-228600" algn="l" rtl="0">
              <a:lnSpc>
                <a:spcPct val="120000"/>
              </a:lnSpc>
              <a:spcBef>
                <a:spcPts val="0"/>
              </a:spcBef>
              <a:spcAft>
                <a:spcPts val="0"/>
              </a:spcAft>
              <a:buSzPct val="100000"/>
              <a:buChar char="•"/>
            </a:pPr>
            <a:r>
              <a:rPr lang="en-IN"/>
              <a:t>Random sampling: The data is collected from a representative, randomly selected portion of the total population.</a:t>
            </a:r>
          </a:p>
          <a:p>
            <a:pPr marL="228600" lvl="0" indent="-228600" algn="l" rtl="0">
              <a:lnSpc>
                <a:spcPct val="120000"/>
              </a:lnSpc>
              <a:spcBef>
                <a:spcPts val="0"/>
              </a:spcBef>
              <a:spcAft>
                <a:spcPts val="0"/>
              </a:spcAft>
              <a:buSzPct val="100000"/>
              <a:buChar char="•"/>
            </a:pPr>
            <a:r>
              <a:rPr lang="en-IN"/>
              <a:t>Data is normally distributed.</a:t>
            </a:r>
          </a:p>
          <a:p>
            <a:pPr marL="228600" lvl="0" indent="-228600" algn="l" rtl="0">
              <a:lnSpc>
                <a:spcPct val="120000"/>
              </a:lnSpc>
              <a:spcBef>
                <a:spcPts val="0"/>
              </a:spcBef>
              <a:spcAft>
                <a:spcPts val="0"/>
              </a:spcAft>
              <a:buSzPct val="100000"/>
              <a:buChar char="•"/>
            </a:pPr>
            <a:r>
              <a:rPr lang="en-IN"/>
              <a:t>The two population have the same variance. This can be adjusted though.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IN"/>
              <a:t>CONTENTS</a:t>
            </a:r>
            <a:endParaRPr/>
          </a:p>
        </p:txBody>
      </p:sp>
      <p:sp>
        <p:nvSpPr>
          <p:cNvPr id="107" name="Google Shape;107;p2"/>
          <p:cNvSpPr txBox="1">
            <a:spLocks noGrp="1"/>
          </p:cNvSpPr>
          <p:nvPr>
            <p:ph type="body" idx="1"/>
          </p:nvPr>
        </p:nvSpPr>
        <p:spPr>
          <a:xfrm>
            <a:off x="1451579" y="2015732"/>
            <a:ext cx="9951527" cy="4037749"/>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120000"/>
              </a:lnSpc>
              <a:spcBef>
                <a:spcPts val="0"/>
              </a:spcBef>
              <a:spcAft>
                <a:spcPts val="0"/>
              </a:spcAft>
              <a:buSzPct val="100000"/>
              <a:buChar char="•"/>
            </a:pPr>
            <a:r>
              <a:rPr lang="en-IN" dirty="0"/>
              <a:t>HISTORY</a:t>
            </a:r>
            <a:endParaRPr dirty="0"/>
          </a:p>
          <a:p>
            <a:pPr marL="228600" lvl="0" indent="-228600" algn="l" rtl="0">
              <a:lnSpc>
                <a:spcPct val="120000"/>
              </a:lnSpc>
              <a:spcBef>
                <a:spcPts val="1000"/>
              </a:spcBef>
              <a:spcAft>
                <a:spcPts val="0"/>
              </a:spcAft>
              <a:buSzPct val="100000"/>
              <a:buChar char="•"/>
            </a:pPr>
            <a:r>
              <a:rPr lang="en-IN" dirty="0"/>
              <a:t>INTRODUCTION</a:t>
            </a:r>
            <a:endParaRPr dirty="0"/>
          </a:p>
          <a:p>
            <a:pPr marL="228600" lvl="0" indent="-228600" algn="l" rtl="0">
              <a:lnSpc>
                <a:spcPct val="120000"/>
              </a:lnSpc>
              <a:spcBef>
                <a:spcPts val="1000"/>
              </a:spcBef>
              <a:spcAft>
                <a:spcPts val="0"/>
              </a:spcAft>
              <a:buSzPct val="100000"/>
              <a:buChar char="•"/>
            </a:pPr>
            <a:r>
              <a:rPr lang="en-IN" dirty="0"/>
              <a:t>TYPES OF T TESTS</a:t>
            </a:r>
            <a:endParaRPr dirty="0"/>
          </a:p>
          <a:p>
            <a:pPr marL="228600" lvl="0" indent="-228600" algn="l" rtl="0">
              <a:lnSpc>
                <a:spcPct val="120000"/>
              </a:lnSpc>
              <a:spcBef>
                <a:spcPts val="1000"/>
              </a:spcBef>
              <a:spcAft>
                <a:spcPts val="0"/>
              </a:spcAft>
              <a:buSzPct val="100000"/>
              <a:buChar char="•"/>
            </a:pPr>
            <a:r>
              <a:rPr lang="en-IN" dirty="0"/>
              <a:t>NECESSARY CRITERIA</a:t>
            </a:r>
            <a:endParaRPr dirty="0"/>
          </a:p>
          <a:p>
            <a:pPr marL="228600" lvl="0" indent="-228600" algn="l" rtl="0">
              <a:lnSpc>
                <a:spcPct val="120000"/>
              </a:lnSpc>
              <a:spcBef>
                <a:spcPts val="1000"/>
              </a:spcBef>
              <a:spcAft>
                <a:spcPts val="0"/>
              </a:spcAft>
              <a:buSzPct val="100000"/>
              <a:buChar char="•"/>
            </a:pPr>
            <a:r>
              <a:rPr lang="en-IN" dirty="0"/>
              <a:t>MATH BEHIND T TEST</a:t>
            </a:r>
            <a:endParaRPr dirty="0"/>
          </a:p>
          <a:p>
            <a:pPr marL="228600" lvl="0" indent="-228600" algn="l" rtl="0">
              <a:lnSpc>
                <a:spcPct val="120000"/>
              </a:lnSpc>
              <a:spcBef>
                <a:spcPts val="1000"/>
              </a:spcBef>
              <a:spcAft>
                <a:spcPts val="0"/>
              </a:spcAft>
              <a:buSzPct val="100000"/>
              <a:buChar char="•"/>
            </a:pPr>
            <a:r>
              <a:rPr lang="en-IN" dirty="0"/>
              <a:t>ACCEPTANCE CRITERIA BASED ON T VALUE</a:t>
            </a:r>
            <a:endParaRPr dirty="0"/>
          </a:p>
          <a:p>
            <a:pPr marL="228600" lvl="0" indent="-228600" algn="l" rtl="0">
              <a:lnSpc>
                <a:spcPct val="120000"/>
              </a:lnSpc>
              <a:spcBef>
                <a:spcPts val="1000"/>
              </a:spcBef>
              <a:spcAft>
                <a:spcPts val="0"/>
              </a:spcAft>
              <a:buSzPct val="100000"/>
              <a:buChar char="•"/>
            </a:pPr>
            <a:r>
              <a:rPr lang="en-IN" dirty="0"/>
              <a:t>ACCEPTANCE CRITERIA BASED ON P VALUE</a:t>
            </a:r>
            <a:endParaRPr dirty="0"/>
          </a:p>
          <a:p>
            <a:pPr marL="228600" lvl="0" indent="-228600" algn="l" rtl="0">
              <a:lnSpc>
                <a:spcPct val="120000"/>
              </a:lnSpc>
              <a:spcBef>
                <a:spcPts val="1000"/>
              </a:spcBef>
              <a:spcAft>
                <a:spcPts val="0"/>
              </a:spcAft>
              <a:buSzPct val="100000"/>
              <a:buChar char="•"/>
            </a:pPr>
            <a:r>
              <a:rPr lang="en-IN" dirty="0"/>
              <a:t>ABOUT THE DATASET</a:t>
            </a:r>
            <a:endParaRPr dirty="0"/>
          </a:p>
          <a:p>
            <a:pPr marL="228600" lvl="0" indent="-228600" algn="l" rtl="0">
              <a:lnSpc>
                <a:spcPct val="120000"/>
              </a:lnSpc>
              <a:spcBef>
                <a:spcPts val="1000"/>
              </a:spcBef>
              <a:spcAft>
                <a:spcPts val="0"/>
              </a:spcAft>
              <a:buSzPct val="100000"/>
              <a:buChar char="•"/>
            </a:pPr>
            <a:r>
              <a:rPr lang="en-IN" dirty="0"/>
              <a:t>APPLICATIONS</a:t>
            </a:r>
            <a:endParaRPr dirty="0"/>
          </a:p>
          <a:p>
            <a:pPr marL="228600" lvl="0" indent="-228600" algn="l" rtl="0">
              <a:lnSpc>
                <a:spcPct val="120000"/>
              </a:lnSpc>
              <a:spcBef>
                <a:spcPts val="1000"/>
              </a:spcBef>
              <a:spcAft>
                <a:spcPts val="0"/>
              </a:spcAft>
              <a:buSzPct val="100000"/>
              <a:buChar char="•"/>
            </a:pPr>
            <a:r>
              <a:rPr lang="en-IN" dirty="0"/>
              <a:t>LIMITATIONS</a:t>
            </a:r>
          </a:p>
          <a:p>
            <a:pPr marL="228600" lvl="0" indent="-228600" algn="l" rtl="0">
              <a:lnSpc>
                <a:spcPct val="120000"/>
              </a:lnSpc>
              <a:spcBef>
                <a:spcPts val="1000"/>
              </a:spcBef>
              <a:spcAft>
                <a:spcPts val="0"/>
              </a:spcAft>
              <a:buSzPct val="100000"/>
              <a:buChar char="•"/>
            </a:pPr>
            <a:r>
              <a:rPr lang="en-IN" dirty="0"/>
              <a:t>CONCLUSION</a:t>
            </a:r>
            <a:endParaRPr dirty="0"/>
          </a:p>
          <a:p>
            <a:pPr marL="228600" lvl="0" indent="-139700" algn="l" rtl="0">
              <a:lnSpc>
                <a:spcPct val="120000"/>
              </a:lnSpc>
              <a:spcBef>
                <a:spcPts val="1000"/>
              </a:spcBef>
              <a:spcAft>
                <a:spcPts val="0"/>
              </a:spcAft>
              <a:buSzPct val="100000"/>
              <a:buNone/>
            </a:pPr>
            <a:endParaRPr dirty="0"/>
          </a:p>
          <a:p>
            <a:pPr marL="228600" lvl="0" indent="-139700" algn="l" rtl="0">
              <a:lnSpc>
                <a:spcPct val="120000"/>
              </a:lnSpc>
              <a:spcBef>
                <a:spcPts val="1000"/>
              </a:spcBef>
              <a:spcAft>
                <a:spcPts val="0"/>
              </a:spcAft>
              <a:buSzPct val="100000"/>
              <a:buNone/>
            </a:pPr>
            <a:endParaRPr dirty="0"/>
          </a:p>
          <a:p>
            <a:pPr marL="228600" lvl="0" indent="-139700" algn="l" rtl="0">
              <a:lnSpc>
                <a:spcPct val="120000"/>
              </a:lnSpc>
              <a:spcBef>
                <a:spcPts val="1000"/>
              </a:spcBef>
              <a:spcAft>
                <a:spcPts val="0"/>
              </a:spcAft>
              <a:buSzPct val="100000"/>
              <a:buNone/>
            </a:pPr>
            <a:endParaRPr dirty="0"/>
          </a:p>
          <a:p>
            <a:pPr marL="228600" lvl="0" indent="-139700" algn="l" rtl="0">
              <a:lnSpc>
                <a:spcPct val="120000"/>
              </a:lnSpc>
              <a:spcBef>
                <a:spcPts val="1000"/>
              </a:spcBef>
              <a:spcAft>
                <a:spcPts val="0"/>
              </a:spcAft>
              <a:buSzPct val="100000"/>
              <a:buNone/>
            </a:pPr>
            <a:endParaRPr dirty="0"/>
          </a:p>
          <a:p>
            <a:pPr marL="228600" lvl="0" indent="-139700" algn="l" rtl="0">
              <a:lnSpc>
                <a:spcPct val="120000"/>
              </a:lnSpc>
              <a:spcBef>
                <a:spcPts val="1000"/>
              </a:spcBef>
              <a:spcAft>
                <a:spcPts val="0"/>
              </a:spcAft>
              <a:buSzPct val="100000"/>
              <a:buNone/>
            </a:pPr>
            <a:endParaRPr dirty="0"/>
          </a:p>
          <a:p>
            <a:pPr marL="228600" lvl="0" indent="-139700" algn="l" rtl="0">
              <a:lnSpc>
                <a:spcPct val="120000"/>
              </a:lnSpc>
              <a:spcBef>
                <a:spcPts val="1000"/>
              </a:spcBef>
              <a:spcAft>
                <a:spcPts val="0"/>
              </a:spcAft>
              <a:buSzPct val="100000"/>
              <a:buNone/>
            </a:pPr>
            <a:endParaRPr dirty="0"/>
          </a:p>
          <a:p>
            <a:pPr marL="228600" lvl="0" indent="-139700" algn="l" rtl="0">
              <a:lnSpc>
                <a:spcPct val="120000"/>
              </a:lnSpc>
              <a:spcBef>
                <a:spcPts val="1000"/>
              </a:spcBef>
              <a:spcAft>
                <a:spcPts val="0"/>
              </a:spcAft>
              <a:buSzPct val="1000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4D4A8-7803-C602-CCA1-8CEAE920C9A6}"/>
              </a:ext>
            </a:extLst>
          </p:cNvPr>
          <p:cNvSpPr>
            <a:spLocks noGrp="1"/>
          </p:cNvSpPr>
          <p:nvPr>
            <p:ph type="title"/>
          </p:nvPr>
        </p:nvSpPr>
        <p:spPr/>
        <p:txBody>
          <a:bodyPr>
            <a:normAutofit/>
          </a:bodyPr>
          <a:lstStyle/>
          <a:p>
            <a:r>
              <a:rPr lang="en-IN" sz="4000" dirty="0"/>
              <a:t>Conclusion</a:t>
            </a:r>
          </a:p>
        </p:txBody>
      </p:sp>
      <p:sp>
        <p:nvSpPr>
          <p:cNvPr id="3" name="Text Placeholder 2">
            <a:extLst>
              <a:ext uri="{FF2B5EF4-FFF2-40B4-BE49-F238E27FC236}">
                <a16:creationId xmlns:a16="http://schemas.microsoft.com/office/drawing/2014/main" id="{A44D8958-A071-9F76-EBDB-0381885DA44A}"/>
              </a:ext>
            </a:extLst>
          </p:cNvPr>
          <p:cNvSpPr>
            <a:spLocks noGrp="1"/>
          </p:cNvSpPr>
          <p:nvPr>
            <p:ph type="body" idx="1"/>
          </p:nvPr>
        </p:nvSpPr>
        <p:spPr/>
        <p:txBody>
          <a:bodyPr/>
          <a:lstStyle/>
          <a:p>
            <a:r>
              <a:rPr lang="en-IN" b="0" i="0" dirty="0">
                <a:solidFill>
                  <a:srgbClr val="2D2D2D"/>
                </a:solidFill>
                <a:effectLst/>
                <a:latin typeface="Noto Sans" panose="020B0502040204020203" pitchFamily="34" charset="0"/>
              </a:rPr>
              <a:t>Statistical research and data analysis apply t-tests to evaluate whether the differences that appear within a sample group occur by chance. </a:t>
            </a:r>
          </a:p>
          <a:p>
            <a:r>
              <a:rPr lang="en-IN" b="0" i="0" dirty="0">
                <a:solidFill>
                  <a:srgbClr val="2D2D2D"/>
                </a:solidFill>
                <a:effectLst/>
                <a:latin typeface="Noto Sans" panose="020B0502040204020203" pitchFamily="34" charset="0"/>
              </a:rPr>
              <a:t>The test measures the mean of a sample group and compares it with other averages to determine the likelihood of achieving similar results. </a:t>
            </a:r>
          </a:p>
          <a:p>
            <a:r>
              <a:rPr lang="en-IN" b="0" i="0" dirty="0">
                <a:solidFill>
                  <a:srgbClr val="2D2D2D"/>
                </a:solidFill>
                <a:effectLst/>
                <a:latin typeface="Noto Sans" panose="020B0502040204020203" pitchFamily="34" charset="0"/>
              </a:rPr>
              <a:t>You can also conduct a t-test for comparing and predicting outcomes, which can be beneficial for many applications outside of data and computer science</a:t>
            </a:r>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835627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C2ADA73-2DC2-8999-32EC-8419856AC5D2}"/>
              </a:ext>
            </a:extLst>
          </p:cNvPr>
          <p:cNvSpPr>
            <a:spLocks noGrp="1"/>
          </p:cNvSpPr>
          <p:nvPr>
            <p:ph type="body" idx="1"/>
          </p:nvPr>
        </p:nvSpPr>
        <p:spPr/>
        <p:txBody>
          <a:bodyPr/>
          <a:lstStyle/>
          <a:p>
            <a:r>
              <a:rPr lang="en-IN" b="0" i="0" dirty="0">
                <a:solidFill>
                  <a:srgbClr val="000000"/>
                </a:solidFill>
                <a:effectLst/>
                <a:latin typeface="Open Sans" panose="020B0606030504020204" pitchFamily="34" charset="0"/>
              </a:rPr>
              <a:t>The results achieved after the t-test are useful for concluding if they are actually correct, they can be applied to the entire population.</a:t>
            </a:r>
          </a:p>
          <a:p>
            <a:r>
              <a:rPr lang="en-IN" b="1" i="0" dirty="0">
                <a:solidFill>
                  <a:srgbClr val="000000"/>
                </a:solidFill>
                <a:effectLst/>
                <a:latin typeface="Open Sans" panose="020B0606030504020204" pitchFamily="34" charset="0"/>
              </a:rPr>
              <a:t> </a:t>
            </a:r>
            <a:r>
              <a:rPr lang="en-IN" dirty="0">
                <a:solidFill>
                  <a:srgbClr val="000000"/>
                </a:solidFill>
                <a:latin typeface="Open Sans" panose="020B0606030504020204" pitchFamily="34" charset="0"/>
              </a:rPr>
              <a:t>S</a:t>
            </a:r>
            <a:r>
              <a:rPr lang="en-IN" b="0" i="0" dirty="0">
                <a:solidFill>
                  <a:srgbClr val="000000"/>
                </a:solidFill>
                <a:effectLst/>
                <a:latin typeface="Open Sans" panose="020B0606030504020204" pitchFamily="34" charset="0"/>
              </a:rPr>
              <a:t>ince the small sample size is needed for calculation, it not only saves on money but saves on the time required to collect and </a:t>
            </a:r>
            <a:r>
              <a:rPr lang="en-IN" b="0" i="0" dirty="0" err="1">
                <a:solidFill>
                  <a:srgbClr val="000000"/>
                </a:solidFill>
                <a:effectLst/>
                <a:latin typeface="Open Sans" panose="020B0606030504020204" pitchFamily="34" charset="0"/>
              </a:rPr>
              <a:t>analyze</a:t>
            </a:r>
            <a:r>
              <a:rPr lang="en-IN" b="0" i="0" dirty="0">
                <a:solidFill>
                  <a:srgbClr val="000000"/>
                </a:solidFill>
                <a:effectLst/>
                <a:latin typeface="Open Sans" panose="020B0606030504020204" pitchFamily="34" charset="0"/>
              </a:rPr>
              <a:t> large amounts of data.</a:t>
            </a:r>
            <a:endParaRPr lang="en-IN" dirty="0"/>
          </a:p>
        </p:txBody>
      </p:sp>
    </p:spTree>
    <p:extLst>
      <p:ext uri="{BB962C8B-B14F-4D97-AF65-F5344CB8AC3E}">
        <p14:creationId xmlns:p14="http://schemas.microsoft.com/office/powerpoint/2010/main" val="4054819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4"/>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IN" sz="6600" dirty="0"/>
              <a:t>         THANK YOU</a:t>
            </a:r>
            <a:endParaRPr sz="6600" dirty="0"/>
          </a:p>
        </p:txBody>
      </p:sp>
      <p:sp>
        <p:nvSpPr>
          <p:cNvPr id="186" name="Google Shape;186;p14"/>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228600" lvl="0" indent="-101600" algn="l" rtl="0">
              <a:lnSpc>
                <a:spcPct val="120000"/>
              </a:lnSpc>
              <a:spcBef>
                <a:spcPts val="1000"/>
              </a:spcBef>
              <a:spcAft>
                <a:spcPts val="0"/>
              </a:spcAft>
              <a:buSzPts val="2000"/>
              <a:buNone/>
            </a:pPr>
            <a:r>
              <a:rPr lang="en-IN" dirty="0">
                <a:latin typeface="Arial" panose="020B0604020202020204" pitchFamily="34" charset="0"/>
                <a:cs typeface="Arial" panose="020B0604020202020204" pitchFamily="34" charset="0"/>
              </a:rPr>
              <a:t>Varanasi Naga Sai Pranav Akhilesh</a:t>
            </a:r>
          </a:p>
          <a:p>
            <a:pPr marL="228600" lvl="0" indent="-101600" algn="l" rtl="0">
              <a:lnSpc>
                <a:spcPct val="120000"/>
              </a:lnSpc>
              <a:spcBef>
                <a:spcPts val="1000"/>
              </a:spcBef>
              <a:spcAft>
                <a:spcPts val="0"/>
              </a:spcAft>
              <a:buSzPts val="2000"/>
              <a:buNone/>
            </a:pPr>
            <a:r>
              <a:rPr lang="en-IN" dirty="0">
                <a:latin typeface="Arial" panose="020B0604020202020204" pitchFamily="34" charset="0"/>
                <a:cs typeface="Arial" panose="020B0604020202020204" pitchFamily="34" charset="0"/>
              </a:rPr>
              <a:t>CSE Department</a:t>
            </a:r>
          </a:p>
          <a:p>
            <a:pPr marL="228600" lvl="0" indent="-101600" algn="l" rtl="0">
              <a:lnSpc>
                <a:spcPct val="120000"/>
              </a:lnSpc>
              <a:spcBef>
                <a:spcPts val="1000"/>
              </a:spcBef>
              <a:spcAft>
                <a:spcPts val="0"/>
              </a:spcAft>
              <a:buSzPts val="2000"/>
              <a:buNone/>
            </a:pPr>
            <a:r>
              <a:rPr lang="en-IN" dirty="0">
                <a:latin typeface="Arial" panose="020B0604020202020204" pitchFamily="34" charset="0"/>
                <a:cs typeface="Arial" panose="020B0604020202020204" pitchFamily="34" charset="0"/>
              </a:rPr>
              <a:t>UCEK JNTUK</a:t>
            </a:r>
            <a:endParaRPr dirty="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IN"/>
              <a:t>HISTORY</a:t>
            </a:r>
            <a:endParaRPr/>
          </a:p>
        </p:txBody>
      </p:sp>
      <p:sp>
        <p:nvSpPr>
          <p:cNvPr id="113" name="Google Shape;113;p3"/>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IN"/>
              <a:t>In 1908, William Sealy Gosset Developed the T test.</a:t>
            </a:r>
            <a:endParaRPr/>
          </a:p>
          <a:p>
            <a:pPr marL="228600" lvl="0" indent="-228600" algn="l" rtl="0">
              <a:lnSpc>
                <a:spcPct val="120000"/>
              </a:lnSpc>
              <a:spcBef>
                <a:spcPts val="1000"/>
              </a:spcBef>
              <a:spcAft>
                <a:spcPts val="0"/>
              </a:spcAft>
              <a:buSzPts val="2000"/>
              <a:buChar char="•"/>
            </a:pPr>
            <a:r>
              <a:rPr lang="en-IN"/>
              <a:t>He worked at the Guinness Brewery Company and he developed this test to determine the difference between barley yield which is a main ingredient in beer</a:t>
            </a:r>
            <a:endParaRPr/>
          </a:p>
          <a:p>
            <a:pPr marL="228600" lvl="0" indent="-228600" algn="l" rtl="0">
              <a:lnSpc>
                <a:spcPct val="120000"/>
              </a:lnSpc>
              <a:spcBef>
                <a:spcPts val="1000"/>
              </a:spcBef>
              <a:spcAft>
                <a:spcPts val="0"/>
              </a:spcAft>
              <a:buSzPts val="2000"/>
              <a:buChar char="•"/>
            </a:pPr>
            <a:r>
              <a:rPr lang="en-IN"/>
              <a:t>He wanted to share this to all the fellow statisticians but the brewery didn’t want him to publish as it was considered as company’s secret</a:t>
            </a:r>
            <a:endParaRPr/>
          </a:p>
          <a:p>
            <a:pPr marL="228600" lvl="0" indent="-228600" algn="l" rtl="0">
              <a:lnSpc>
                <a:spcPct val="120000"/>
              </a:lnSpc>
              <a:spcBef>
                <a:spcPts val="1000"/>
              </a:spcBef>
              <a:spcAft>
                <a:spcPts val="0"/>
              </a:spcAft>
              <a:buSzPts val="2000"/>
              <a:buChar char="•"/>
            </a:pPr>
            <a:r>
              <a:rPr lang="en-IN"/>
              <a:t>He finally convinced them but he have to publish under the pseudo name </a:t>
            </a:r>
            <a:r>
              <a:rPr lang="en-IN" b="1">
                <a:solidFill>
                  <a:srgbClr val="FF0000"/>
                </a:solidFill>
              </a:rPr>
              <a:t>STUDENT</a:t>
            </a:r>
            <a:r>
              <a:rPr lang="en-I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IN"/>
              <a:t>INTRODUCTION</a:t>
            </a:r>
            <a:endParaRPr/>
          </a:p>
        </p:txBody>
      </p:sp>
      <p:sp>
        <p:nvSpPr>
          <p:cNvPr id="119" name="Google Shape;119;p4"/>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IN" b="0" i="0">
                <a:solidFill>
                  <a:srgbClr val="000000"/>
                </a:solidFill>
                <a:latin typeface="Open Sans"/>
                <a:ea typeface="Open Sans"/>
                <a:cs typeface="Open Sans"/>
                <a:sym typeface="Open Sans"/>
              </a:rPr>
              <a:t>A Student t-test is defined as a statistic method and this is used to compare the means of two different populations.</a:t>
            </a:r>
            <a:endParaRPr/>
          </a:p>
          <a:p>
            <a:pPr marL="228600" lvl="0" indent="-228600" algn="l" rtl="0">
              <a:lnSpc>
                <a:spcPct val="120000"/>
              </a:lnSpc>
              <a:spcBef>
                <a:spcPts val="1000"/>
              </a:spcBef>
              <a:spcAft>
                <a:spcPts val="0"/>
              </a:spcAft>
              <a:buSzPts val="2000"/>
              <a:buChar char="•"/>
            </a:pPr>
            <a:r>
              <a:rPr lang="en-IN" b="0" i="0">
                <a:solidFill>
                  <a:srgbClr val="000000"/>
                </a:solidFill>
                <a:latin typeface="Open Sans"/>
                <a:ea typeface="Open Sans"/>
                <a:cs typeface="Open Sans"/>
                <a:sym typeface="Open Sans"/>
              </a:rPr>
              <a:t>It is a method that is often used in hypothesis testing to find out whether a process or whether a given treatment actually has any effect on the population of interest, or whether or not two populations are different from each other.</a:t>
            </a:r>
            <a:endParaRPr/>
          </a:p>
          <a:p>
            <a:pPr marL="228600" lvl="0" indent="-228600" algn="l" rtl="0">
              <a:lnSpc>
                <a:spcPct val="120000"/>
              </a:lnSpc>
              <a:spcBef>
                <a:spcPts val="1000"/>
              </a:spcBef>
              <a:spcAft>
                <a:spcPts val="0"/>
              </a:spcAft>
              <a:buSzPts val="2000"/>
              <a:buChar char="•"/>
            </a:pPr>
            <a:r>
              <a:rPr lang="en-IN">
                <a:solidFill>
                  <a:srgbClr val="000000"/>
                </a:solidFill>
                <a:latin typeface="Open Sans"/>
                <a:ea typeface="Open Sans"/>
                <a:cs typeface="Open Sans"/>
                <a:sym typeface="Open Sans"/>
              </a:rPr>
              <a:t>A t test can only be used when comparing the means of two groups.If you want to compare more than two groups ,ANOVA test is used</a:t>
            </a:r>
            <a:r>
              <a:rPr lang="en-IN" b="0" i="0">
                <a:solidFill>
                  <a:srgbClr val="000000"/>
                </a:solidFill>
                <a:latin typeface="Open Sans"/>
                <a:ea typeface="Open Sans"/>
                <a:cs typeface="Open Sans"/>
                <a:sym typeface="Open Sans"/>
              </a:rPr>
              <a:t> </a:t>
            </a:r>
            <a:endParaRPr/>
          </a:p>
          <a:p>
            <a:pPr marL="228600" lvl="0" indent="-101600" algn="l" rtl="0">
              <a:lnSpc>
                <a:spcPct val="120000"/>
              </a:lnSpc>
              <a:spcBef>
                <a:spcPts val="1000"/>
              </a:spcBef>
              <a:spcAft>
                <a:spcPts val="0"/>
              </a:spcAft>
              <a:buSzPts val="20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19fd6d640fa_0_0"/>
          <p:cNvSpPr txBox="1">
            <a:spLocks noGrp="1"/>
          </p:cNvSpPr>
          <p:nvPr>
            <p:ph type="title"/>
          </p:nvPr>
        </p:nvSpPr>
        <p:spPr>
          <a:xfrm>
            <a:off x="1451579" y="804519"/>
            <a:ext cx="9603300" cy="10491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IN"/>
              <a:t>TYPES OF T TESTS</a:t>
            </a:r>
            <a:endParaRPr/>
          </a:p>
        </p:txBody>
      </p:sp>
      <p:sp>
        <p:nvSpPr>
          <p:cNvPr id="125" name="Google Shape;125;g19fd6d640fa_0_0"/>
          <p:cNvSpPr txBox="1">
            <a:spLocks noGrp="1"/>
          </p:cNvSpPr>
          <p:nvPr>
            <p:ph type="body" idx="1"/>
          </p:nvPr>
        </p:nvSpPr>
        <p:spPr>
          <a:xfrm>
            <a:off x="1451579" y="2015732"/>
            <a:ext cx="9603300" cy="34506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AutoNum type="arabicPeriod"/>
            </a:pPr>
            <a:r>
              <a:rPr lang="en-IN"/>
              <a:t>ONE - SAMPLE T-TEST</a:t>
            </a:r>
            <a:endParaRPr/>
          </a:p>
          <a:p>
            <a:pPr marL="457200" lvl="0" indent="-342900" algn="l" rtl="0">
              <a:spcBef>
                <a:spcPts val="0"/>
              </a:spcBef>
              <a:spcAft>
                <a:spcPts val="0"/>
              </a:spcAft>
              <a:buSzPts val="1800"/>
              <a:buAutoNum type="arabicPeriod"/>
            </a:pPr>
            <a:r>
              <a:rPr lang="en-IN"/>
              <a:t>TWO - SAMPLE  T-TEST</a:t>
            </a:r>
            <a:endParaRPr/>
          </a:p>
          <a:p>
            <a:pPr marL="457200" lvl="0" indent="-342900" algn="l" rtl="0">
              <a:spcBef>
                <a:spcPts val="0"/>
              </a:spcBef>
              <a:spcAft>
                <a:spcPts val="0"/>
              </a:spcAft>
              <a:buSzPts val="1800"/>
              <a:buAutoNum type="arabicPeriod"/>
            </a:pPr>
            <a:r>
              <a:rPr lang="en-IN"/>
              <a:t>ONE TAILED T-TEST</a:t>
            </a:r>
            <a:endParaRPr/>
          </a:p>
          <a:p>
            <a:pPr marL="457200" lvl="0" indent="-342900" algn="l" rtl="0">
              <a:spcBef>
                <a:spcPts val="0"/>
              </a:spcBef>
              <a:spcAft>
                <a:spcPts val="0"/>
              </a:spcAft>
              <a:buSzPts val="1800"/>
              <a:buAutoNum type="arabicPeriod"/>
            </a:pPr>
            <a:r>
              <a:rPr lang="en-IN"/>
              <a:t>TWO TAILED T-TEST</a:t>
            </a:r>
            <a:endParaRPr/>
          </a:p>
          <a:p>
            <a:pPr marL="457200" lvl="0" indent="-342900" algn="l" rtl="0">
              <a:spcBef>
                <a:spcPts val="0"/>
              </a:spcBef>
              <a:spcAft>
                <a:spcPts val="0"/>
              </a:spcAft>
              <a:buSzPts val="1800"/>
              <a:buAutoNum type="arabicPeriod"/>
            </a:pPr>
            <a:r>
              <a:rPr lang="en-IN"/>
              <a:t>PAIRED T-TEST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5"/>
          <p:cNvSpPr txBox="1">
            <a:spLocks noGrp="1"/>
          </p:cNvSpPr>
          <p:nvPr>
            <p:ph type="body" idx="1"/>
          </p:nvPr>
        </p:nvSpPr>
        <p:spPr>
          <a:xfrm>
            <a:off x="1451575" y="1850825"/>
            <a:ext cx="9603300" cy="3615300"/>
          </a:xfrm>
          <a:prstGeom prst="rect">
            <a:avLst/>
          </a:prstGeom>
          <a:noFill/>
          <a:ln>
            <a:noFill/>
          </a:ln>
        </p:spPr>
        <p:txBody>
          <a:bodyPr spcFirstLastPara="1" wrap="square" lIns="91425" tIns="45700" rIns="91425" bIns="45700" anchor="t" anchorCtr="0">
            <a:normAutofit fontScale="92500" lnSpcReduction="20000"/>
          </a:bodyPr>
          <a:lstStyle/>
          <a:p>
            <a:pPr marL="228600" lvl="0" indent="-238125" algn="l" rtl="0">
              <a:lnSpc>
                <a:spcPct val="120000"/>
              </a:lnSpc>
              <a:spcBef>
                <a:spcPts val="0"/>
              </a:spcBef>
              <a:spcAft>
                <a:spcPts val="0"/>
              </a:spcAft>
              <a:buSzPct val="100000"/>
              <a:buChar char="•"/>
            </a:pPr>
            <a:r>
              <a:rPr lang="en-IN" b="0" i="0">
                <a:solidFill>
                  <a:srgbClr val="202122"/>
                </a:solidFill>
                <a:latin typeface="Arial"/>
                <a:ea typeface="Arial"/>
                <a:cs typeface="Arial"/>
                <a:sym typeface="Arial"/>
              </a:rPr>
              <a:t>The most frequently used </a:t>
            </a:r>
            <a:r>
              <a:rPr lang="en-IN" b="0" i="1">
                <a:solidFill>
                  <a:srgbClr val="202122"/>
                </a:solidFill>
                <a:latin typeface="Arial"/>
                <a:ea typeface="Arial"/>
                <a:cs typeface="Arial"/>
                <a:sym typeface="Arial"/>
              </a:rPr>
              <a:t>t</a:t>
            </a:r>
            <a:r>
              <a:rPr lang="en-IN" b="0" i="0">
                <a:solidFill>
                  <a:srgbClr val="202122"/>
                </a:solidFill>
                <a:latin typeface="Arial"/>
                <a:ea typeface="Arial"/>
                <a:cs typeface="Arial"/>
                <a:sym typeface="Arial"/>
              </a:rPr>
              <a:t>-tests are one-sample and two-sample tests:</a:t>
            </a:r>
            <a:endParaRPr/>
          </a:p>
          <a:p>
            <a:pPr marL="228600" lvl="0" indent="-238125" algn="l" rtl="0">
              <a:lnSpc>
                <a:spcPct val="120000"/>
              </a:lnSpc>
              <a:spcBef>
                <a:spcPts val="1000"/>
              </a:spcBef>
              <a:spcAft>
                <a:spcPts val="0"/>
              </a:spcAft>
              <a:buSzPct val="100000"/>
              <a:buFont typeface="Arial"/>
              <a:buChar char="•"/>
            </a:pPr>
            <a:r>
              <a:rPr lang="en-IN" b="0" i="0">
                <a:solidFill>
                  <a:srgbClr val="202122"/>
                </a:solidFill>
                <a:latin typeface="Arial"/>
                <a:ea typeface="Arial"/>
                <a:cs typeface="Arial"/>
                <a:sym typeface="Arial"/>
              </a:rPr>
              <a:t>A </a:t>
            </a:r>
            <a:r>
              <a:rPr lang="en-IN" i="0">
                <a:solidFill>
                  <a:srgbClr val="202122"/>
                </a:solidFill>
                <a:latin typeface="Arial"/>
                <a:ea typeface="Arial"/>
                <a:cs typeface="Arial"/>
                <a:sym typeface="Arial"/>
              </a:rPr>
              <a:t>one-sample</a:t>
            </a:r>
            <a:r>
              <a:rPr lang="en-IN" b="0" i="0">
                <a:solidFill>
                  <a:srgbClr val="202122"/>
                </a:solidFill>
                <a:latin typeface="Arial"/>
                <a:ea typeface="Arial"/>
                <a:cs typeface="Arial"/>
                <a:sym typeface="Arial"/>
              </a:rPr>
              <a:t> </a:t>
            </a:r>
            <a:r>
              <a:rPr lang="en-IN">
                <a:latin typeface="Arial"/>
                <a:ea typeface="Arial"/>
                <a:cs typeface="Arial"/>
                <a:sym typeface="Arial"/>
              </a:rPr>
              <a:t>location test</a:t>
            </a:r>
            <a:r>
              <a:rPr lang="en-IN" b="0" i="0">
                <a:latin typeface="Arial"/>
                <a:ea typeface="Arial"/>
                <a:cs typeface="Arial"/>
                <a:sym typeface="Arial"/>
              </a:rPr>
              <a:t> </a:t>
            </a:r>
            <a:r>
              <a:rPr lang="en-IN" b="0" i="0">
                <a:solidFill>
                  <a:srgbClr val="202122"/>
                </a:solidFill>
                <a:latin typeface="Arial"/>
                <a:ea typeface="Arial"/>
                <a:cs typeface="Arial"/>
                <a:sym typeface="Arial"/>
              </a:rPr>
              <a:t>of whether the mean of a population has a value specified in a </a:t>
            </a:r>
            <a:r>
              <a:rPr lang="en-IN">
                <a:latin typeface="Arial"/>
                <a:ea typeface="Arial"/>
                <a:cs typeface="Arial"/>
                <a:sym typeface="Arial"/>
              </a:rPr>
              <a:t>null</a:t>
            </a:r>
            <a:r>
              <a:rPr lang="en-IN">
                <a:solidFill>
                  <a:srgbClr val="0645AD"/>
                </a:solidFill>
                <a:latin typeface="Arial"/>
                <a:ea typeface="Arial"/>
                <a:cs typeface="Arial"/>
                <a:sym typeface="Arial"/>
              </a:rPr>
              <a:t> </a:t>
            </a:r>
            <a:r>
              <a:rPr lang="en-IN">
                <a:latin typeface="Arial"/>
                <a:ea typeface="Arial"/>
                <a:cs typeface="Arial"/>
                <a:sym typeface="Arial"/>
              </a:rPr>
              <a:t>hypothesis</a:t>
            </a:r>
            <a:endParaRPr b="0" i="0">
              <a:latin typeface="Arial"/>
              <a:ea typeface="Arial"/>
              <a:cs typeface="Arial"/>
              <a:sym typeface="Arial"/>
            </a:endParaRPr>
          </a:p>
          <a:p>
            <a:pPr marL="228600" lvl="0" indent="-238125" algn="l" rtl="0">
              <a:lnSpc>
                <a:spcPct val="120000"/>
              </a:lnSpc>
              <a:spcBef>
                <a:spcPts val="1000"/>
              </a:spcBef>
              <a:spcAft>
                <a:spcPts val="0"/>
              </a:spcAft>
              <a:buSzPct val="100000"/>
              <a:buFont typeface="Arial"/>
              <a:buChar char="•"/>
            </a:pPr>
            <a:r>
              <a:rPr lang="en-IN" b="0" i="0">
                <a:solidFill>
                  <a:srgbClr val="202122"/>
                </a:solidFill>
                <a:latin typeface="Arial"/>
                <a:ea typeface="Arial"/>
                <a:cs typeface="Arial"/>
                <a:sym typeface="Arial"/>
              </a:rPr>
              <a:t>A </a:t>
            </a:r>
            <a:r>
              <a:rPr lang="en-IN" i="0">
                <a:solidFill>
                  <a:srgbClr val="202122"/>
                </a:solidFill>
                <a:latin typeface="Arial"/>
                <a:ea typeface="Arial"/>
                <a:cs typeface="Arial"/>
                <a:sym typeface="Arial"/>
              </a:rPr>
              <a:t>two-sample</a:t>
            </a:r>
            <a:r>
              <a:rPr lang="en-IN" b="0" i="0">
                <a:solidFill>
                  <a:srgbClr val="202122"/>
                </a:solidFill>
                <a:latin typeface="Arial"/>
                <a:ea typeface="Arial"/>
                <a:cs typeface="Arial"/>
                <a:sym typeface="Arial"/>
              </a:rPr>
              <a:t> location test of the null hypothesis such that the </a:t>
            </a:r>
            <a:r>
              <a:rPr lang="en-IN">
                <a:latin typeface="Arial"/>
                <a:ea typeface="Arial"/>
                <a:cs typeface="Arial"/>
                <a:sym typeface="Arial"/>
              </a:rPr>
              <a:t>means</a:t>
            </a:r>
            <a:r>
              <a:rPr lang="en-IN" b="0" i="0">
                <a:latin typeface="Arial"/>
                <a:ea typeface="Arial"/>
                <a:cs typeface="Arial"/>
                <a:sym typeface="Arial"/>
              </a:rPr>
              <a:t> </a:t>
            </a:r>
            <a:r>
              <a:rPr lang="en-IN" b="0" i="0">
                <a:solidFill>
                  <a:srgbClr val="202122"/>
                </a:solidFill>
                <a:latin typeface="Arial"/>
                <a:ea typeface="Arial"/>
                <a:cs typeface="Arial"/>
                <a:sym typeface="Arial"/>
              </a:rPr>
              <a:t>of two populations are equal. All such tests are usually called </a:t>
            </a:r>
            <a:r>
              <a:rPr lang="en-IN" i="0">
                <a:solidFill>
                  <a:srgbClr val="202122"/>
                </a:solidFill>
                <a:latin typeface="Arial"/>
                <a:ea typeface="Arial"/>
                <a:cs typeface="Arial"/>
                <a:sym typeface="Arial"/>
              </a:rPr>
              <a:t>Student's </a:t>
            </a:r>
            <a:r>
              <a:rPr lang="en-IN" i="1">
                <a:solidFill>
                  <a:srgbClr val="202122"/>
                </a:solidFill>
                <a:latin typeface="Arial"/>
                <a:ea typeface="Arial"/>
                <a:cs typeface="Arial"/>
                <a:sym typeface="Arial"/>
              </a:rPr>
              <a:t>t</a:t>
            </a:r>
            <a:r>
              <a:rPr lang="en-IN" i="0">
                <a:solidFill>
                  <a:srgbClr val="202122"/>
                </a:solidFill>
                <a:latin typeface="Arial"/>
                <a:ea typeface="Arial"/>
                <a:cs typeface="Arial"/>
                <a:sym typeface="Arial"/>
              </a:rPr>
              <a:t>-tests</a:t>
            </a:r>
            <a:r>
              <a:rPr lang="en-IN" b="0" i="0">
                <a:solidFill>
                  <a:srgbClr val="202122"/>
                </a:solidFill>
                <a:latin typeface="Arial"/>
                <a:ea typeface="Arial"/>
                <a:cs typeface="Arial"/>
                <a:sym typeface="Arial"/>
              </a:rPr>
              <a:t>, though strictly speaking that name should only be used if the </a:t>
            </a:r>
            <a:r>
              <a:rPr lang="en-IN">
                <a:latin typeface="Arial"/>
                <a:ea typeface="Arial"/>
                <a:cs typeface="Arial"/>
                <a:sym typeface="Arial"/>
              </a:rPr>
              <a:t>variances </a:t>
            </a:r>
            <a:r>
              <a:rPr lang="en-IN" b="0" i="0">
                <a:solidFill>
                  <a:srgbClr val="202122"/>
                </a:solidFill>
                <a:latin typeface="Arial"/>
                <a:ea typeface="Arial"/>
                <a:cs typeface="Arial"/>
                <a:sym typeface="Arial"/>
              </a:rPr>
              <a:t>of the two populations are also assumed to be equal; the form of the test used when this assumption is dropped is sometimes called </a:t>
            </a:r>
            <a:r>
              <a:rPr lang="en-IN">
                <a:latin typeface="Arial"/>
                <a:ea typeface="Arial"/>
                <a:cs typeface="Arial"/>
                <a:sym typeface="Arial"/>
              </a:rPr>
              <a:t>Welch's </a:t>
            </a:r>
            <a:r>
              <a:rPr lang="en-IN" i="1">
                <a:latin typeface="Arial"/>
                <a:ea typeface="Arial"/>
                <a:cs typeface="Arial"/>
                <a:sym typeface="Arial"/>
              </a:rPr>
              <a:t>t</a:t>
            </a:r>
            <a:r>
              <a:rPr lang="en-IN">
                <a:latin typeface="Arial"/>
                <a:ea typeface="Arial"/>
                <a:cs typeface="Arial"/>
                <a:sym typeface="Arial"/>
              </a:rPr>
              <a:t>-test</a:t>
            </a:r>
            <a:r>
              <a:rPr lang="en-IN" b="0" i="0">
                <a:solidFill>
                  <a:srgbClr val="202122"/>
                </a:solidFill>
                <a:latin typeface="Arial"/>
                <a:ea typeface="Arial"/>
                <a:cs typeface="Arial"/>
                <a:sym typeface="Arial"/>
              </a:rPr>
              <a:t>. These tests are often referred to as </a:t>
            </a:r>
            <a:r>
              <a:rPr lang="en-IN" i="0">
                <a:solidFill>
                  <a:srgbClr val="202122"/>
                </a:solidFill>
                <a:latin typeface="Arial"/>
                <a:ea typeface="Arial"/>
                <a:cs typeface="Arial"/>
                <a:sym typeface="Arial"/>
              </a:rPr>
              <a:t>unpaired</a:t>
            </a:r>
            <a:r>
              <a:rPr lang="en-IN" b="0" i="0">
                <a:solidFill>
                  <a:srgbClr val="202122"/>
                </a:solidFill>
                <a:latin typeface="Arial"/>
                <a:ea typeface="Arial"/>
                <a:cs typeface="Arial"/>
                <a:sym typeface="Arial"/>
              </a:rPr>
              <a:t> or </a:t>
            </a:r>
            <a:r>
              <a:rPr lang="en-IN" b="0" i="1">
                <a:solidFill>
                  <a:srgbClr val="202122"/>
                </a:solidFill>
                <a:latin typeface="Arial"/>
                <a:ea typeface="Arial"/>
                <a:cs typeface="Arial"/>
                <a:sym typeface="Arial"/>
              </a:rPr>
              <a:t>independent samples</a:t>
            </a:r>
            <a:r>
              <a:rPr lang="en-IN" b="0" i="0">
                <a:solidFill>
                  <a:srgbClr val="202122"/>
                </a:solidFill>
                <a:latin typeface="Arial"/>
                <a:ea typeface="Arial"/>
                <a:cs typeface="Arial"/>
                <a:sym typeface="Arial"/>
              </a:rPr>
              <a:t> </a:t>
            </a:r>
            <a:r>
              <a:rPr lang="en-IN" b="0" i="1">
                <a:solidFill>
                  <a:srgbClr val="202122"/>
                </a:solidFill>
                <a:latin typeface="Arial"/>
                <a:ea typeface="Arial"/>
                <a:cs typeface="Arial"/>
                <a:sym typeface="Arial"/>
              </a:rPr>
              <a:t>t</a:t>
            </a:r>
            <a:r>
              <a:rPr lang="en-IN" b="0" i="0">
                <a:solidFill>
                  <a:srgbClr val="202122"/>
                </a:solidFill>
                <a:latin typeface="Arial"/>
                <a:ea typeface="Arial"/>
                <a:cs typeface="Arial"/>
                <a:sym typeface="Arial"/>
              </a:rPr>
              <a:t>-tests, as they are typically applied when the </a:t>
            </a:r>
            <a:r>
              <a:rPr lang="en-IN">
                <a:latin typeface="Arial"/>
                <a:ea typeface="Arial"/>
                <a:cs typeface="Arial"/>
                <a:sym typeface="Arial"/>
              </a:rPr>
              <a:t>statistical units </a:t>
            </a:r>
            <a:r>
              <a:rPr lang="en-IN" b="0" i="0">
                <a:solidFill>
                  <a:srgbClr val="202122"/>
                </a:solidFill>
                <a:latin typeface="Arial"/>
                <a:ea typeface="Arial"/>
                <a:cs typeface="Arial"/>
                <a:sym typeface="Arial"/>
              </a:rPr>
              <a:t>underlying the two samples being compared are non-overlapping.</a:t>
            </a:r>
            <a:endParaRPr/>
          </a:p>
          <a:p>
            <a:pPr marL="228600" lvl="0" indent="-120650" algn="l" rtl="0">
              <a:lnSpc>
                <a:spcPct val="120000"/>
              </a:lnSpc>
              <a:spcBef>
                <a:spcPts val="1000"/>
              </a:spcBef>
              <a:spcAft>
                <a:spcPts val="0"/>
              </a:spcAft>
              <a:buSzPct val="1000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IN"/>
              <a:t>CRITERIA</a:t>
            </a:r>
            <a:endParaRPr/>
          </a:p>
        </p:txBody>
      </p:sp>
      <p:sp>
        <p:nvSpPr>
          <p:cNvPr id="136" name="Google Shape;136;p6"/>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20000"/>
              </a:lnSpc>
              <a:spcBef>
                <a:spcPts val="0"/>
              </a:spcBef>
              <a:spcAft>
                <a:spcPts val="0"/>
              </a:spcAft>
              <a:buSzPct val="100000"/>
              <a:buFont typeface="Arial"/>
              <a:buChar char="•"/>
            </a:pPr>
            <a:r>
              <a:rPr lang="en-IN" b="0" i="1">
                <a:solidFill>
                  <a:srgbClr val="000000"/>
                </a:solidFill>
                <a:latin typeface="Quattrocento Sans"/>
                <a:ea typeface="Quattrocento Sans"/>
                <a:cs typeface="Quattrocento Sans"/>
                <a:sym typeface="Quattrocento Sans"/>
              </a:rPr>
              <a:t>Only</a:t>
            </a:r>
            <a:r>
              <a:rPr lang="en-IN" b="0" i="0">
                <a:solidFill>
                  <a:srgbClr val="000000"/>
                </a:solidFill>
                <a:latin typeface="Quattrocento Sans"/>
                <a:ea typeface="Quattrocento Sans"/>
                <a:cs typeface="Quattrocento Sans"/>
                <a:sym typeface="Quattrocento Sans"/>
              </a:rPr>
              <a:t> if there is a direct relationship between each specific data point in the first set and one and only one specific data point in the second set, such as measurements on the same subject 'before and after,' then the paired t test MAY be appropriate.</a:t>
            </a:r>
            <a:endParaRPr/>
          </a:p>
          <a:p>
            <a:pPr marL="228600" lvl="0" indent="-228600" algn="l" rtl="0">
              <a:lnSpc>
                <a:spcPct val="120000"/>
              </a:lnSpc>
              <a:spcBef>
                <a:spcPts val="1000"/>
              </a:spcBef>
              <a:spcAft>
                <a:spcPts val="0"/>
              </a:spcAft>
              <a:buSzPct val="100000"/>
              <a:buFont typeface="Arial"/>
              <a:buChar char="•"/>
            </a:pPr>
            <a:r>
              <a:rPr lang="en-IN" b="0" i="0">
                <a:solidFill>
                  <a:srgbClr val="000000"/>
                </a:solidFill>
                <a:latin typeface="Quattrocento Sans"/>
                <a:ea typeface="Quattrocento Sans"/>
                <a:cs typeface="Quattrocento Sans"/>
                <a:sym typeface="Quattrocento Sans"/>
              </a:rPr>
              <a:t>If samples are collected from two different populations or from randomly selected individuals from the same population at different times, use the test for independent samples (unpaired).</a:t>
            </a:r>
            <a:endParaRPr/>
          </a:p>
          <a:p>
            <a:pPr marL="228600" lvl="0" indent="-228600" algn="l" rtl="0">
              <a:lnSpc>
                <a:spcPct val="120000"/>
              </a:lnSpc>
              <a:spcBef>
                <a:spcPts val="1000"/>
              </a:spcBef>
              <a:spcAft>
                <a:spcPts val="0"/>
              </a:spcAft>
              <a:buSzPct val="100000"/>
              <a:buFont typeface="Arial"/>
              <a:buChar char="•"/>
            </a:pPr>
            <a:r>
              <a:rPr lang="en-IN" b="0" i="0">
                <a:solidFill>
                  <a:srgbClr val="000000"/>
                </a:solidFill>
                <a:latin typeface="Quattrocento Sans"/>
                <a:ea typeface="Quattrocento Sans"/>
                <a:cs typeface="Quattrocento Sans"/>
                <a:sym typeface="Quattrocento Sans"/>
              </a:rPr>
              <a:t>Here's a simple check to determine if the paired t test can apply - if one sample can have a different number of data points from the other, then the paired t test </a:t>
            </a:r>
            <a:r>
              <a:rPr lang="en-IN" b="0" i="1">
                <a:solidFill>
                  <a:srgbClr val="000000"/>
                </a:solidFill>
                <a:latin typeface="Quattrocento Sans"/>
                <a:ea typeface="Quattrocento Sans"/>
                <a:cs typeface="Quattrocento Sans"/>
                <a:sym typeface="Quattrocento Sans"/>
              </a:rPr>
              <a:t>cannot</a:t>
            </a:r>
            <a:r>
              <a:rPr lang="en-IN" b="0" i="0">
                <a:solidFill>
                  <a:srgbClr val="000000"/>
                </a:solidFill>
                <a:latin typeface="Quattrocento Sans"/>
                <a:ea typeface="Quattrocento Sans"/>
                <a:cs typeface="Quattrocento Sans"/>
                <a:sym typeface="Quattrocento Sans"/>
              </a:rPr>
              <a:t> apply.</a:t>
            </a:r>
            <a:endParaRPr/>
          </a:p>
          <a:p>
            <a:pPr marL="228600" lvl="0" indent="-111125" algn="l" rtl="0">
              <a:lnSpc>
                <a:spcPct val="120000"/>
              </a:lnSpc>
              <a:spcBef>
                <a:spcPts val="1000"/>
              </a:spcBef>
              <a:spcAft>
                <a:spcPts val="0"/>
              </a:spcAft>
              <a:buSzPct val="1000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t>
            </a:r>
            <a:r>
              <a:rPr lang="en-IN" u="sng" dirty="0"/>
              <a:t>HYPOTHESES</a:t>
            </a:r>
            <a:br>
              <a:rPr lang="en-IN" u="sng" dirty="0"/>
            </a:br>
            <a:br>
              <a:rPr lang="en-IN" dirty="0"/>
            </a:br>
            <a:br>
              <a:rPr lang="en-IN" dirty="0"/>
            </a:br>
            <a:br>
              <a:rPr lang="en-IN" dirty="0"/>
            </a:br>
            <a:endParaRPr lang="en-IN" dirty="0"/>
          </a:p>
        </p:txBody>
      </p:sp>
      <p:sp>
        <p:nvSpPr>
          <p:cNvPr id="3" name="Content Placeholder 2"/>
          <p:cNvSpPr>
            <a:spLocks noGrp="1"/>
          </p:cNvSpPr>
          <p:nvPr>
            <p:ph idx="1"/>
          </p:nvPr>
        </p:nvSpPr>
        <p:spPr/>
        <p:txBody>
          <a:bodyPr>
            <a:normAutofit fontScale="87500" lnSpcReduction="10000"/>
          </a:bodyPr>
          <a:lstStyle/>
          <a:p>
            <a:pPr algn="just" rtl="0">
              <a:spcBef>
                <a:spcPts val="0"/>
              </a:spcBef>
              <a:spcAft>
                <a:spcPts val="1000"/>
              </a:spcAft>
              <a:buFont typeface="Arial" panose="020B0604020202020204" pitchFamily="34" charset="0"/>
              <a:buChar char="•"/>
            </a:pPr>
            <a:r>
              <a:rPr lang="en-IN" b="1" dirty="0">
                <a:solidFill>
                  <a:srgbClr val="000000"/>
                </a:solidFill>
                <a:latin typeface="Open Sans" panose="020B0606030504020204" pitchFamily="34" charset="0"/>
                <a:sym typeface="+mn-ea"/>
              </a:rPr>
              <a:t>The two hypotheses t-test</a:t>
            </a:r>
            <a:r>
              <a:rPr lang="en-IN" dirty="0">
                <a:solidFill>
                  <a:srgbClr val="000000"/>
                </a:solidFill>
                <a:latin typeface="Open Sans" panose="020B0606030504020204" pitchFamily="34" charset="0"/>
                <a:sym typeface="+mn-ea"/>
              </a:rPr>
              <a:t> </a:t>
            </a:r>
            <a:r>
              <a:rPr lang="en-IN" b="1" dirty="0">
                <a:solidFill>
                  <a:srgbClr val="000000"/>
                </a:solidFill>
                <a:latin typeface="Open Sans" panose="020B0606030504020204" pitchFamily="34" charset="0"/>
                <a:sym typeface="+mn-ea"/>
              </a:rPr>
              <a:t>are</a:t>
            </a:r>
            <a:r>
              <a:rPr lang="en-IN" dirty="0">
                <a:solidFill>
                  <a:srgbClr val="000000"/>
                </a:solidFill>
                <a:latin typeface="Open Sans" panose="020B0606030504020204" pitchFamily="34" charset="0"/>
                <a:sym typeface="+mn-ea"/>
              </a:rPr>
              <a:t>(applicable for both paired/unpaired t-test)</a:t>
            </a:r>
            <a:r>
              <a:rPr lang="en-IN" b="1" dirty="0">
                <a:solidFill>
                  <a:srgbClr val="000000"/>
                </a:solidFill>
                <a:latin typeface="Open Sans" panose="020B0606030504020204" pitchFamily="34" charset="0"/>
                <a:sym typeface="+mn-ea"/>
              </a:rPr>
              <a:t>:</a:t>
            </a:r>
          </a:p>
          <a:p>
            <a:pPr algn="just" rtl="0">
              <a:spcBef>
                <a:spcPts val="0"/>
              </a:spcBef>
              <a:spcAft>
                <a:spcPts val="0"/>
              </a:spcAft>
              <a:buFont typeface="Arial" panose="020B0604020202020204" pitchFamily="34" charset="0"/>
              <a:buChar char="•"/>
            </a:pPr>
            <a:endParaRPr lang="en-IN" b="1" i="0" u="none" strike="noStrike" dirty="0">
              <a:solidFill>
                <a:srgbClr val="000000"/>
              </a:solidFill>
              <a:effectLst/>
              <a:latin typeface="Open Sans" panose="020B0606030504020204" pitchFamily="34" charset="0"/>
            </a:endParaRPr>
          </a:p>
          <a:p>
            <a:pPr algn="just" rtl="0">
              <a:spcBef>
                <a:spcPts val="0"/>
              </a:spcBef>
              <a:spcAft>
                <a:spcPts val="0"/>
              </a:spcAft>
              <a:buFont typeface="Arial" panose="020B0604020202020204" pitchFamily="34" charset="0"/>
              <a:buChar char="•"/>
            </a:pPr>
            <a:r>
              <a:rPr lang="en-IN" b="1" i="0" u="none" strike="noStrike" dirty="0">
                <a:solidFill>
                  <a:srgbClr val="000000"/>
                </a:solidFill>
                <a:effectLst/>
                <a:latin typeface="Open Sans" panose="020B0606030504020204" pitchFamily="34" charset="0"/>
              </a:rPr>
              <a:t> The null hypothesis (H0) </a:t>
            </a:r>
            <a:r>
              <a:rPr lang="en-IN" i="0" u="none" strike="noStrike" dirty="0">
                <a:solidFill>
                  <a:srgbClr val="000000"/>
                </a:solidFill>
                <a:effectLst/>
                <a:latin typeface="Open Sans" panose="020B0606030504020204" pitchFamily="34" charset="0"/>
              </a:rPr>
              <a:t>states that there is</a:t>
            </a:r>
            <a:r>
              <a:rPr lang="en-IN" b="1" i="0" u="none" strike="noStrike" dirty="0">
                <a:solidFill>
                  <a:srgbClr val="000000"/>
                </a:solidFill>
                <a:effectLst/>
                <a:latin typeface="Open Sans" panose="020B0606030504020204" pitchFamily="34" charset="0"/>
              </a:rPr>
              <a:t> no significant difference between the means of the two groups.</a:t>
            </a:r>
          </a:p>
          <a:p>
            <a:pPr marL="0" indent="0" algn="just" rtl="0">
              <a:spcBef>
                <a:spcPts val="0"/>
              </a:spcBef>
              <a:spcAft>
                <a:spcPts val="0"/>
              </a:spcAft>
              <a:buNone/>
            </a:pPr>
            <a:r>
              <a:rPr lang="en-IN" b="1" i="0" u="none" strike="noStrike" dirty="0">
                <a:solidFill>
                  <a:srgbClr val="000000"/>
                </a:solidFill>
                <a:effectLst/>
                <a:latin typeface="Open Sans" panose="020B0606030504020204" pitchFamily="34" charset="0"/>
              </a:rPr>
              <a:t>                                          </a:t>
            </a:r>
          </a:p>
          <a:p>
            <a:pPr algn="just" rtl="0">
              <a:spcBef>
                <a:spcPts val="0"/>
              </a:spcBef>
              <a:spcAft>
                <a:spcPts val="0"/>
              </a:spcAft>
              <a:buFont typeface="Arial" panose="020B0604020202020204" pitchFamily="34" charset="0"/>
              <a:buChar char="•"/>
            </a:pPr>
            <a:endParaRPr lang="en-IN" b="1" i="0" u="none" strike="noStrike" dirty="0">
              <a:solidFill>
                <a:srgbClr val="000000"/>
              </a:solidFill>
              <a:effectLst/>
              <a:latin typeface="Open Sans" panose="020B0606030504020204" pitchFamily="34" charset="0"/>
            </a:endParaRPr>
          </a:p>
          <a:p>
            <a:pPr algn="just" rtl="0">
              <a:spcBef>
                <a:spcPts val="0"/>
              </a:spcBef>
              <a:spcAft>
                <a:spcPts val="0"/>
              </a:spcAft>
              <a:buFont typeface="Arial" panose="020B0604020202020204" pitchFamily="34" charset="0"/>
              <a:buChar char="•"/>
            </a:pPr>
            <a:r>
              <a:rPr lang="en-IN" b="1" i="0" u="none" strike="noStrike" dirty="0">
                <a:solidFill>
                  <a:srgbClr val="000000"/>
                </a:solidFill>
                <a:effectLst/>
                <a:latin typeface="Open Sans" panose="020B0606030504020204" pitchFamily="34" charset="0"/>
              </a:rPr>
              <a:t> The alternative hypothesis (H1) </a:t>
            </a:r>
            <a:r>
              <a:rPr lang="en-IN" i="0" u="none" strike="noStrike" dirty="0">
                <a:solidFill>
                  <a:srgbClr val="000000"/>
                </a:solidFill>
                <a:effectLst/>
                <a:latin typeface="Open Sans" panose="020B0606030504020204" pitchFamily="34" charset="0"/>
              </a:rPr>
              <a:t>states that there is a</a:t>
            </a:r>
            <a:r>
              <a:rPr lang="en-IN" b="1" i="0" u="none" strike="noStrike" dirty="0">
                <a:solidFill>
                  <a:srgbClr val="000000"/>
                </a:solidFill>
                <a:effectLst/>
                <a:latin typeface="Open Sans" panose="020B0606030504020204" pitchFamily="34" charset="0"/>
              </a:rPr>
              <a:t> significant difference between the two population means, and </a:t>
            </a:r>
            <a:r>
              <a:rPr lang="en-IN" i="0" u="none" strike="noStrike" dirty="0">
                <a:solidFill>
                  <a:srgbClr val="000000"/>
                </a:solidFill>
                <a:effectLst/>
                <a:latin typeface="Open Sans" panose="020B0606030504020204" pitchFamily="34" charset="0"/>
              </a:rPr>
              <a:t>that this difference is unlikely to be</a:t>
            </a:r>
            <a:r>
              <a:rPr lang="en-IN" b="1" i="0" u="none" strike="noStrike" dirty="0">
                <a:solidFill>
                  <a:srgbClr val="000000"/>
                </a:solidFill>
                <a:effectLst/>
                <a:latin typeface="Open Sans" panose="020B0606030504020204" pitchFamily="34" charset="0"/>
              </a:rPr>
              <a:t> caused by</a:t>
            </a:r>
            <a:r>
              <a:rPr lang="en-IN" b="1" strike="noStrike" dirty="0">
                <a:solidFill>
                  <a:srgbClr val="000000"/>
                </a:solidFill>
                <a:effectLst/>
                <a:latin typeface="Open Sans" panose="020B0606030504020204" pitchFamily="34" charset="0"/>
              </a:rPr>
              <a:t> sampling error or chan</a:t>
            </a:r>
            <a:r>
              <a:rPr lang="en-IN" b="1" i="0" u="none" strike="noStrike" dirty="0">
                <a:solidFill>
                  <a:srgbClr val="000000"/>
                </a:solidFill>
                <a:effectLst/>
                <a:latin typeface="Open Sans" panose="020B0606030504020204" pitchFamily="34" charset="0"/>
              </a:rPr>
              <a:t>ce.</a:t>
            </a:r>
          </a:p>
          <a:p>
            <a:pPr marL="0" indent="0" algn="just" rtl="0">
              <a:spcBef>
                <a:spcPts val="0"/>
              </a:spcBef>
              <a:spcAft>
                <a:spcPts val="0"/>
              </a:spcAft>
              <a:buNone/>
            </a:pPr>
            <a:r>
              <a:rPr lang="en-IN" b="1" i="0" u="none" strike="noStrike" dirty="0">
                <a:solidFill>
                  <a:srgbClr val="000000"/>
                </a:solidFill>
                <a:effectLst/>
                <a:latin typeface="Open Sans" panose="020B0606030504020204" pitchFamily="34" charset="0"/>
              </a:rPr>
              <a:t>                                       </a:t>
            </a:r>
          </a:p>
          <a:p>
            <a:endParaRPr lang="en-IN" b="1" dirty="0"/>
          </a:p>
        </p:txBody>
      </p:sp>
      <p:sp>
        <p:nvSpPr>
          <p:cNvPr id="5" name="Rounded Rectangle 4"/>
          <p:cNvSpPr/>
          <p:nvPr/>
        </p:nvSpPr>
        <p:spPr>
          <a:xfrm>
            <a:off x="5064760" y="3429000"/>
            <a:ext cx="1659890" cy="47434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indent="0" algn="just" rtl="0">
              <a:spcBef>
                <a:spcPts val="0"/>
              </a:spcBef>
              <a:spcAft>
                <a:spcPts val="0"/>
              </a:spcAft>
              <a:buFont typeface="Arial" panose="020B0604020202020204" pitchFamily="34" charset="0"/>
              <a:buNone/>
            </a:pPr>
            <a:endParaRPr lang="en-IN" b="1" dirty="0">
              <a:solidFill>
                <a:srgbClr val="000000"/>
              </a:solidFill>
              <a:effectLst/>
              <a:latin typeface="Open Sans" panose="020B0606030504020204" pitchFamily="34" charset="0"/>
              <a:sym typeface="+mn-ea"/>
            </a:endParaRPr>
          </a:p>
          <a:p>
            <a:pPr indent="0" algn="just" rtl="0">
              <a:spcBef>
                <a:spcPts val="0"/>
              </a:spcBef>
              <a:spcAft>
                <a:spcPts val="0"/>
              </a:spcAft>
              <a:buFont typeface="Arial" panose="020B0604020202020204" pitchFamily="34" charset="0"/>
              <a:buNone/>
            </a:pPr>
            <a:r>
              <a:rPr lang="en-IN" b="1" dirty="0">
                <a:solidFill>
                  <a:srgbClr val="000000"/>
                </a:solidFill>
                <a:effectLst/>
                <a:latin typeface="Open Sans" panose="020B0606030504020204" pitchFamily="34" charset="0"/>
                <a:sym typeface="+mn-ea"/>
              </a:rPr>
              <a:t>  Ho:μ1≠μ2</a:t>
            </a:r>
            <a:endParaRPr lang="en-IN" b="1" i="0" u="none" strike="noStrike" dirty="0">
              <a:solidFill>
                <a:srgbClr val="000000"/>
              </a:solidFill>
              <a:effectLst/>
              <a:latin typeface="Open Sans" panose="020B0606030504020204" pitchFamily="34" charset="0"/>
            </a:endParaRPr>
          </a:p>
          <a:p>
            <a:pPr algn="just" rtl="0">
              <a:spcBef>
                <a:spcPts val="0"/>
              </a:spcBef>
              <a:spcAft>
                <a:spcPts val="0"/>
              </a:spcAft>
              <a:buFont typeface="Arial" panose="020B0604020202020204" pitchFamily="34" charset="0"/>
              <a:buChar char="•"/>
            </a:pPr>
            <a:endParaRPr lang="en-US"/>
          </a:p>
        </p:txBody>
      </p:sp>
      <p:sp>
        <p:nvSpPr>
          <p:cNvPr id="6" name="Rounded Rectangle 5"/>
          <p:cNvSpPr/>
          <p:nvPr/>
        </p:nvSpPr>
        <p:spPr>
          <a:xfrm>
            <a:off x="5064760" y="5052453"/>
            <a:ext cx="1659890" cy="52832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indent="0" algn="just" rtl="0">
              <a:spcBef>
                <a:spcPts val="0"/>
              </a:spcBef>
              <a:spcAft>
                <a:spcPts val="0"/>
              </a:spcAft>
              <a:buFont typeface="Arial" panose="020B0604020202020204" pitchFamily="34" charset="0"/>
              <a:buNone/>
            </a:pPr>
            <a:r>
              <a:rPr lang="en-IN" b="1" dirty="0">
                <a:solidFill>
                  <a:srgbClr val="000000"/>
                </a:solidFill>
                <a:effectLst/>
                <a:latin typeface="Open Sans" panose="020B0606030504020204" pitchFamily="34" charset="0"/>
                <a:sym typeface="+mn-ea"/>
              </a:rPr>
              <a:t> H1:μ1≠μ2</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Math behind  t TEST</a:t>
            </a:r>
          </a:p>
        </p:txBody>
      </p:sp>
      <p:sp>
        <p:nvSpPr>
          <p:cNvPr id="3" name="Content Placeholder 2"/>
          <p:cNvSpPr>
            <a:spLocks noGrp="1"/>
          </p:cNvSpPr>
          <p:nvPr>
            <p:ph sz="half" idx="1"/>
          </p:nvPr>
        </p:nvSpPr>
        <p:spPr/>
        <p:txBody>
          <a:bodyPr>
            <a:normAutofit fontScale="80000" lnSpcReduction="10000"/>
          </a:bodyPr>
          <a:lstStyle/>
          <a:p>
            <a:r>
              <a:rPr lang="en-IN" dirty="0"/>
              <a:t>T-value is defined as the ratio of Signal to noise</a:t>
            </a:r>
          </a:p>
          <a:p>
            <a:r>
              <a:rPr lang="en-IN" b="1" dirty="0"/>
              <a:t>                 T-Value= Signal/Noise</a:t>
            </a:r>
            <a:endParaRPr lang="en-IN" dirty="0"/>
          </a:p>
          <a:p>
            <a:r>
              <a:rPr lang="en-IN" b="1" u="sng" dirty="0"/>
              <a:t>Signal  </a:t>
            </a:r>
            <a:r>
              <a:rPr lang="en-IN" dirty="0"/>
              <a:t>        d</a:t>
            </a:r>
            <a:r>
              <a:rPr lang="en-IN" b="1" dirty="0"/>
              <a:t>ifference between the group     means(X1-X2)</a:t>
            </a:r>
          </a:p>
          <a:p>
            <a:r>
              <a:rPr lang="en-IN" b="1" u="sng" dirty="0"/>
              <a:t>Noise</a:t>
            </a:r>
            <a:r>
              <a:rPr lang="en-IN" dirty="0"/>
              <a:t>         </a:t>
            </a:r>
            <a:r>
              <a:rPr lang="en-IN" b="1" dirty="0"/>
              <a:t>variability of the groups</a:t>
            </a:r>
          </a:p>
          <a:p>
            <a:r>
              <a:rPr lang="en-IN" b="1" dirty="0"/>
              <a:t>Variability describes how far apart data points lie from each other and from the center of a distribution </a:t>
            </a:r>
          </a:p>
          <a:p>
            <a:r>
              <a:rPr lang="en-IN" dirty="0"/>
              <a:t>So T value is formulated as :</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8214" y="4553588"/>
            <a:ext cx="3190875" cy="1428750"/>
          </a:xfrm>
          <a:prstGeom prst="rect">
            <a:avLst/>
          </a:prstGeom>
        </p:spPr>
      </p:pic>
      <p:pic>
        <p:nvPicPr>
          <p:cNvPr id="100" name="Picture 99"/>
          <p:cNvPicPr/>
          <p:nvPr/>
        </p:nvPicPr>
        <p:blipFill>
          <a:blip r:embed="rId3"/>
          <a:stretch>
            <a:fillRect/>
          </a:stretch>
        </p:blipFill>
        <p:spPr>
          <a:xfrm>
            <a:off x="6096000" y="3429000"/>
            <a:ext cx="0" cy="0"/>
          </a:xfrm>
          <a:prstGeom prst="rect">
            <a:avLst/>
          </a:prstGeom>
          <a:noFill/>
          <a:ln w="9525">
            <a:noFill/>
          </a:ln>
        </p:spPr>
      </p:pic>
      <p:pic>
        <p:nvPicPr>
          <p:cNvPr id="101" name="Content Placeholder 100"/>
          <p:cNvPicPr>
            <a:picLocks noGrp="1"/>
          </p:cNvPicPr>
          <p:nvPr>
            <p:ph sz="half" idx="2"/>
          </p:nvPr>
        </p:nvPicPr>
        <p:blipFill>
          <a:blip r:embed="rId4"/>
          <a:stretch>
            <a:fillRect/>
          </a:stretch>
        </p:blipFill>
        <p:spPr>
          <a:xfrm>
            <a:off x="8849995" y="2733040"/>
            <a:ext cx="1747520" cy="1713865"/>
          </a:xfrm>
          <a:prstGeom prst="rect">
            <a:avLst/>
          </a:prstGeom>
          <a:noFill/>
          <a:ln w="9525">
            <a:noFill/>
          </a:ln>
        </p:spPr>
      </p:pic>
      <p:sp>
        <p:nvSpPr>
          <p:cNvPr id="6" name="Rounded Rectangle 5"/>
          <p:cNvSpPr/>
          <p:nvPr/>
        </p:nvSpPr>
        <p:spPr>
          <a:xfrm>
            <a:off x="2651442" y="2469165"/>
            <a:ext cx="2509520" cy="46164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b="1" dirty="0">
                <a:sym typeface="+mn-ea"/>
              </a:rPr>
              <a:t> </a:t>
            </a:r>
            <a:r>
              <a:rPr lang="en-IN" sz="1600" b="1" dirty="0">
                <a:sym typeface="+mn-ea"/>
              </a:rPr>
              <a:t> T-Value= Signal/Noise</a:t>
            </a:r>
            <a:endParaRPr lang="en-US" sz="1600"/>
          </a:p>
        </p:txBody>
      </p:sp>
      <p:sp>
        <p:nvSpPr>
          <p:cNvPr id="9" name="Right Arrow 8"/>
          <p:cNvSpPr/>
          <p:nvPr/>
        </p:nvSpPr>
        <p:spPr>
          <a:xfrm>
            <a:off x="2758757" y="3063158"/>
            <a:ext cx="216535" cy="9715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Right Arrow 9"/>
          <p:cNvSpPr/>
          <p:nvPr/>
        </p:nvSpPr>
        <p:spPr>
          <a:xfrm>
            <a:off x="2701606" y="3735175"/>
            <a:ext cx="216535" cy="8636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theme/theme1.xml><?xml version="1.0" encoding="utf-8"?>
<a:theme xmlns:a="http://schemas.openxmlformats.org/drawingml/2006/main"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2025</Words>
  <Application>Microsoft Office PowerPoint</Application>
  <PresentationFormat>Widescreen</PresentationFormat>
  <Paragraphs>157</Paragraphs>
  <Slides>22</Slides>
  <Notes>13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22</vt:i4>
      </vt:variant>
    </vt:vector>
  </HeadingPairs>
  <TitlesOfParts>
    <vt:vector size="35" baseType="lpstr">
      <vt:lpstr>Gill Sans</vt:lpstr>
      <vt:lpstr>Noto Sans</vt:lpstr>
      <vt:lpstr>Montserrat</vt:lpstr>
      <vt:lpstr>Arial</vt:lpstr>
      <vt:lpstr>Open Sans</vt:lpstr>
      <vt:lpstr>Arial</vt:lpstr>
      <vt:lpstr>inherit</vt:lpstr>
      <vt:lpstr>Helvetica</vt:lpstr>
      <vt:lpstr>Bahnschrift Light</vt:lpstr>
      <vt:lpstr>zeitung</vt:lpstr>
      <vt:lpstr>Lato</vt:lpstr>
      <vt:lpstr>Quattrocento Sans</vt:lpstr>
      <vt:lpstr>Gallery</vt:lpstr>
      <vt:lpstr>STUDENT’S  T-TEST</vt:lpstr>
      <vt:lpstr>CONTENTS</vt:lpstr>
      <vt:lpstr>HISTORY</vt:lpstr>
      <vt:lpstr>INTRODUCTION</vt:lpstr>
      <vt:lpstr>TYPES OF T TESTS</vt:lpstr>
      <vt:lpstr>PowerPoint Presentation</vt:lpstr>
      <vt:lpstr>CRITERIA</vt:lpstr>
      <vt:lpstr>                                 HYPOTHESES    </vt:lpstr>
      <vt:lpstr>Math behind  t TEST</vt:lpstr>
      <vt:lpstr>PowerPoint Presentation</vt:lpstr>
      <vt:lpstr>PowerPoint Presentation</vt:lpstr>
      <vt:lpstr>PowerPoint Presentation</vt:lpstr>
      <vt:lpstr>PowerPoint Presentation</vt:lpstr>
      <vt:lpstr>ACCEPTANCE CRITERIA BASED ON T VALUE</vt:lpstr>
      <vt:lpstr>ACCEPTANCE CRITERIA BASED ON P  VALUE</vt:lpstr>
      <vt:lpstr>About the dataset(Golf ball testing data set from Par Inc)</vt:lpstr>
      <vt:lpstr> APPLICATIONS  </vt:lpstr>
      <vt:lpstr>APPLICATIONS</vt:lpstr>
      <vt:lpstr>LIMITATIONS</vt:lpstr>
      <vt:lpstr>Conclusion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STUDENT’S  T-TEST</dc:title>
  <dc:creator>Pranav Varanasi</dc:creator>
  <cp:lastModifiedBy>Pranav Varanasi</cp:lastModifiedBy>
  <cp:revision>6</cp:revision>
  <dcterms:created xsi:type="dcterms:W3CDTF">2022-11-28T08:53:52Z</dcterms:created>
  <dcterms:modified xsi:type="dcterms:W3CDTF">2022-12-02T09:12:12Z</dcterms:modified>
</cp:coreProperties>
</file>