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7" r:id="rId3"/>
    <p:sldId id="258" r:id="rId4"/>
    <p:sldId id="28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6" r:id="rId13"/>
    <p:sldId id="287" r:id="rId14"/>
    <p:sldId id="288" r:id="rId15"/>
  </p:sldIdLst>
  <p:sldSz cx="9144000" cy="5143500" type="screen16x9"/>
  <p:notesSz cx="6858000" cy="9144000"/>
  <p:embeddedFontLst>
    <p:embeddedFont>
      <p:font typeface="Angsana New" panose="02020603050405020304" pitchFamily="18" charset="-34"/>
      <p:regular r:id="rId17"/>
      <p:bold r:id="rId18"/>
      <p:italic r:id="rId19"/>
      <p:boldItalic r:id="rId20"/>
    </p:embeddedFont>
    <p:embeddedFont>
      <p:font typeface="Muli" panose="020B0604020202020204" charset="0"/>
      <p:regular r:id="rId21"/>
      <p:bold r:id="rId22"/>
      <p:italic r:id="rId23"/>
      <p:boldItalic r:id="rId24"/>
    </p:embeddedFont>
    <p:embeddedFont>
      <p:font typeface="Helvetica Neue" panose="020B0604020202020204" charset="0"/>
      <p:regular r:id="rId25"/>
      <p:bold r:id="rId26"/>
      <p:italic r:id="rId27"/>
      <p:boldItalic r:id="rId28"/>
    </p:embeddedFont>
    <p:embeddedFont>
      <p:font typeface="Nixie One" panose="020B0604020202020204" charset="0"/>
      <p:regular r:id="rId29"/>
    </p:embeddedFont>
    <p:embeddedFont>
      <p:font typeface="TH SarabunPSK" panose="020B0500040200020003" pitchFamily="34" charset="-34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94A9E9-AC94-4576-8AA8-DCA46B6120DF}">
  <a:tblStyle styleId="{5294A9E9-AC94-4576-8AA8-DCA46B6120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98635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391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782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4845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802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445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967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701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214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723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5831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021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Shape 49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Shape 56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7" name="Shape 5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Shape 60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1" name="Shape 6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Shape 69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0" name="Shape 7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0" name="Shape 8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Shape 86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Shape 89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1" name="Shape 91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Shape 95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6" name="Shape 9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Shape 98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Shape 99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0" name="Shape 10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09" name="Shape 10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19" name="Shape 1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Shape 16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3" name="Shape 173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" name="Shape 17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78" name="Shape 17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Shape 180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Shape 181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2" name="Shape 18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Shape 19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1" name="Shape 19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Shape 200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1" name="Shape 20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Shape 207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4" name="Shape 214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Shape 21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19" name="Shape 21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Shape 221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Shape 222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3" name="Shape 22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2" name="Shape 23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400174" y="1991825"/>
            <a:ext cx="7343133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  <a:t> </a:t>
            </a:r>
            <a:br>
              <a:rPr lang="en-US" sz="3200" dirty="0"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ระบบควบคุมการเปิด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-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ปิดเครื่อง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PC </a:t>
            </a:r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ด้วย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IoT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 Application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PC-based on-off Control Systems by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IoT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gsana New" panose="02020603050405020304" pitchFamily="18" charset="-34"/>
                <a:cs typeface="Angsana New" panose="02020603050405020304" pitchFamily="18" charset="-34"/>
              </a:rPr>
              <a:t> Application</a:t>
            </a:r>
          </a:p>
        </p:txBody>
      </p:sp>
      <p:sp>
        <p:nvSpPr>
          <p:cNvPr id="3" name="Shape 532"/>
          <p:cNvSpPr/>
          <p:nvPr/>
        </p:nvSpPr>
        <p:spPr>
          <a:xfrm>
            <a:off x="4007487" y="452064"/>
            <a:ext cx="1180961" cy="688368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กล่องข้อความ 6"/>
          <p:cNvSpPr txBox="1"/>
          <p:nvPr/>
        </p:nvSpPr>
        <p:spPr>
          <a:xfrm>
            <a:off x="2880428" y="512949"/>
            <a:ext cx="45671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400" b="1" dirty="0" smtClean="0">
                <a:solidFill>
                  <a:srgbClr val="00B050"/>
                </a:solidFill>
                <a:latin typeface="TH SarabunPSK" panose="020B0500040200020003" pitchFamily="34" charset="-34"/>
                <a:cs typeface="+mj-cs"/>
              </a:rPr>
              <a:t>หน้าจอหลักของหน้า</a:t>
            </a:r>
            <a:r>
              <a:rPr lang="en-US" sz="3400" b="1" dirty="0" smtClean="0">
                <a:solidFill>
                  <a:srgbClr val="00B050"/>
                </a:solidFill>
                <a:latin typeface="TH SarabunPSK" panose="020B0500040200020003" pitchFamily="34" charset="-34"/>
                <a:cs typeface="+mj-cs"/>
              </a:rPr>
              <a:t> APPLICATION</a:t>
            </a:r>
            <a:endParaRPr lang="th-TH" sz="3400" b="1" dirty="0">
              <a:solidFill>
                <a:srgbClr val="00B050"/>
              </a:solidFill>
              <a:latin typeface="TH SarabunPSK" panose="020B0500040200020003" pitchFamily="34" charset="-34"/>
              <a:cs typeface="+mj-cs"/>
            </a:endParaRPr>
          </a:p>
        </p:txBody>
      </p:sp>
      <p:pic>
        <p:nvPicPr>
          <p:cNvPr id="11" name="รูปภาพ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343" y="1128502"/>
            <a:ext cx="2260652" cy="35159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สี่เหลี่ยมผืนผ้า 4"/>
          <p:cNvSpPr/>
          <p:nvPr/>
        </p:nvSpPr>
        <p:spPr>
          <a:xfrm>
            <a:off x="2040959" y="344325"/>
            <a:ext cx="710304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3200" b="1" dirty="0" smtClean="0">
                <a:solidFill>
                  <a:srgbClr val="00B050"/>
                </a:solidFill>
                <a:latin typeface="TH SarabunPSK" panose="020B0500040200020003" pitchFamily="34" charset="-34"/>
                <a:cs typeface="+mj-cs"/>
              </a:rPr>
              <a:t>หน้าจอการแสดงผล</a:t>
            </a:r>
            <a:r>
              <a:rPr lang="th-TH" sz="3400" b="1" dirty="0" smtClean="0">
                <a:solidFill>
                  <a:srgbClr val="00B050"/>
                </a:solidFill>
                <a:latin typeface="TH SarabunPSK" panose="020B0500040200020003" pitchFamily="34" charset="-34"/>
                <a:cs typeface="+mj-cs"/>
              </a:rPr>
              <a:t>การ</a:t>
            </a:r>
            <a:r>
              <a:rPr lang="en-US" sz="3200" b="1" dirty="0" smtClean="0">
                <a:solidFill>
                  <a:srgbClr val="00B050"/>
                </a:solidFill>
                <a:latin typeface="TH SarabunPSK" panose="020B0500040200020003" pitchFamily="34" charset="-34"/>
                <a:cs typeface="+mj-cs"/>
              </a:rPr>
              <a:t> Connect Cloud </a:t>
            </a:r>
            <a:r>
              <a:rPr lang="en-US" sz="3200" b="1" dirty="0" err="1" smtClean="0">
                <a:solidFill>
                  <a:srgbClr val="00B050"/>
                </a:solidFill>
                <a:latin typeface="TH SarabunPSK" panose="020B0500040200020003" pitchFamily="34" charset="-34"/>
                <a:cs typeface="+mj-cs"/>
              </a:rPr>
              <a:t>Mqtt</a:t>
            </a:r>
            <a:r>
              <a:rPr lang="en-US" sz="3200" b="1" dirty="0" smtClean="0">
                <a:solidFill>
                  <a:srgbClr val="00B050"/>
                </a:solidFill>
                <a:latin typeface="TH SarabunPSK" panose="020B0500040200020003" pitchFamily="34" charset="-34"/>
                <a:cs typeface="+mj-cs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TH SarabunPSK" panose="020B0500040200020003" pitchFamily="34" charset="-34"/>
                <a:cs typeface="+mj-cs"/>
              </a:rPr>
              <a:t>success</a:t>
            </a:r>
            <a:endParaRPr lang="th-TH" sz="3200" b="1" dirty="0">
              <a:solidFill>
                <a:srgbClr val="00B050"/>
              </a:solidFill>
              <a:cs typeface="+mj-cs"/>
            </a:endParaRPr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 rotWithShape="1">
          <a:blip r:embed="rId3"/>
          <a:srcRect l="-546" t="17609"/>
          <a:stretch/>
        </p:blipFill>
        <p:spPr>
          <a:xfrm>
            <a:off x="3361156" y="1196183"/>
            <a:ext cx="2613694" cy="36241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/>
          <p:cNvSpPr txBox="1"/>
          <p:nvPr/>
        </p:nvSpPr>
        <p:spPr>
          <a:xfrm>
            <a:off x="3019532" y="416514"/>
            <a:ext cx="3677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>
                <a:solidFill>
                  <a:srgbClr val="00B050"/>
                </a:solidFill>
                <a:latin typeface="TH SarabunPSK" panose="020B0500040200020003" pitchFamily="34" charset="-34"/>
                <a:cs typeface="+mj-cs"/>
              </a:rPr>
              <a:t>หน้าจอการ </a:t>
            </a:r>
            <a:r>
              <a:rPr lang="en-US" sz="3200" b="1" dirty="0">
                <a:solidFill>
                  <a:srgbClr val="00B050"/>
                </a:solidFill>
                <a:latin typeface="TH SarabunPSK" panose="020B0500040200020003" pitchFamily="34" charset="-34"/>
                <a:cs typeface="+mj-cs"/>
              </a:rPr>
              <a:t>ADD Computer</a:t>
            </a:r>
            <a:endParaRPr lang="th-TH" sz="3200" b="1" dirty="0">
              <a:solidFill>
                <a:srgbClr val="00B050"/>
              </a:solidFill>
              <a:latin typeface="TH SarabunPSK" panose="020B0500040200020003" pitchFamily="34" charset="-34"/>
              <a:cs typeface="+mj-cs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880" y="1137718"/>
            <a:ext cx="2771680" cy="3724672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957" y="2471130"/>
            <a:ext cx="643743" cy="652213"/>
          </a:xfrm>
          <a:prstGeom prst="ellipse">
            <a:avLst/>
          </a:prstGeom>
          <a:ln w="3175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7645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กล่องข้อความ 2"/>
          <p:cNvSpPr txBox="1"/>
          <p:nvPr/>
        </p:nvSpPr>
        <p:spPr>
          <a:xfrm>
            <a:off x="2757772" y="297930"/>
            <a:ext cx="3197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solidFill>
                  <a:srgbClr val="00B050"/>
                </a:solidFill>
                <a:latin typeface="TH SarabunPSK" panose="020B0500040200020003" pitchFamily="34" charset="-34"/>
                <a:cs typeface="+mj-cs"/>
              </a:rPr>
              <a:t>หน้าจอแสดงเครื่อง </a:t>
            </a:r>
            <a:r>
              <a:rPr lang="en-US" sz="3200" b="1" dirty="0" smtClean="0">
                <a:solidFill>
                  <a:srgbClr val="00B050"/>
                </a:solidFill>
                <a:latin typeface="TH SarabunPSK" panose="020B0500040200020003" pitchFamily="34" charset="-34"/>
                <a:cs typeface="+mj-cs"/>
              </a:rPr>
              <a:t>PC </a:t>
            </a:r>
            <a:endParaRPr lang="th-TH" sz="3200" b="1" dirty="0">
              <a:solidFill>
                <a:srgbClr val="00B050"/>
              </a:solidFill>
              <a:latin typeface="TH SarabunPSK" panose="020B0500040200020003" pitchFamily="34" charset="-34"/>
              <a:cs typeface="+mj-cs"/>
            </a:endParaRPr>
          </a:p>
        </p:txBody>
      </p:sp>
      <p:sp>
        <p:nvSpPr>
          <p:cNvPr id="4" name="กล่องข้อความ 3"/>
          <p:cNvSpPr txBox="1"/>
          <p:nvPr/>
        </p:nvSpPr>
        <p:spPr>
          <a:xfrm>
            <a:off x="4052521" y="1131676"/>
            <a:ext cx="473238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หน้าจอแสดงเครื่อง </a:t>
            </a:r>
            <a:r>
              <a:rPr lang="en-US" sz="24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PC</a:t>
            </a:r>
          </a:p>
          <a:p>
            <a:r>
              <a:rPr lang="en-US" sz="24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-  </a:t>
            </a:r>
            <a:r>
              <a:rPr lang="th-TH" sz="24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แสดงชื่อของเครื่อง </a:t>
            </a:r>
            <a:r>
              <a:rPr lang="en-US" sz="24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PC</a:t>
            </a:r>
          </a:p>
          <a:p>
            <a:r>
              <a:rPr lang="en-US" sz="24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-  </a:t>
            </a:r>
            <a:r>
              <a:rPr lang="th-TH" sz="24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แสดงหมายเลข </a:t>
            </a:r>
            <a:r>
              <a:rPr lang="en-US" sz="24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IP Address </a:t>
            </a:r>
            <a:r>
              <a:rPr lang="th-TH" sz="24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เครื่องแต่ละเครื่อง</a:t>
            </a:r>
          </a:p>
          <a:p>
            <a:r>
              <a:rPr lang="en-US" sz="24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-  </a:t>
            </a:r>
            <a:r>
              <a:rPr lang="th-TH" sz="24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แสดง </a:t>
            </a:r>
            <a:r>
              <a:rPr lang="en-US" sz="24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Status </a:t>
            </a:r>
            <a:r>
              <a:rPr lang="th-TH" sz="24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ถ้าเครื่อง เปิดอยู่ </a:t>
            </a:r>
            <a:r>
              <a:rPr lang="en-US" sz="24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Status </a:t>
            </a:r>
            <a:r>
              <a:rPr lang="th-TH" sz="24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จะเป็น </a:t>
            </a:r>
            <a:r>
              <a:rPr lang="en-US" sz="24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Online</a:t>
            </a:r>
          </a:p>
          <a:p>
            <a:r>
              <a:rPr lang="th-TH" sz="24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  </a:t>
            </a:r>
            <a:r>
              <a:rPr lang="th-TH" sz="24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 ปุ่มจะเป็นสีเขียว</a:t>
            </a:r>
            <a:endParaRPr lang="en-US" sz="2400" dirty="0" smtClean="0">
              <a:solidFill>
                <a:srgbClr val="00B0F0"/>
              </a:solidFill>
              <a:latin typeface="TH SarabunPSK" panose="020B0500040200020003" pitchFamily="34" charset="-34"/>
              <a:cs typeface="+mj-cs"/>
            </a:endParaRPr>
          </a:p>
          <a:p>
            <a:r>
              <a:rPr lang="en-US" sz="24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-  </a:t>
            </a:r>
            <a:r>
              <a:rPr lang="th-TH" sz="24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แสดง </a:t>
            </a:r>
            <a:r>
              <a:rPr lang="en-US" sz="24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Status </a:t>
            </a:r>
            <a:r>
              <a:rPr lang="th-TH" sz="24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ถ้าเครื่อง </a:t>
            </a:r>
            <a:r>
              <a:rPr lang="th-TH" sz="24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ปิดอยู่ </a:t>
            </a:r>
            <a:r>
              <a:rPr lang="en-US" sz="24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Status </a:t>
            </a:r>
            <a:r>
              <a:rPr lang="th-TH" sz="24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จะเป็น </a:t>
            </a:r>
            <a:r>
              <a:rPr lang="en-US" sz="24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Offline</a:t>
            </a:r>
          </a:p>
          <a:p>
            <a:r>
              <a:rPr lang="th-TH" sz="24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   ปุ่มจะเป็นสีเทา</a:t>
            </a:r>
            <a:endParaRPr lang="en-US" sz="2400" dirty="0" smtClean="0">
              <a:solidFill>
                <a:srgbClr val="00B0F0"/>
              </a:solidFill>
              <a:latin typeface="TH SarabunPSK" panose="020B0500040200020003" pitchFamily="34" charset="-34"/>
              <a:cs typeface="+mj-cs"/>
            </a:endParaRPr>
          </a:p>
          <a:p>
            <a:r>
              <a:rPr lang="en-US" sz="24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-  </a:t>
            </a:r>
            <a:r>
              <a:rPr lang="th-TH" sz="24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แสดง </a:t>
            </a:r>
            <a:r>
              <a:rPr lang="en-US" sz="24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Status </a:t>
            </a:r>
            <a:r>
              <a:rPr lang="th-TH" sz="24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ถ้าเครื่อง เปิดอยู่ </a:t>
            </a:r>
            <a:r>
              <a:rPr lang="en-US" sz="24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Status </a:t>
            </a:r>
            <a:r>
              <a:rPr lang="th-TH" sz="24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จะเป็น </a:t>
            </a:r>
            <a:endParaRPr lang="en-US" sz="2400" dirty="0" smtClean="0">
              <a:solidFill>
                <a:srgbClr val="00B0F0"/>
              </a:solidFill>
              <a:latin typeface="TH SarabunPSK" panose="020B0500040200020003" pitchFamily="34" charset="-34"/>
              <a:cs typeface="+mj-cs"/>
            </a:endParaRPr>
          </a:p>
          <a:p>
            <a:r>
              <a:rPr lang="en-US" sz="24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   Pc have Problem</a:t>
            </a:r>
            <a:r>
              <a:rPr lang="th-TH" sz="24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ปุ่มจะเป็นส้ม</a:t>
            </a:r>
            <a:endParaRPr lang="th-TH" sz="2400" dirty="0">
              <a:solidFill>
                <a:srgbClr val="00B0F0"/>
              </a:solidFill>
              <a:latin typeface="TH SarabunPSK" panose="020B0500040200020003" pitchFamily="34" charset="-34"/>
              <a:cs typeface="+mj-cs"/>
            </a:endParaRPr>
          </a:p>
          <a:p>
            <a:pPr marL="342900" indent="-342900">
              <a:buFontTx/>
              <a:buChar char="-"/>
            </a:pPr>
            <a:endParaRPr lang="th-TH" sz="2400" dirty="0">
              <a:solidFill>
                <a:srgbClr val="00B0F0"/>
              </a:solidFill>
              <a:latin typeface="TH SarabunPSK" panose="020B0500040200020003" pitchFamily="34" charset="-34"/>
              <a:cs typeface="+mj-cs"/>
            </a:endParaRPr>
          </a:p>
          <a:p>
            <a:pPr marL="342900" indent="-342900">
              <a:buFontTx/>
              <a:buChar char="-"/>
            </a:pPr>
            <a:endParaRPr lang="th-TH" sz="2400" dirty="0">
              <a:solidFill>
                <a:srgbClr val="00B0F0"/>
              </a:solidFill>
              <a:latin typeface="TH SarabunPSK" panose="020B0500040200020003" pitchFamily="34" charset="-34"/>
              <a:cs typeface="+mj-cs"/>
            </a:endParaRPr>
          </a:p>
        </p:txBody>
      </p:sp>
      <p:grpSp>
        <p:nvGrpSpPr>
          <p:cNvPr id="6" name="กลุ่ม 5"/>
          <p:cNvGrpSpPr/>
          <p:nvPr/>
        </p:nvGrpSpPr>
        <p:grpSpPr>
          <a:xfrm>
            <a:off x="1421114" y="977955"/>
            <a:ext cx="2381250" cy="3743325"/>
            <a:chOff x="1421114" y="977955"/>
            <a:chExt cx="2381250" cy="3743325"/>
          </a:xfrm>
        </p:grpSpPr>
        <p:pic>
          <p:nvPicPr>
            <p:cNvPr id="7" name="รูปภาพ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1114" y="977955"/>
              <a:ext cx="2381250" cy="3743325"/>
            </a:xfrm>
            <a:prstGeom prst="rect">
              <a:avLst/>
            </a:prstGeom>
          </p:spPr>
        </p:pic>
        <p:pic>
          <p:nvPicPr>
            <p:cNvPr id="2" name="รูปภาพ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1300" y="1644721"/>
              <a:ext cx="2220878" cy="553949"/>
            </a:xfrm>
            <a:prstGeom prst="rect">
              <a:avLst/>
            </a:prstGeom>
          </p:spPr>
        </p:pic>
        <p:pic>
          <p:nvPicPr>
            <p:cNvPr id="5" name="รูปภาพ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1300" y="2242550"/>
              <a:ext cx="2220878" cy="5211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09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193" y="1109607"/>
            <a:ext cx="2307158" cy="3657543"/>
          </a:xfrm>
          <a:prstGeom prst="rect">
            <a:avLst/>
          </a:prstGeom>
        </p:spPr>
      </p:pic>
      <p:sp>
        <p:nvSpPr>
          <p:cNvPr id="3" name="กล่องข้อความ 2"/>
          <p:cNvSpPr txBox="1"/>
          <p:nvPr/>
        </p:nvSpPr>
        <p:spPr>
          <a:xfrm>
            <a:off x="2757771" y="328752"/>
            <a:ext cx="5081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 smtClean="0">
                <a:solidFill>
                  <a:srgbClr val="00B050"/>
                </a:solidFill>
                <a:latin typeface="TH SarabunPSK" panose="020B0500040200020003" pitchFamily="34" charset="-34"/>
                <a:cs typeface="+mj-cs"/>
              </a:rPr>
              <a:t>หน้าจอแสดงข้อมูลอุปกรณ์ </a:t>
            </a:r>
            <a:r>
              <a:rPr lang="en-US" sz="3200" b="1" dirty="0" smtClean="0">
                <a:solidFill>
                  <a:srgbClr val="00B050"/>
                </a:solidFill>
                <a:latin typeface="TH SarabunPSK" panose="020B0500040200020003" pitchFamily="34" charset="-34"/>
                <a:cs typeface="+mj-cs"/>
              </a:rPr>
              <a:t>Hardware </a:t>
            </a:r>
            <a:endParaRPr lang="th-TH" sz="3200" b="1" dirty="0">
              <a:solidFill>
                <a:srgbClr val="00B050"/>
              </a:solidFill>
              <a:latin typeface="TH SarabunPSK" panose="020B0500040200020003" pitchFamily="34" charset="-34"/>
              <a:cs typeface="+mj-cs"/>
            </a:endParaRP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4"/>
          <a:stretch/>
        </p:blipFill>
        <p:spPr>
          <a:xfrm>
            <a:off x="4828855" y="1109607"/>
            <a:ext cx="2173984" cy="365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0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569342" y="0"/>
            <a:ext cx="8126083" cy="4236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th-TH" sz="3200" b="1" dirty="0" smtClean="0">
                <a:solidFill>
                  <a:srgbClr val="00B0F0"/>
                </a:solidFill>
                <a:cs typeface="+mj-cs"/>
              </a:rPr>
              <a:t>จัดทำโดย</a:t>
            </a:r>
            <a:br>
              <a:rPr lang="th-TH" sz="3200" b="1" dirty="0" smtClean="0">
                <a:solidFill>
                  <a:srgbClr val="00B0F0"/>
                </a:solidFill>
                <a:cs typeface="+mj-cs"/>
              </a:rPr>
            </a:br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/>
                <a:cs typeface="+mj-cs"/>
              </a:rPr>
              <a:t/>
            </a:r>
            <a:b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/>
                <a:cs typeface="+mj-cs"/>
              </a:rPr>
            </a:br>
            <a:r>
              <a:rPr lang="th-TH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+mj-cs"/>
              </a:rPr>
              <a:t>   นางสาว เอื้ออรพรรณ	</a:t>
            </a:r>
            <a:r>
              <a:rPr lang="th-TH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+mj-cs"/>
              </a:rPr>
              <a:t> รวม</a:t>
            </a:r>
            <a:r>
              <a:rPr lang="th-TH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+mj-cs"/>
              </a:rPr>
              <a:t>นรินทร์  	</a:t>
            </a:r>
            <a:r>
              <a:rPr lang="th-TH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+mj-cs"/>
              </a:rPr>
              <a:t> รหัสนักศึกษา  </a:t>
            </a:r>
            <a: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+mj-cs"/>
              </a:rPr>
              <a:t>5914210009</a:t>
            </a:r>
            <a:br>
              <a:rPr lang="en-US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+mj-cs"/>
              </a:rPr>
            </a:br>
            <a:r>
              <a:rPr lang="th-TH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+mj-cs"/>
              </a:rPr>
              <a:t>   นางสาว </a:t>
            </a:r>
            <a:r>
              <a:rPr lang="th-TH" sz="3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+mj-cs"/>
              </a:rPr>
              <a:t>วารณี</a:t>
            </a:r>
            <a:r>
              <a:rPr lang="th-TH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+mj-cs"/>
              </a:rPr>
              <a:t>          </a:t>
            </a:r>
            <a:r>
              <a:rPr lang="th-TH" sz="3200" b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+mj-cs"/>
              </a:rPr>
              <a:t>กูล</a:t>
            </a:r>
            <a:r>
              <a:rPr lang="th-TH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+mj-cs"/>
              </a:rPr>
              <a:t>สวัสดิ์มงคล </a:t>
            </a:r>
            <a:r>
              <a:rPr lang="th-TH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+mj-cs"/>
              </a:rPr>
              <a:t>	 รหัส</a:t>
            </a:r>
            <a:r>
              <a:rPr lang="th-TH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+mj-cs"/>
              </a:rPr>
              <a:t>นักศึกษา </a:t>
            </a:r>
            <a:r>
              <a:rPr lang="en-US" sz="32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+mj-cs"/>
              </a:rPr>
              <a:t> 5914210010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+mj-cs"/>
              </a:rPr>
              <a:t/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+mj-cs"/>
              </a:rPr>
            </a:br>
            <a:endParaRPr dirty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ctrTitle" idx="4294967295"/>
          </p:nvPr>
        </p:nvSpPr>
        <p:spPr>
          <a:xfrm>
            <a:off x="3019215" y="627943"/>
            <a:ext cx="4761053" cy="9936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th-TH" sz="4400" b="1" dirty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H SarabunPSK" panose="020B0500040200020003" pitchFamily="34" charset="-34"/>
                <a:cs typeface="+mj-cs"/>
              </a:rPr>
              <a:t>ความเป็นมาของโครงงาน</a:t>
            </a:r>
          </a:p>
        </p:txBody>
      </p:sp>
      <p:pic>
        <p:nvPicPr>
          <p:cNvPr id="2" name="รูปภาพ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03" y="627943"/>
            <a:ext cx="1421792" cy="1421792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745958" y="1981912"/>
            <a:ext cx="809893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	</a:t>
            </a:r>
            <a:r>
              <a:rPr lang="th-TH" sz="28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ใน</a:t>
            </a:r>
            <a:r>
              <a:rPr lang="th-TH" sz="28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ปัจจุบันมีได้มีสกุลเงินดิจิตอล </a:t>
            </a:r>
            <a:r>
              <a:rPr lang="en-US" sz="28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Crypto Currency</a:t>
            </a:r>
            <a:r>
              <a:rPr lang="th-TH" sz="28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 หรือที่เรียกจนติดปากว่า </a:t>
            </a:r>
            <a:r>
              <a:rPr lang="en-US" sz="2800" dirty="0" err="1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Bitcoin</a:t>
            </a:r>
            <a:r>
              <a:rPr lang="th-TH" sz="28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 ซึ่งเป็นสกุลเงินสกุลหนึ่ง ได้เข้ามาแพร่หลายในประเทศไทย และ</a:t>
            </a:r>
            <a:r>
              <a:rPr lang="th-TH" sz="28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เป็น</a:t>
            </a:r>
          </a:p>
          <a:p>
            <a:r>
              <a:rPr lang="th-TH" sz="28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ที่</a:t>
            </a:r>
            <a:r>
              <a:rPr lang="th-TH" sz="28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หน้าจับตามองในขณะนี้ซึ่งการเข้ามาของสกุลเงิน การเข้ารหัสดิจิตอลนี้ ทำให้เกิดกลุ่มคนหนึ่งขึ้น ซึ่งคนกลุ่มนี้ได้ทำการใช้คอมพิวเตอร์ในการเข้ารหัสหรือที่เรียก </a:t>
            </a:r>
            <a:endParaRPr lang="th-TH" sz="2800" dirty="0" smtClean="0">
              <a:solidFill>
                <a:srgbClr val="00B0F0"/>
              </a:solidFill>
              <a:latin typeface="TH SarabunPSK" panose="020B0500040200020003" pitchFamily="34" charset="-34"/>
              <a:cs typeface="+mj-cs"/>
            </a:endParaRPr>
          </a:p>
          <a:p>
            <a:r>
              <a:rPr lang="th-TH" sz="28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ว่า</a:t>
            </a:r>
            <a:r>
              <a:rPr lang="th-TH" sz="28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การขุดเหมือง การขุดเหมืองนั้นจำเป็นที่ต้องเปิดการทำงาน</a:t>
            </a:r>
            <a:r>
              <a:rPr lang="th-TH" sz="28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ของคอมพิวเตอร์ </a:t>
            </a:r>
            <a:r>
              <a:rPr lang="th-TH" sz="28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ไว้รันผลอยู่ตลอดเวลาและอาจจะทำให้เกิดคอมพิวเตอร์มีความร้อนอาจจะเกิดการเสียหายแก่คอมพิวเตอร์และทรัพย์สินอื่นๆอีกได้ </a:t>
            </a:r>
          </a:p>
          <a:p>
            <a:r>
              <a:rPr lang="th-TH" sz="1600" dirty="0">
                <a:latin typeface="TH SarabunPSK" panose="020B0500040200020003" pitchFamily="34" charset="-34"/>
                <a:cs typeface="+mj-cs"/>
              </a:rPr>
              <a:t>	</a:t>
            </a:r>
            <a:endParaRPr lang="en-US" sz="1600" dirty="0">
              <a:latin typeface="TH SarabunPSK" panose="020B0500040200020003" pitchFamily="34" charset="-34"/>
              <a:cs typeface="+mj-cs"/>
            </a:endParaRPr>
          </a:p>
          <a:p>
            <a:endParaRPr lang="en-US" sz="2400" dirty="0">
              <a:cs typeface="+mj-cs"/>
            </a:endParaRPr>
          </a:p>
          <a:p>
            <a:endParaRPr lang="th-TH" sz="2400" dirty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42"/>
          <p:cNvSpPr txBox="1">
            <a:spLocks/>
          </p:cNvSpPr>
          <p:nvPr/>
        </p:nvSpPr>
        <p:spPr>
          <a:xfrm>
            <a:off x="3093842" y="715900"/>
            <a:ext cx="4761053" cy="104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th-TH" sz="4400" b="1" dirty="0" smtClean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H SarabunPSK" panose="020B0500040200020003" pitchFamily="34" charset="-34"/>
                <a:cs typeface="+mj-cs"/>
              </a:rPr>
              <a:t>ความเป็นมาของโครงงาน</a:t>
            </a:r>
            <a:r>
              <a:rPr lang="en-US" sz="4400" b="1" dirty="0" smtClean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H SarabunPSK" panose="020B0500040200020003" pitchFamily="34" charset="-34"/>
                <a:cs typeface="+mj-cs"/>
              </a:rPr>
              <a:t>(</a:t>
            </a:r>
            <a:r>
              <a:rPr lang="th-TH" sz="4400" b="1" dirty="0" smtClean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H SarabunPSK" panose="020B0500040200020003" pitchFamily="34" charset="-34"/>
                <a:cs typeface="+mj-cs"/>
              </a:rPr>
              <a:t>ต่อ</a:t>
            </a:r>
            <a:r>
              <a:rPr lang="en-US" sz="4400" b="1" dirty="0" smtClean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H SarabunPSK" panose="020B0500040200020003" pitchFamily="34" charset="-34"/>
                <a:cs typeface="+mj-cs"/>
              </a:rPr>
              <a:t>)</a:t>
            </a:r>
            <a:endParaRPr lang="th-TH" sz="4400" b="1" dirty="0">
              <a:ln w="1905"/>
              <a:solidFill>
                <a:srgbClr val="00B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H SarabunPSK" panose="020B0500040200020003" pitchFamily="34" charset="-34"/>
              <a:cs typeface="+mj-cs"/>
            </a:endParaRPr>
          </a:p>
        </p:txBody>
      </p:sp>
      <p:pic>
        <p:nvPicPr>
          <p:cNvPr id="3" name="รูปภาพ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29" y="715900"/>
            <a:ext cx="1421792" cy="1421792"/>
          </a:xfrm>
          <a:prstGeom prst="rect">
            <a:avLst/>
          </a:prstGeom>
        </p:spPr>
      </p:pic>
      <p:sp>
        <p:nvSpPr>
          <p:cNvPr id="4" name="สี่เหลี่ยมผืนผ้า 3"/>
          <p:cNvSpPr/>
          <p:nvPr/>
        </p:nvSpPr>
        <p:spPr>
          <a:xfrm>
            <a:off x="613611" y="2137692"/>
            <a:ext cx="788068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	จาก</a:t>
            </a:r>
            <a:r>
              <a:rPr lang="th-TH" sz="28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สาเหตุที่ได้กล่าวมานั้น จึงได้มีแนวคิดที่จะจัดทำโครงงานการระบบเปิดและปิด เครื่องคอมพิวเตอร์ ผ่าน </a:t>
            </a:r>
            <a:r>
              <a:rPr lang="en-US" sz="28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Application </a:t>
            </a:r>
            <a:r>
              <a:rPr lang="th-TH" sz="28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มือถือขึ้น เพื่อใช้</a:t>
            </a:r>
            <a:r>
              <a:rPr lang="th-TH" sz="28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สำหรับผู้ใช้งาน</a:t>
            </a:r>
            <a:r>
              <a:rPr lang="th-TH" sz="28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ที่มีไม่มีเวลาว่างมากที่จะเฝ้าดูคอมพิวเตอร์ตลอดเวลา และไม่สามารถ</a:t>
            </a:r>
            <a:r>
              <a:rPr lang="th-TH" sz="28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ที่</a:t>
            </a:r>
          </a:p>
          <a:p>
            <a:r>
              <a:rPr lang="th-TH" sz="28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จะ</a:t>
            </a:r>
            <a:r>
              <a:rPr lang="th-TH" sz="28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สั่งเปิดและปิดเครื่องคอมพิวเตอร์ ในกรณีฉุกเฉินด้วยตนเองได้ โดย</a:t>
            </a:r>
            <a:r>
              <a:rPr lang="th-TH" sz="28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ผู้พัฒนา</a:t>
            </a:r>
          </a:p>
          <a:p>
            <a:r>
              <a:rPr lang="th-TH" sz="28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ได้</a:t>
            </a:r>
            <a:r>
              <a:rPr lang="th-TH" sz="28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พัฒนาระบบที่สามารถที่จะเปิดและปิดเครื่องคอมพิวเตอร์ ผ่าน </a:t>
            </a:r>
            <a:r>
              <a:rPr lang="en-US" sz="28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Application</a:t>
            </a:r>
            <a:r>
              <a:rPr lang="th-TH" sz="28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 มือถือ โดยผ่านช่องอินเตอร์เน็ตไม่ว่าผู้ใช้งานจะอยู่ที่ไหนก็ตาม </a:t>
            </a:r>
            <a:endParaRPr lang="th-TH" sz="2800" dirty="0">
              <a:solidFill>
                <a:srgbClr val="00B0F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4264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2249906" y="545145"/>
            <a:ext cx="4656220" cy="8020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th-TH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H SarabunPSK" panose="020B0500040200020003" pitchFamily="34" charset="-34"/>
                <a:cs typeface="+mj-cs"/>
              </a:rPr>
              <a:t>วัตถุประสงค์ของโครงงาน</a:t>
            </a:r>
            <a:endParaRPr dirty="0">
              <a:cs typeface="+mj-cs"/>
            </a:endParaRPr>
          </a:p>
        </p:txBody>
      </p:sp>
      <p:sp>
        <p:nvSpPr>
          <p:cNvPr id="350" name="Shape 350"/>
          <p:cNvSpPr txBox="1">
            <a:spLocks noGrp="1"/>
          </p:cNvSpPr>
          <p:nvPr>
            <p:ph type="subTitle" idx="1"/>
          </p:nvPr>
        </p:nvSpPr>
        <p:spPr>
          <a:xfrm>
            <a:off x="2832410" y="1820052"/>
            <a:ext cx="6203306" cy="2715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8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1.  </a:t>
            </a:r>
            <a:r>
              <a:rPr lang="th-TH" sz="28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เพื่อ</a:t>
            </a:r>
            <a:r>
              <a:rPr lang="th-TH" sz="28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ความสะดวกในการการเปิด-ปิดของ</a:t>
            </a:r>
            <a:r>
              <a:rPr lang="th-TH" sz="28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เครื่องคอมพิวเตอร์            ของนัก</a:t>
            </a:r>
            <a:r>
              <a:rPr lang="th-TH" sz="28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ขุด </a:t>
            </a:r>
            <a:r>
              <a:rPr lang="en-US" sz="2800" dirty="0" err="1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Bitcoin</a:t>
            </a:r>
            <a:r>
              <a:rPr lang="th-TH" sz="28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 และบุคคลทั่วไป</a:t>
            </a:r>
            <a:endParaRPr lang="en-US" sz="2800" dirty="0">
              <a:solidFill>
                <a:srgbClr val="00B0F0"/>
              </a:solidFill>
              <a:latin typeface="TH SarabunPSK" panose="020B0500040200020003" pitchFamily="34" charset="-34"/>
              <a:cs typeface="+mj-cs"/>
            </a:endParaRPr>
          </a:p>
          <a:p>
            <a:pPr marL="0" lvl="0" indent="0"/>
            <a:r>
              <a:rPr lang="th-TH" sz="28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2</a:t>
            </a:r>
            <a:r>
              <a:rPr lang="th-TH" sz="28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.  เพื่อส่งเสริมการใช้งาน </a:t>
            </a:r>
            <a:r>
              <a:rPr lang="en-US" sz="2800" dirty="0" err="1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I</a:t>
            </a:r>
            <a:r>
              <a:rPr lang="en-US" sz="2800" dirty="0" err="1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oT</a:t>
            </a:r>
            <a:r>
              <a:rPr lang="th-TH" sz="28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 </a:t>
            </a:r>
            <a:r>
              <a:rPr lang="th-TH" sz="28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ให้แก่บุคคลภายนอก </a:t>
            </a:r>
            <a:endParaRPr lang="en-US" sz="2800" dirty="0">
              <a:solidFill>
                <a:srgbClr val="00B0F0"/>
              </a:solidFill>
              <a:latin typeface="TH SarabunPSK" panose="020B0500040200020003" pitchFamily="34" charset="-34"/>
              <a:cs typeface="+mj-cs"/>
            </a:endParaRPr>
          </a:p>
          <a:p>
            <a:pPr marL="0" lvl="0" indent="0"/>
            <a:r>
              <a:rPr lang="th-TH" sz="28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3</a:t>
            </a:r>
            <a:r>
              <a:rPr lang="th-TH" sz="28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.  เพื่อให้นักขุด </a:t>
            </a:r>
            <a:r>
              <a:rPr lang="en-US" sz="2800" dirty="0" err="1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Bitcoin</a:t>
            </a:r>
            <a:r>
              <a:rPr lang="th-TH" sz="28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 และบุคคลภายนอกได้มี</a:t>
            </a:r>
            <a:r>
              <a:rPr lang="th-TH" sz="28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การใช้เทคโนโลยี</a:t>
            </a:r>
            <a:r>
              <a:rPr lang="th-TH" sz="28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สารสนเทศอย่างเป็นระบบ </a:t>
            </a:r>
            <a:endParaRPr lang="en-US" sz="2800" dirty="0">
              <a:solidFill>
                <a:srgbClr val="00B0F0"/>
              </a:solidFill>
              <a:latin typeface="TH SarabunPSK" panose="020B0500040200020003" pitchFamily="34" charset="-34"/>
              <a:cs typeface="+mj-cs"/>
            </a:endParaRPr>
          </a:p>
          <a:p>
            <a:pPr marL="0" indent="0"/>
            <a:endParaRPr lang="th-TH" sz="2000" dirty="0">
              <a:latin typeface="TH Sarabun New"/>
              <a:cs typeface="+mj-cs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1026" name="Picture 2" descr="à¸à¸¥à¸à¸²à¸£à¸à¹à¸à¸«à¸²à¸£à¸¹à¸à¸ à¸²à¸à¸ªà¸³à¸«à¸£à¸±à¸ pc comput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41542">
            <a:off x="940144" y="2138437"/>
            <a:ext cx="1135030" cy="113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hape 710"/>
          <p:cNvSpPr/>
          <p:nvPr/>
        </p:nvSpPr>
        <p:spPr>
          <a:xfrm>
            <a:off x="402023" y="3344444"/>
            <a:ext cx="155770" cy="303631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191815" y="367844"/>
            <a:ext cx="3253893" cy="65484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h-TH" sz="4000" b="1" dirty="0" smtClean="0">
                <a:solidFill>
                  <a:srgbClr val="00B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ขอบเขตของโครงงาน</a:t>
            </a:r>
            <a:endParaRPr lang="th-TH" sz="4000" dirty="0">
              <a:solidFill>
                <a:srgbClr val="00B05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31759" y="1167063"/>
            <a:ext cx="7026442" cy="460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◇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￭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￮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●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○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sz="2400" b="0" i="0" u="none" strike="noStrike" cap="non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indent="0">
              <a:buFont typeface="Nixie One"/>
              <a:buNone/>
            </a:pPr>
            <a:endParaRPr lang="en-US" sz="2600" dirty="0" smtClean="0">
              <a:latin typeface="TH SarabunPSK" panose="020B0500040200020003" pitchFamily="34" charset="-34"/>
              <a:cs typeface="+mj-cs"/>
            </a:endParaRPr>
          </a:p>
          <a:p>
            <a:pPr marL="457200" lvl="1" indent="0">
              <a:buNone/>
            </a:pPr>
            <a:r>
              <a:rPr lang="en-US" sz="26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1. Mobile application </a:t>
            </a:r>
            <a:r>
              <a:rPr lang="th-TH" sz="26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มีคุณสมบัติดังต่อไปนี้</a:t>
            </a:r>
          </a:p>
          <a:p>
            <a:pPr marL="457200" lvl="1" indent="0">
              <a:buFont typeface="Nixie One"/>
              <a:buNone/>
            </a:pPr>
            <a:r>
              <a:rPr lang="th-TH" sz="26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	1.1 ผู้ใช้สามารถบริหารจัดการอุปกรณ์มีรายละเอียดดังต่อไปนี้</a:t>
            </a:r>
            <a:endParaRPr lang="en-US" sz="2600" dirty="0" smtClean="0">
              <a:solidFill>
                <a:srgbClr val="00B0F0"/>
              </a:solidFill>
              <a:latin typeface="TH SarabunPSK" panose="020B0500040200020003" pitchFamily="34" charset="-34"/>
              <a:cs typeface="+mj-cs"/>
            </a:endParaRPr>
          </a:p>
          <a:p>
            <a:pPr marL="800100" lvl="2" indent="0">
              <a:buFont typeface="Nixie One"/>
              <a:buNone/>
            </a:pPr>
            <a:r>
              <a:rPr lang="th-TH" sz="26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		1. สามารถควบคุมการเปิด </a:t>
            </a:r>
            <a:r>
              <a:rPr lang="en-US" sz="26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- </a:t>
            </a:r>
            <a:r>
              <a:rPr lang="th-TH" sz="26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ปิดเครื่องคอมพิวเตอร์ได้ผ่าน </a:t>
            </a:r>
            <a:r>
              <a:rPr lang="en-US" sz="26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		   Application</a:t>
            </a:r>
          </a:p>
          <a:p>
            <a:pPr marL="800100" lvl="2" indent="0">
              <a:buFont typeface="Nixie One"/>
              <a:buNone/>
            </a:pPr>
            <a:r>
              <a:rPr lang="th-TH" sz="26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		2.ผู้ใช้สามารถดูสถานะเครื่องคอมพิวเตอร์ได้ เช่น </a:t>
            </a:r>
          </a:p>
          <a:p>
            <a:pPr marL="800100" lvl="2" indent="0">
              <a:buFont typeface="Nixie One"/>
              <a:buNone/>
            </a:pPr>
            <a:r>
              <a:rPr lang="th-TH" sz="26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	</a:t>
            </a:r>
            <a:r>
              <a:rPr lang="th-TH" sz="26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	    เครื่องมีปัญหา เครื่องปกติ </a:t>
            </a:r>
            <a:endParaRPr lang="en-US" sz="2600" dirty="0" smtClean="0">
              <a:solidFill>
                <a:srgbClr val="00B0F0"/>
              </a:solidFill>
              <a:latin typeface="TH SarabunPSK" panose="020B0500040200020003" pitchFamily="34" charset="-34"/>
              <a:cs typeface="+mj-cs"/>
            </a:endParaRPr>
          </a:p>
          <a:p>
            <a:pPr marL="800100" lvl="2" indent="0">
              <a:buFont typeface="Nixie One"/>
              <a:buNone/>
            </a:pPr>
            <a:r>
              <a:rPr lang="th-TH" sz="26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		3. ผู้ใช้ </a:t>
            </a:r>
            <a:r>
              <a:rPr lang="en-US" sz="26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1 </a:t>
            </a:r>
            <a:r>
              <a:rPr lang="th-TH" sz="26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ผู้ใช้สามารถรองรับการเชื่อมต่อได้หลายเครื่อง </a:t>
            </a:r>
            <a:endParaRPr lang="en-US" sz="2600" dirty="0" smtClean="0">
              <a:solidFill>
                <a:srgbClr val="00B0F0"/>
              </a:solidFill>
              <a:latin typeface="TH SarabunPSK" panose="020B0500040200020003" pitchFamily="34" charset="-34"/>
              <a:cs typeface="+mj-cs"/>
            </a:endParaRPr>
          </a:p>
          <a:p>
            <a:pPr marL="457200" lvl="1" indent="0">
              <a:buFont typeface="Nixie One"/>
              <a:buNone/>
            </a:pPr>
            <a:r>
              <a:rPr lang="th-TH" sz="26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		4. ผู้ใช้สามารถดูข้อมูลของอุปกรณ์ </a:t>
            </a:r>
            <a:r>
              <a:rPr lang="en-US" sz="26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Hardware </a:t>
            </a:r>
            <a:r>
              <a:rPr lang="th-TH" sz="26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ได้ </a:t>
            </a:r>
            <a:r>
              <a:rPr lang="en-US" sz="26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CPU, 	                Ram, </a:t>
            </a:r>
            <a:r>
              <a:rPr lang="en-US" sz="2600" dirty="0" err="1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Harddisk</a:t>
            </a:r>
            <a:r>
              <a:rPr lang="en-US" sz="26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, Temp</a:t>
            </a:r>
          </a:p>
          <a:p>
            <a:pPr marL="0" indent="0">
              <a:buFont typeface="Nixie One"/>
              <a:buNone/>
            </a:pPr>
            <a:endParaRPr lang="en-US" sz="2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j-cs"/>
            </a:endParaRPr>
          </a:p>
          <a:p>
            <a:pPr marL="0" indent="0">
              <a:buFont typeface="Nixie One"/>
              <a:buNone/>
            </a:pPr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cs typeface="+mj-cs"/>
              </a:rPr>
              <a:t>		</a:t>
            </a:r>
            <a:endParaRPr lang="th-TH" sz="2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+mj-cs"/>
            </a:endParaRPr>
          </a:p>
          <a:p>
            <a:pPr marL="0" indent="0">
              <a:buFont typeface="Nixie One"/>
              <a:buNone/>
            </a:pPr>
            <a:endParaRPr lang="th-TH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H Sarabun New" pitchFamily="34" charset="-34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239443" y="1022685"/>
            <a:ext cx="6677336" cy="3838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1" indent="0">
              <a:buNone/>
            </a:pPr>
            <a:r>
              <a:rPr lang="th-TH" sz="26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1.2 การทดสอบการทำงาน</a:t>
            </a:r>
            <a:endParaRPr lang="en-US" sz="2600" dirty="0">
              <a:solidFill>
                <a:srgbClr val="00B0F0"/>
              </a:solidFill>
              <a:latin typeface="TH SarabunPSK" panose="020B0500040200020003" pitchFamily="34" charset="-34"/>
              <a:cs typeface="+mj-cs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	1.</a:t>
            </a:r>
            <a:r>
              <a:rPr lang="th-TH" sz="26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 ติดตั้ง </a:t>
            </a:r>
            <a:r>
              <a:rPr lang="en-US" sz="26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app </a:t>
            </a:r>
            <a:r>
              <a:rPr lang="th-TH" sz="26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บนมือถือ</a:t>
            </a:r>
            <a:endParaRPr lang="en-US" sz="2600" dirty="0">
              <a:solidFill>
                <a:srgbClr val="00B0F0"/>
              </a:solidFill>
              <a:latin typeface="TH SarabunPSK" panose="020B0500040200020003" pitchFamily="34" charset="-34"/>
              <a:cs typeface="+mj-cs"/>
            </a:endParaRPr>
          </a:p>
          <a:p>
            <a:pPr marL="0" indent="0">
              <a:buNone/>
            </a:pPr>
            <a:r>
              <a:rPr lang="th-TH" sz="26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	2. ระบบสามารถสั่งเปิดและปิดเครื่อง </a:t>
            </a:r>
            <a:r>
              <a:rPr lang="en-US" sz="26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PC </a:t>
            </a:r>
            <a:r>
              <a:rPr lang="th-TH" sz="26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ผ่านมือถือภายใน</a:t>
            </a:r>
            <a:r>
              <a:rPr lang="th-TH" sz="26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ตึก		    เดียวกัน</a:t>
            </a:r>
            <a:r>
              <a:rPr lang="th-TH" sz="26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ที่ผู้ใช้อยู่</a:t>
            </a:r>
            <a:endParaRPr lang="en-US" sz="2600" dirty="0">
              <a:solidFill>
                <a:srgbClr val="00B0F0"/>
              </a:solidFill>
              <a:latin typeface="TH SarabunPSK" panose="020B0500040200020003" pitchFamily="34" charset="-34"/>
              <a:cs typeface="+mj-cs"/>
            </a:endParaRPr>
          </a:p>
          <a:p>
            <a:pPr marL="0" indent="0">
              <a:buNone/>
            </a:pPr>
            <a:r>
              <a:rPr lang="th-TH" sz="26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	3. ระบบสามารถสั่งเปิดและปิดเครื่อง </a:t>
            </a:r>
            <a:r>
              <a:rPr lang="en-US" sz="26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PC </a:t>
            </a:r>
            <a:r>
              <a:rPr lang="th-TH" sz="26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ผ่านมือถือที่อยู่</a:t>
            </a:r>
            <a:r>
              <a:rPr lang="th-TH" sz="26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คน</a:t>
            </a:r>
          </a:p>
          <a:p>
            <a:pPr marL="0" indent="0">
              <a:buNone/>
            </a:pPr>
            <a:r>
              <a:rPr lang="th-TH" sz="26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	</a:t>
            </a:r>
            <a:r>
              <a:rPr lang="th-TH" sz="26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     ละที่กับ</a:t>
            </a:r>
            <a:r>
              <a:rPr lang="th-TH" sz="26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ที่ผู้ใช้อยู่</a:t>
            </a:r>
          </a:p>
          <a:p>
            <a:pPr marL="0" indent="0">
              <a:buNone/>
            </a:pPr>
            <a:r>
              <a:rPr lang="th-TH" sz="26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	4. ในกรณีที่เครื่องมีปัญหาให้ผู้ใช้ทำการกดที่ปุ่มเปิด</a:t>
            </a:r>
            <a:r>
              <a:rPr lang="en-US" sz="26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-</a:t>
            </a:r>
            <a:r>
              <a:rPr lang="th-TH" sz="26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ปิดที่หน้า </a:t>
            </a:r>
            <a:r>
              <a:rPr lang="en-US" sz="26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	   	   Application</a:t>
            </a:r>
            <a:r>
              <a:rPr lang="th-TH" sz="26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 ค้าง</a:t>
            </a:r>
            <a:r>
              <a:rPr lang="th-TH" sz="26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สักครู่แล้วเครื่องคอมพิวเตอร์จะทำการ</a:t>
            </a:r>
            <a:r>
              <a:rPr lang="th-TH" sz="2600" dirty="0" smtClean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เปิด	   	   เครื่อง</a:t>
            </a:r>
            <a:r>
              <a:rPr lang="th-TH" sz="2600" dirty="0">
                <a:solidFill>
                  <a:srgbClr val="00B0F0"/>
                </a:solidFill>
                <a:latin typeface="TH SarabunPSK" panose="020B0500040200020003" pitchFamily="34" charset="-34"/>
                <a:cs typeface="+mj-cs"/>
              </a:rPr>
              <a:t>คอมพิวเตอร์ให้ใหม่</a:t>
            </a:r>
            <a:endParaRPr lang="en-US" sz="2600" dirty="0">
              <a:solidFill>
                <a:srgbClr val="00B0F0"/>
              </a:solidFill>
              <a:latin typeface="TH SarabunPSK" panose="020B0500040200020003" pitchFamily="34" charset="-34"/>
              <a:cs typeface="+mj-cs"/>
            </a:endParaRPr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endParaRPr dirty="0">
              <a:solidFill>
                <a:srgbClr val="00B0F0"/>
              </a:solidFill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203847" y="355812"/>
            <a:ext cx="3253893" cy="654841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h-TH" sz="4000" b="1" dirty="0" smtClean="0">
                <a:solidFill>
                  <a:srgbClr val="00B050"/>
                </a:solidFill>
                <a:latin typeface="TH SarabunPSK" panose="020B0500040200020003" pitchFamily="34" charset="-34"/>
                <a:cs typeface="+mj-cs"/>
              </a:rPr>
              <a:t>ขอบเขตของโครงงาน</a:t>
            </a:r>
            <a:r>
              <a:rPr lang="en-US" sz="4000" b="1" dirty="0" smtClean="0">
                <a:solidFill>
                  <a:srgbClr val="00B050"/>
                </a:solidFill>
                <a:latin typeface="TH SarabunPSK" panose="020B0500040200020003" pitchFamily="34" charset="-34"/>
                <a:cs typeface="+mj-cs"/>
              </a:rPr>
              <a:t>(</a:t>
            </a:r>
            <a:r>
              <a:rPr lang="th-TH" sz="4000" b="1" dirty="0" smtClean="0">
                <a:solidFill>
                  <a:srgbClr val="00B050"/>
                </a:solidFill>
                <a:latin typeface="TH SarabunPSK" panose="020B0500040200020003" pitchFamily="34" charset="-34"/>
                <a:cs typeface="+mj-cs"/>
              </a:rPr>
              <a:t>ต่อ</a:t>
            </a:r>
            <a:r>
              <a:rPr lang="en-US" sz="4000" b="1" dirty="0" smtClean="0">
                <a:solidFill>
                  <a:srgbClr val="00B050"/>
                </a:solidFill>
                <a:latin typeface="TH SarabunPSK" panose="020B0500040200020003" pitchFamily="34" charset="-34"/>
                <a:cs typeface="+mj-cs"/>
              </a:rPr>
              <a:t>)</a:t>
            </a:r>
            <a:endParaRPr lang="th-TH" sz="4000" dirty="0">
              <a:solidFill>
                <a:srgbClr val="00B050"/>
              </a:solidFill>
              <a:latin typeface="TH SarabunPSK" panose="020B0500040200020003" pitchFamily="34" charset="-34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ctrTitle" idx="4294967295"/>
          </p:nvPr>
        </p:nvSpPr>
        <p:spPr>
          <a:xfrm>
            <a:off x="3231503" y="99577"/>
            <a:ext cx="4785561" cy="990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th-TH" dirty="0" smtClean="0">
                <a:solidFill>
                  <a:srgbClr val="00B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วงจร </a:t>
            </a:r>
            <a:r>
              <a:rPr lang="en-US" dirty="0" smtClean="0">
                <a:solidFill>
                  <a:srgbClr val="00B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Node </a:t>
            </a:r>
            <a:r>
              <a:rPr lang="en-US" dirty="0">
                <a:solidFill>
                  <a:srgbClr val="00B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MCU</a:t>
            </a:r>
            <a:endParaRPr dirty="0">
              <a:solidFill>
                <a:srgbClr val="00B05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pSp>
        <p:nvGrpSpPr>
          <p:cNvPr id="370" name="Shape 370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71" name="Shape 37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Shape 373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74" name="Shape 37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Shape 378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รูปภาพ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70" y="1089582"/>
            <a:ext cx="6688194" cy="36326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368"/>
          <p:cNvSpPr txBox="1">
            <a:spLocks/>
          </p:cNvSpPr>
          <p:nvPr/>
        </p:nvSpPr>
        <p:spPr>
          <a:xfrm>
            <a:off x="3227829" y="106704"/>
            <a:ext cx="3163909" cy="990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 smtClean="0">
                <a:solidFill>
                  <a:srgbClr val="00B05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On-Off PC Box</a:t>
            </a:r>
            <a:endParaRPr lang="en-US" dirty="0">
              <a:solidFill>
                <a:srgbClr val="00B050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grpSp>
        <p:nvGrpSpPr>
          <p:cNvPr id="28" name="กลุ่ม 27"/>
          <p:cNvGrpSpPr/>
          <p:nvPr/>
        </p:nvGrpSpPr>
        <p:grpSpPr>
          <a:xfrm>
            <a:off x="266700" y="1183173"/>
            <a:ext cx="8534400" cy="3550798"/>
            <a:chOff x="266700" y="1183173"/>
            <a:chExt cx="8534400" cy="3550798"/>
          </a:xfrm>
        </p:grpSpPr>
        <p:pic>
          <p:nvPicPr>
            <p:cNvPr id="8" name="รูปภาพ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78" r="8960"/>
            <a:stretch/>
          </p:blipFill>
          <p:spPr>
            <a:xfrm rot="5400000">
              <a:off x="3034385" y="520512"/>
              <a:ext cx="3550798" cy="487611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10" name="ลูกศรเชื่อมต่อแบบตรง 9"/>
            <p:cNvCxnSpPr/>
            <p:nvPr/>
          </p:nvCxnSpPr>
          <p:spPr>
            <a:xfrm flipH="1" flipV="1">
              <a:off x="1628775" y="2828925"/>
              <a:ext cx="2971800" cy="1333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ลูกศรเชื่อมต่อแบบตรง 11"/>
            <p:cNvCxnSpPr/>
            <p:nvPr/>
          </p:nvCxnSpPr>
          <p:spPr>
            <a:xfrm flipH="1">
              <a:off x="1900237" y="2000250"/>
              <a:ext cx="2428876" cy="22212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ลูกศรเชื่อมต่อแบบตรง 13"/>
            <p:cNvCxnSpPr/>
            <p:nvPr/>
          </p:nvCxnSpPr>
          <p:spPr>
            <a:xfrm flipH="1">
              <a:off x="1571625" y="3366798"/>
              <a:ext cx="4019551" cy="1661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ลูกศรเชื่อมต่อแบบตรง 15"/>
            <p:cNvCxnSpPr/>
            <p:nvPr/>
          </p:nvCxnSpPr>
          <p:spPr>
            <a:xfrm flipH="1">
              <a:off x="1428750" y="4067175"/>
              <a:ext cx="3848100" cy="2380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กล่องข้อความ 16"/>
            <p:cNvSpPr txBox="1"/>
            <p:nvPr/>
          </p:nvSpPr>
          <p:spPr>
            <a:xfrm>
              <a:off x="266700" y="2025396"/>
              <a:ext cx="1817666" cy="39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สาย </a:t>
              </a:r>
              <a:r>
                <a:rPr lang="en-US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Power Switch</a:t>
              </a:r>
              <a:endParaRPr lang="th-TH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1" name="กล่องข้อความ 20"/>
            <p:cNvSpPr txBox="1"/>
            <p:nvPr/>
          </p:nvSpPr>
          <p:spPr>
            <a:xfrm>
              <a:off x="434192" y="2589634"/>
              <a:ext cx="18176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Optocoupler</a:t>
              </a:r>
              <a:endParaRPr lang="th-TH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4" name="กล่องข้อความ 23"/>
            <p:cNvSpPr txBox="1"/>
            <p:nvPr/>
          </p:nvSpPr>
          <p:spPr>
            <a:xfrm>
              <a:off x="434192" y="3360219"/>
              <a:ext cx="11374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Node MCU</a:t>
              </a:r>
              <a:endParaRPr lang="th-TH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6" name="กล่องข้อความ 25"/>
            <p:cNvSpPr txBox="1"/>
            <p:nvPr/>
          </p:nvSpPr>
          <p:spPr>
            <a:xfrm>
              <a:off x="436975" y="4151381"/>
              <a:ext cx="991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Resistor</a:t>
              </a:r>
              <a:endParaRPr lang="th-TH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cxnSp>
          <p:nvCxnSpPr>
            <p:cNvPr id="27" name="ลูกศรเชื่อมต่อแบบตรง 26"/>
            <p:cNvCxnSpPr/>
            <p:nvPr/>
          </p:nvCxnSpPr>
          <p:spPr>
            <a:xfrm flipV="1">
              <a:off x="6962775" y="2222373"/>
              <a:ext cx="790575" cy="11444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กล่องข้อความ 30"/>
            <p:cNvSpPr txBox="1"/>
            <p:nvPr/>
          </p:nvSpPr>
          <p:spPr>
            <a:xfrm>
              <a:off x="7554252" y="1900082"/>
              <a:ext cx="1246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Micro USB</a:t>
              </a:r>
              <a:endParaRPr lang="th-TH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197</Words>
  <Application>Microsoft Office PowerPoint</Application>
  <PresentationFormat>On-screen Show (16:9)</PresentationFormat>
  <Paragraphs>54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Angsana New</vt:lpstr>
      <vt:lpstr>Arial</vt:lpstr>
      <vt:lpstr>Muli</vt:lpstr>
      <vt:lpstr>Helvetica Neue</vt:lpstr>
      <vt:lpstr>Nixie One</vt:lpstr>
      <vt:lpstr>TH SarabunPSK</vt:lpstr>
      <vt:lpstr>TH Sarabun New</vt:lpstr>
      <vt:lpstr>Imogen template</vt:lpstr>
      <vt:lpstr>  ระบบควบคุมการเปิด-ปิดเครื่อง PC ด้วย IoT Application PC-based on-off Control Systems by IoT Application</vt:lpstr>
      <vt:lpstr>จัดทำโดย     นางสาว เอื้ออรพรรณ  รวมนรินทร์    รหัสนักศึกษา  5914210009    นางสาว วารณี          กูลสวัสดิ์มงคล   รหัสนักศึกษา  5914210010 </vt:lpstr>
      <vt:lpstr>ความเป็นมาของโครงงาน</vt:lpstr>
      <vt:lpstr>PowerPoint Presentation</vt:lpstr>
      <vt:lpstr>วัตถุประสงค์ของโครงงาน</vt:lpstr>
      <vt:lpstr>PowerPoint Presentation</vt:lpstr>
      <vt:lpstr>PowerPoint Presentation</vt:lpstr>
      <vt:lpstr>วงจร Node MCU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ระบบควบคุมการเปิด-ปิดเครื่อง PC ด้วย IoT Application PC-based on-off Control Systems by IoT Application</dc:title>
  <dc:creator>Windows 10</dc:creator>
  <cp:lastModifiedBy>Windows User</cp:lastModifiedBy>
  <cp:revision>32</cp:revision>
  <dcterms:modified xsi:type="dcterms:W3CDTF">2018-07-02T10:06:13Z</dcterms:modified>
</cp:coreProperties>
</file>