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0" r:id="rId5"/>
    <p:sldId id="269" r:id="rId6"/>
    <p:sldId id="271" r:id="rId7"/>
    <p:sldId id="267" r:id="rId8"/>
    <p:sldId id="270" r:id="rId9"/>
    <p:sldId id="266" r:id="rId10"/>
    <p:sldId id="268" r:id="rId11"/>
    <p:sldId id="263" r:id="rId12"/>
    <p:sldId id="264" r:id="rId13"/>
    <p:sldId id="27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0" d="100"/>
          <a:sy n="70" d="100"/>
        </p:scale>
        <p:origin x="73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52845-A45B-4198-8971-5A0D2A2176F7}" type="datetimeFigureOut">
              <a:rPr lang="en-IN" smtClean="0"/>
              <a:t>13-02-2024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02499-6ECC-4ACB-B0E7-885F4217283F}" type="slidenum">
              <a:rPr lang="en-IN" smtClean="0"/>
              <a:t>‹#›</a:t>
            </a:fld>
            <a:endParaRPr lang="en-IN"/>
          </a:p>
        </p:txBody>
      </p:sp>
    </p:spTree>
    <p:extLst>
      <p:ext uri="{BB962C8B-B14F-4D97-AF65-F5344CB8AC3E}">
        <p14:creationId xmlns:p14="http://schemas.microsoft.com/office/powerpoint/2010/main" val="6158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Importance of FOCL Algorithm in Machine Learning:</a:t>
            </a:r>
          </a:p>
          <a:p>
            <a:r>
              <a:rPr lang="en-US" sz="1200" b="0" i="0" kern="1200" dirty="0" smtClean="0">
                <a:solidFill>
                  <a:schemeClr val="tx1"/>
                </a:solidFill>
                <a:effectLst/>
                <a:latin typeface="+mn-lt"/>
                <a:ea typeface="+mn-ea"/>
                <a:cs typeface="+mn-cs"/>
              </a:rPr>
              <a:t>The FOCL algorithm offers several advantages over its predecessor, FOIL, making it valuable in the field of machine learning. Here are some of its key strengths:</a:t>
            </a:r>
          </a:p>
          <a:p>
            <a:r>
              <a:rPr lang="en-US" sz="1200" b="1" i="0" kern="1200" dirty="0" smtClean="0">
                <a:solidFill>
                  <a:schemeClr val="tx1"/>
                </a:solidFill>
                <a:effectLst/>
                <a:latin typeface="+mn-lt"/>
                <a:ea typeface="+mn-ea"/>
                <a:cs typeface="+mn-cs"/>
              </a:rPr>
              <a:t>1. Improved Efficiency: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FOCL leverages domain knowledge to focus its search for rules, leading to faster convergence and reduced training time. This is particularly beneficial when dealing with large datasets or when computational resources are limited.</a:t>
            </a:r>
          </a:p>
          <a:p>
            <a:r>
              <a:rPr lang="en-US" sz="1200" b="1" i="0" kern="1200" dirty="0" smtClean="0">
                <a:solidFill>
                  <a:schemeClr val="tx1"/>
                </a:solidFill>
                <a:effectLst/>
                <a:latin typeface="+mn-lt"/>
                <a:ea typeface="+mn-ea"/>
                <a:cs typeface="+mn-cs"/>
              </a:rPr>
              <a:t>2. Enhanced Accuracy: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By incorporating prior knowledge, FOCL can identify more relevant features and generate rules that more accurately capture the underlying relationships in the data. This can lead to improved prediction performance compared to purely inductive algorithms like FOIL.</a:t>
            </a:r>
          </a:p>
          <a:p>
            <a:r>
              <a:rPr lang="en-US" sz="1200" b="1" i="0" kern="1200" dirty="0" smtClean="0">
                <a:solidFill>
                  <a:schemeClr val="tx1"/>
                </a:solidFill>
                <a:effectLst/>
                <a:latin typeface="+mn-lt"/>
                <a:ea typeface="+mn-ea"/>
                <a:cs typeface="+mn-cs"/>
              </a:rPr>
              <a:t>3. Increased Interpretability: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use of domain knowledge in FOCL helps to make the generated rules more human-readable and understandable. This allows us to gain insights into the reasoning behind the model's predictions, which can be crucial in certain applications.</a:t>
            </a:r>
          </a:p>
          <a:p>
            <a:r>
              <a:rPr lang="en-US" sz="1200" b="1" i="0" kern="1200" dirty="0" smtClean="0">
                <a:solidFill>
                  <a:schemeClr val="tx1"/>
                </a:solidFill>
                <a:effectLst/>
                <a:latin typeface="+mn-lt"/>
                <a:ea typeface="+mn-ea"/>
                <a:cs typeface="+mn-cs"/>
              </a:rPr>
              <a:t>4. Applicability to Diverse Domains: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FOCL's ability to integrate domain knowledge makes it adaptable to various domains where prior knowledge exists. This includes fields like healthcare, finance, and natural language processing, where specific domain rules can significantly improve learning outcomes.</a:t>
            </a:r>
          </a:p>
          <a:p>
            <a:r>
              <a:rPr lang="en-US" sz="1200" b="1" i="0" kern="1200" dirty="0" smtClean="0">
                <a:solidFill>
                  <a:schemeClr val="tx1"/>
                </a:solidFill>
                <a:effectLst/>
                <a:latin typeface="+mn-lt"/>
                <a:ea typeface="+mn-ea"/>
                <a:cs typeface="+mn-cs"/>
              </a:rPr>
              <a:t>5. Integration with Other Learning Techniques: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FOCL can be combined with other machine learning techniques, such as neural networks, to create hybrid models. This can leverage the strengths of each approach, resulting in more powerful and flexible learning systems.</a:t>
            </a:r>
          </a:p>
          <a:p>
            <a:endParaRPr lang="en-IN" dirty="0"/>
          </a:p>
        </p:txBody>
      </p:sp>
      <p:sp>
        <p:nvSpPr>
          <p:cNvPr id="4" name="Slide Number Placeholder 3"/>
          <p:cNvSpPr>
            <a:spLocks noGrp="1"/>
          </p:cNvSpPr>
          <p:nvPr>
            <p:ph type="sldNum" sz="quarter" idx="10"/>
          </p:nvPr>
        </p:nvSpPr>
        <p:spPr/>
        <p:txBody>
          <a:bodyPr/>
          <a:lstStyle/>
          <a:p>
            <a:fld id="{C9C02499-6ECC-4ACB-B0E7-885F4217283F}" type="slidenum">
              <a:rPr lang="en-IN" smtClean="0"/>
              <a:t>3</a:t>
            </a:fld>
            <a:endParaRPr lang="en-IN"/>
          </a:p>
        </p:txBody>
      </p:sp>
    </p:spTree>
    <p:extLst>
      <p:ext uri="{BB962C8B-B14F-4D97-AF65-F5344CB8AC3E}">
        <p14:creationId xmlns:p14="http://schemas.microsoft.com/office/powerpoint/2010/main" val="231250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15644" y="962527"/>
            <a:ext cx="5459913" cy="975402"/>
          </a:xfrm>
        </p:spPr>
        <p:txBody>
          <a:bodyPr/>
          <a:lstStyle/>
          <a:p>
            <a:r>
              <a:rPr lang="en-US" dirty="0" smtClean="0"/>
              <a:t>FOCL Algorithm</a:t>
            </a:r>
            <a:endParaRPr lang="en-IN" dirty="0"/>
          </a:p>
        </p:txBody>
      </p:sp>
      <p:sp>
        <p:nvSpPr>
          <p:cNvPr id="3" name="Subtitle 2"/>
          <p:cNvSpPr>
            <a:spLocks noGrp="1"/>
          </p:cNvSpPr>
          <p:nvPr>
            <p:ph type="subTitle" idx="1"/>
          </p:nvPr>
        </p:nvSpPr>
        <p:spPr>
          <a:xfrm>
            <a:off x="7098632" y="4993105"/>
            <a:ext cx="4405980" cy="910557"/>
          </a:xfrm>
        </p:spPr>
        <p:txBody>
          <a:bodyPr/>
          <a:lstStyle/>
          <a:p>
            <a:pPr algn="r"/>
            <a:r>
              <a:rPr lang="en-US" dirty="0" smtClean="0"/>
              <a:t> - By M. Shiva Laxmi Vara Prasad</a:t>
            </a:r>
          </a:p>
          <a:p>
            <a:pPr algn="r"/>
            <a:r>
              <a:rPr lang="en-US" dirty="0" smtClean="0"/>
              <a:t>21AG1A1233</a:t>
            </a:r>
            <a:endParaRPr lang="en-IN" dirty="0"/>
          </a:p>
        </p:txBody>
      </p:sp>
    </p:spTree>
    <p:extLst>
      <p:ext uri="{BB962C8B-B14F-4D97-AF65-F5344CB8AC3E}">
        <p14:creationId xmlns:p14="http://schemas.microsoft.com/office/powerpoint/2010/main" val="225996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Training</a:t>
            </a:r>
            <a:endParaRPr lang="en-IN" dirty="0"/>
          </a:p>
        </p:txBody>
      </p:sp>
      <p:pic>
        <p:nvPicPr>
          <p:cNvPr id="5" name="Content Placeholder 4"/>
          <p:cNvPicPr>
            <a:picLocks noGrp="1" noChangeAspect="1"/>
          </p:cNvPicPr>
          <p:nvPr>
            <p:ph idx="1"/>
          </p:nvPr>
        </p:nvPicPr>
        <p:blipFill>
          <a:blip r:embed="rId2"/>
          <a:stretch>
            <a:fillRect/>
          </a:stretch>
        </p:blipFill>
        <p:spPr>
          <a:xfrm>
            <a:off x="2501900" y="1364609"/>
            <a:ext cx="7416800" cy="4675045"/>
          </a:xfrm>
          <a:prstGeom prst="rect">
            <a:avLst/>
          </a:prstGeom>
        </p:spPr>
      </p:pic>
    </p:spTree>
    <p:extLst>
      <p:ext uri="{BB962C8B-B14F-4D97-AF65-F5344CB8AC3E}">
        <p14:creationId xmlns:p14="http://schemas.microsoft.com/office/powerpoint/2010/main" val="77899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space</a:t>
            </a:r>
            <a:endParaRPr lang="en-IN" dirty="0"/>
          </a:p>
        </p:txBody>
      </p:sp>
      <p:pic>
        <p:nvPicPr>
          <p:cNvPr id="5" name="Content Placeholder 4"/>
          <p:cNvPicPr>
            <a:picLocks noGrp="1" noChangeAspect="1"/>
          </p:cNvPicPr>
          <p:nvPr>
            <p:ph idx="1"/>
          </p:nvPr>
        </p:nvPicPr>
        <p:blipFill>
          <a:blip r:embed="rId2"/>
          <a:stretch>
            <a:fillRect/>
          </a:stretch>
        </p:blipFill>
        <p:spPr>
          <a:xfrm>
            <a:off x="2592924" y="1297759"/>
            <a:ext cx="7338475" cy="5308947"/>
          </a:xfrm>
          <a:prstGeom prst="rect">
            <a:avLst/>
          </a:prstGeom>
        </p:spPr>
      </p:pic>
    </p:spTree>
    <p:extLst>
      <p:ext uri="{BB962C8B-B14F-4D97-AF65-F5344CB8AC3E}">
        <p14:creationId xmlns:p14="http://schemas.microsoft.com/office/powerpoint/2010/main" val="4882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endParaRPr lang="en-IN" dirty="0"/>
          </a:p>
        </p:txBody>
      </p:sp>
      <p:sp>
        <p:nvSpPr>
          <p:cNvPr id="3" name="Content Placeholder 2"/>
          <p:cNvSpPr>
            <a:spLocks noGrp="1"/>
          </p:cNvSpPr>
          <p:nvPr>
            <p:ph idx="1"/>
          </p:nvPr>
        </p:nvSpPr>
        <p:spPr>
          <a:xfrm>
            <a:off x="1943100" y="1284646"/>
            <a:ext cx="9561512" cy="4531953"/>
          </a:xfrm>
        </p:spPr>
        <p:txBody>
          <a:bodyPr>
            <a:normAutofit/>
          </a:bodyPr>
          <a:lstStyle/>
          <a:p>
            <a:r>
              <a:rPr lang="en-US" sz="2000" dirty="0" smtClean="0"/>
              <a:t>Horn clause of the form</a:t>
            </a:r>
            <a:endParaRPr lang="en-US" sz="2000" dirty="0"/>
          </a:p>
          <a:p>
            <a:endParaRPr lang="en-US" sz="2000" dirty="0" smtClean="0"/>
          </a:p>
          <a:p>
            <a:endParaRPr lang="en-US" sz="2000" dirty="0"/>
          </a:p>
          <a:p>
            <a:pPr marL="0" indent="0">
              <a:buNone/>
            </a:pPr>
            <a:r>
              <a:rPr lang="en-US" sz="2000" dirty="0"/>
              <a:t>		</a:t>
            </a:r>
            <a:r>
              <a:rPr lang="en-US" sz="2000" dirty="0" smtClean="0"/>
              <a:t>     : An initial conjunction of operational literals (added one at </a:t>
            </a:r>
            <a:endParaRPr lang="en-US" sz="2000" dirty="0"/>
          </a:p>
          <a:p>
            <a:pPr marL="0" indent="0">
              <a:buNone/>
            </a:pPr>
            <a:r>
              <a:rPr lang="en-US" sz="2000" dirty="0" smtClean="0"/>
              <a:t>                    time by the first syntactic operator)</a:t>
            </a:r>
          </a:p>
          <a:p>
            <a:pPr marL="0" indent="0">
              <a:buNone/>
            </a:pPr>
            <a:r>
              <a:rPr lang="en-US" sz="2000" dirty="0" smtClean="0"/>
              <a:t>		</a:t>
            </a:r>
            <a:r>
              <a:rPr lang="en-IN" sz="2000" dirty="0" smtClean="0"/>
              <a:t>      </a:t>
            </a:r>
            <a:r>
              <a:rPr lang="en-US" sz="2000" dirty="0" smtClean="0"/>
              <a:t>: A conjunction of operational literals (added in a single step 					        based on the domain theory)</a:t>
            </a:r>
          </a:p>
          <a:p>
            <a:pPr marL="0" indent="0">
              <a:buNone/>
            </a:pPr>
            <a:r>
              <a:rPr lang="en-US" sz="2000" dirty="0" smtClean="0"/>
              <a:t>		      : A final conjunction of operational literals (added one at a</a:t>
            </a:r>
          </a:p>
          <a:p>
            <a:pPr marL="0" indent="0">
              <a:buNone/>
            </a:pPr>
            <a:r>
              <a:rPr lang="en-US" sz="2000" dirty="0"/>
              <a:t> </a:t>
            </a:r>
            <a:r>
              <a:rPr lang="en-US" sz="2000" dirty="0" smtClean="0"/>
              <a:t>                    time by the first syntactic operator)</a:t>
            </a:r>
          </a:p>
        </p:txBody>
      </p:sp>
      <p:pic>
        <p:nvPicPr>
          <p:cNvPr id="4" name="Picture 3"/>
          <p:cNvPicPr>
            <a:picLocks noChangeAspect="1"/>
          </p:cNvPicPr>
          <p:nvPr/>
        </p:nvPicPr>
        <p:blipFill>
          <a:blip r:embed="rId2"/>
          <a:stretch>
            <a:fillRect/>
          </a:stretch>
        </p:blipFill>
        <p:spPr>
          <a:xfrm>
            <a:off x="4803593" y="1723820"/>
            <a:ext cx="2610214" cy="657317"/>
          </a:xfrm>
          <a:prstGeom prst="rect">
            <a:avLst/>
          </a:prstGeom>
        </p:spPr>
      </p:pic>
      <p:pic>
        <p:nvPicPr>
          <p:cNvPr id="6" name="Picture 5"/>
          <p:cNvPicPr>
            <a:picLocks noChangeAspect="1"/>
          </p:cNvPicPr>
          <p:nvPr/>
        </p:nvPicPr>
        <p:blipFill>
          <a:blip r:embed="rId3"/>
          <a:stretch>
            <a:fillRect/>
          </a:stretch>
        </p:blipFill>
        <p:spPr>
          <a:xfrm>
            <a:off x="2963833" y="3514591"/>
            <a:ext cx="371527" cy="323895"/>
          </a:xfrm>
          <a:prstGeom prst="rect">
            <a:avLst/>
          </a:prstGeom>
        </p:spPr>
      </p:pic>
      <p:pic>
        <p:nvPicPr>
          <p:cNvPr id="7" name="Picture 6"/>
          <p:cNvPicPr>
            <a:picLocks noChangeAspect="1"/>
          </p:cNvPicPr>
          <p:nvPr/>
        </p:nvPicPr>
        <p:blipFill>
          <a:blip r:embed="rId4"/>
          <a:stretch>
            <a:fillRect/>
          </a:stretch>
        </p:blipFill>
        <p:spPr>
          <a:xfrm>
            <a:off x="2911439" y="2634602"/>
            <a:ext cx="323895" cy="323895"/>
          </a:xfrm>
          <a:prstGeom prst="rect">
            <a:avLst/>
          </a:prstGeom>
        </p:spPr>
      </p:pic>
      <p:pic>
        <p:nvPicPr>
          <p:cNvPr id="8" name="Picture 7"/>
          <p:cNvPicPr>
            <a:picLocks noChangeAspect="1"/>
          </p:cNvPicPr>
          <p:nvPr/>
        </p:nvPicPr>
        <p:blipFill>
          <a:blip r:embed="rId5"/>
          <a:stretch>
            <a:fillRect/>
          </a:stretch>
        </p:blipFill>
        <p:spPr>
          <a:xfrm>
            <a:off x="3049570" y="4218243"/>
            <a:ext cx="285790" cy="381053"/>
          </a:xfrm>
          <a:prstGeom prst="rect">
            <a:avLst/>
          </a:prstGeom>
        </p:spPr>
      </p:pic>
    </p:spTree>
    <p:extLst>
      <p:ext uri="{BB962C8B-B14F-4D97-AF65-F5344CB8AC3E}">
        <p14:creationId xmlns:p14="http://schemas.microsoft.com/office/powerpoint/2010/main" val="2122749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3 Questions to Ask at the End of Every Interview – DAV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 y="0"/>
            <a:ext cx="1221162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0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1877475" cy="61690"/>
          </a:xfrm>
        </p:spPr>
        <p:txBody>
          <a:bodyPr>
            <a:normAutofit fontScale="90000"/>
          </a:bodyPr>
          <a:lstStyle/>
          <a:p>
            <a:r>
              <a:rPr lang="en-US" dirty="0" smtClean="0"/>
              <a:t> </a:t>
            </a:r>
            <a:endParaRPr lang="en-IN" dirty="0"/>
          </a:p>
        </p:txBody>
      </p:sp>
      <p:pic>
        <p:nvPicPr>
          <p:cNvPr id="1026" name="Picture 2" descr="https://www.skipprichard.com/wp-content/uploads/2014/04/bigstock-Thank-You-20253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29663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0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FOCL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625600"/>
            <a:ext cx="8915400" cy="4711700"/>
          </a:xfrm>
        </p:spPr>
        <p:txBody>
          <a:bodyPr/>
          <a:lstStyle/>
          <a:p>
            <a:endParaRPr lang="en-US" b="1" dirty="0" smtClean="0"/>
          </a:p>
          <a:p>
            <a:r>
              <a:rPr lang="en-US" sz="2000" b="1" dirty="0" smtClean="0"/>
              <a:t>Def:</a:t>
            </a:r>
            <a:r>
              <a:rPr lang="en-US" sz="2000" dirty="0" smtClean="0"/>
              <a:t>  The </a:t>
            </a:r>
            <a:r>
              <a:rPr lang="en-US" sz="2000" dirty="0"/>
              <a:t>First Order Combined Learner (FOCL) Algorithm is an extension of the purely inductive, FOIL Algorithm. It uses domain theory to further improve the search for the best-rule and greatly improves accuracy. It incorporates the methods of Explanation-Based learning (EBL) into the </a:t>
            </a:r>
            <a:r>
              <a:rPr lang="en-US" sz="2000" dirty="0" smtClean="0"/>
              <a:t>existing </a:t>
            </a:r>
            <a:r>
              <a:rPr lang="en-US" sz="2000" dirty="0"/>
              <a:t>methods of FOIL</a:t>
            </a:r>
            <a:r>
              <a:rPr lang="en-US" sz="2000" dirty="0" smtClean="0"/>
              <a:t>.</a:t>
            </a:r>
          </a:p>
          <a:p>
            <a:pPr marL="0" indent="0">
              <a:buNone/>
            </a:pPr>
            <a:endParaRPr lang="en-US" dirty="0"/>
          </a:p>
          <a:p>
            <a:r>
              <a:rPr lang="en-US" sz="2000" dirty="0" smtClean="0"/>
              <a:t>FOCL </a:t>
            </a:r>
            <a:r>
              <a:rPr lang="en-US" sz="2000" dirty="0"/>
              <a:t>algorithm is an important concept in machine learning, used for pattern recognition and data classification.</a:t>
            </a:r>
            <a:endParaRPr lang="en-IN" sz="2000" dirty="0"/>
          </a:p>
          <a:p>
            <a:endParaRPr lang="en-IN" sz="2000" dirty="0"/>
          </a:p>
        </p:txBody>
      </p:sp>
    </p:spTree>
    <p:extLst>
      <p:ext uri="{BB962C8B-B14F-4D97-AF65-F5344CB8AC3E}">
        <p14:creationId xmlns:p14="http://schemas.microsoft.com/office/powerpoint/2010/main" val="209751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FOCL </a:t>
            </a:r>
            <a:r>
              <a:rPr lang="en-US"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92300" y="1473200"/>
            <a:ext cx="9612312" cy="4813300"/>
          </a:xfrm>
        </p:spPr>
        <p:txBody>
          <a:bodyPr>
            <a:noAutofit/>
          </a:bodyPr>
          <a:lstStyle/>
          <a:p>
            <a:r>
              <a:rPr lang="en-IN" sz="2000" b="1" dirty="0"/>
              <a:t>Improved </a:t>
            </a:r>
            <a:r>
              <a:rPr lang="en-IN" sz="2000" b="1" dirty="0" smtClean="0"/>
              <a:t>Efficiency </a:t>
            </a:r>
          </a:p>
          <a:p>
            <a:endParaRPr lang="en-IN" sz="2000" b="1" dirty="0" smtClean="0"/>
          </a:p>
          <a:p>
            <a:r>
              <a:rPr lang="en-IN" sz="2000" b="1" dirty="0" smtClean="0"/>
              <a:t>Enhanced Accuracy</a:t>
            </a:r>
          </a:p>
          <a:p>
            <a:pPr marL="0" indent="0">
              <a:buNone/>
            </a:pPr>
            <a:endParaRPr lang="en-IN" sz="2000" b="1" dirty="0"/>
          </a:p>
          <a:p>
            <a:r>
              <a:rPr lang="en-IN" sz="2000" b="1" dirty="0" smtClean="0"/>
              <a:t>Increased Interpretability </a:t>
            </a:r>
          </a:p>
          <a:p>
            <a:endParaRPr lang="en-IN" sz="2000" b="1" dirty="0" smtClean="0"/>
          </a:p>
          <a:p>
            <a:r>
              <a:rPr lang="en-IN" sz="2000" b="1" dirty="0"/>
              <a:t>Applicability to Diverse </a:t>
            </a:r>
            <a:r>
              <a:rPr lang="en-IN" sz="2000" b="1" dirty="0" smtClean="0"/>
              <a:t>Domains</a:t>
            </a:r>
          </a:p>
          <a:p>
            <a:endParaRPr lang="en-IN" sz="2000" b="1" dirty="0" smtClean="0"/>
          </a:p>
          <a:p>
            <a:r>
              <a:rPr lang="en-US" sz="2000" b="1" dirty="0"/>
              <a:t>Integration with Other Learning Techniques</a:t>
            </a:r>
            <a:endParaRPr lang="en-IN" sz="2000" b="1" dirty="0" smtClean="0"/>
          </a:p>
        </p:txBody>
      </p:sp>
    </p:spTree>
    <p:extLst>
      <p:ext uri="{BB962C8B-B14F-4D97-AF65-F5344CB8AC3E}">
        <p14:creationId xmlns:p14="http://schemas.microsoft.com/office/powerpoint/2010/main" val="391050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FOCL Vs FOIL</a:t>
            </a:r>
            <a:endParaRPr lang="en-IN" dirty="0"/>
          </a:p>
        </p:txBody>
      </p:sp>
      <p:sp>
        <p:nvSpPr>
          <p:cNvPr id="3" name="Content Placeholder 2"/>
          <p:cNvSpPr>
            <a:spLocks noGrp="1"/>
          </p:cNvSpPr>
          <p:nvPr>
            <p:ph idx="1"/>
          </p:nvPr>
        </p:nvSpPr>
        <p:spPr/>
        <p:txBody>
          <a:bodyPr/>
          <a:lstStyle/>
          <a:p>
            <a:r>
              <a:rPr lang="en-US" sz="2000" dirty="0" smtClean="0"/>
              <a:t>Using </a:t>
            </a:r>
            <a:r>
              <a:rPr lang="en-US" sz="2000" dirty="0"/>
              <a:t>prior knowledge to augment search </a:t>
            </a:r>
            <a:r>
              <a:rPr lang="en-US" sz="2000" dirty="0" smtClean="0"/>
              <a:t>operators</a:t>
            </a:r>
          </a:p>
          <a:p>
            <a:r>
              <a:rPr lang="en-US" sz="2000" dirty="0"/>
              <a:t>Extension of the purely </a:t>
            </a:r>
            <a:r>
              <a:rPr lang="en-US" sz="2000" dirty="0" smtClean="0"/>
              <a:t>FOIL</a:t>
            </a:r>
          </a:p>
          <a:p>
            <a:pPr marL="0" indent="0">
              <a:buNone/>
            </a:pPr>
            <a:endParaRPr lang="en-IN" dirty="0"/>
          </a:p>
        </p:txBody>
      </p:sp>
      <p:pic>
        <p:nvPicPr>
          <p:cNvPr id="5" name="Picture 4"/>
          <p:cNvPicPr>
            <a:picLocks noChangeAspect="1"/>
          </p:cNvPicPr>
          <p:nvPr/>
        </p:nvPicPr>
        <p:blipFill>
          <a:blip r:embed="rId2"/>
          <a:stretch>
            <a:fillRect/>
          </a:stretch>
        </p:blipFill>
        <p:spPr>
          <a:xfrm>
            <a:off x="2157412" y="3032124"/>
            <a:ext cx="9043988" cy="2771775"/>
          </a:xfrm>
          <a:prstGeom prst="rect">
            <a:avLst/>
          </a:prstGeom>
        </p:spPr>
      </p:pic>
    </p:spTree>
    <p:extLst>
      <p:ext uri="{BB962C8B-B14F-4D97-AF65-F5344CB8AC3E}">
        <p14:creationId xmlns:p14="http://schemas.microsoft.com/office/powerpoint/2010/main" val="402596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literals</a:t>
            </a:r>
            <a:endParaRPr lang="en-IN" dirty="0"/>
          </a:p>
        </p:txBody>
      </p:sp>
      <p:sp>
        <p:nvSpPr>
          <p:cNvPr id="3" name="Content Placeholder 2"/>
          <p:cNvSpPr>
            <a:spLocks noGrp="1"/>
          </p:cNvSpPr>
          <p:nvPr>
            <p:ph idx="1"/>
          </p:nvPr>
        </p:nvSpPr>
        <p:spPr/>
        <p:txBody>
          <a:bodyPr/>
          <a:lstStyle/>
          <a:p>
            <a:r>
              <a:rPr lang="en-IN" b="1" dirty="0"/>
              <a:t>Operational</a:t>
            </a:r>
          </a:p>
          <a:p>
            <a:pPr marL="0" indent="0">
              <a:buNone/>
            </a:pPr>
            <a:r>
              <a:rPr lang="en-US" dirty="0"/>
              <a:t>	If a literal is allowed to be used in describing an output hypothesis</a:t>
            </a:r>
          </a:p>
          <a:p>
            <a:endParaRPr lang="en-IN" dirty="0"/>
          </a:p>
          <a:p>
            <a:r>
              <a:rPr lang="en-IN" b="1" dirty="0"/>
              <a:t>Non operational </a:t>
            </a:r>
          </a:p>
          <a:p>
            <a:pPr marL="0" indent="0">
              <a:buNone/>
            </a:pPr>
            <a:r>
              <a:rPr lang="en-US" dirty="0"/>
              <a:t>	If a literal occur only as intermediate features in the domain theory</a:t>
            </a:r>
          </a:p>
          <a:p>
            <a:pPr marL="0" indent="0">
              <a:buNone/>
            </a:pPr>
            <a:endParaRPr lang="en-IN" dirty="0"/>
          </a:p>
        </p:txBody>
      </p:sp>
    </p:spTree>
    <p:extLst>
      <p:ext uri="{BB962C8B-B14F-4D97-AF65-F5344CB8AC3E}">
        <p14:creationId xmlns:p14="http://schemas.microsoft.com/office/powerpoint/2010/main" val="182927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FOCL algorithm</a:t>
            </a:r>
            <a:endParaRPr lang="en-IN" dirty="0"/>
          </a:p>
        </p:txBody>
      </p:sp>
      <p:sp>
        <p:nvSpPr>
          <p:cNvPr id="3" name="Content Placeholder 2"/>
          <p:cNvSpPr>
            <a:spLocks noGrp="1"/>
          </p:cNvSpPr>
          <p:nvPr>
            <p:ph idx="1"/>
          </p:nvPr>
        </p:nvSpPr>
        <p:spPr/>
        <p:txBody>
          <a:bodyPr/>
          <a:lstStyle/>
          <a:p>
            <a:pPr>
              <a:buFont typeface="+mj-lt"/>
              <a:buAutoNum type="arabicPeriod"/>
            </a:pPr>
            <a:r>
              <a:rPr lang="en-US" dirty="0" smtClean="0"/>
              <a:t>Select one of the domain theory clause</a:t>
            </a:r>
          </a:p>
          <a:p>
            <a:pPr>
              <a:buFont typeface="+mj-lt"/>
              <a:buAutoNum type="arabicPeriod"/>
            </a:pPr>
            <a:endParaRPr lang="en-US" dirty="0" smtClean="0"/>
          </a:p>
          <a:p>
            <a:pPr>
              <a:buFont typeface="+mj-lt"/>
              <a:buAutoNum type="arabicPeriod"/>
            </a:pPr>
            <a:r>
              <a:rPr lang="en-US" dirty="0" smtClean="0"/>
              <a:t>Remove non operational / unnecessary literals</a:t>
            </a:r>
          </a:p>
          <a:p>
            <a:pPr>
              <a:buFont typeface="+mj-lt"/>
              <a:buAutoNum type="arabicPeriod"/>
            </a:pPr>
            <a:endParaRPr lang="en-US" dirty="0" smtClean="0"/>
          </a:p>
          <a:p>
            <a:pPr>
              <a:buFont typeface="+mj-lt"/>
              <a:buAutoNum type="arabicPeriod"/>
            </a:pPr>
            <a:r>
              <a:rPr lang="en-US" dirty="0" smtClean="0"/>
              <a:t>Pure the pre-condition of h unless puring reduces classification accuracy over training data</a:t>
            </a:r>
            <a:endParaRPr lang="en-IN" dirty="0"/>
          </a:p>
        </p:txBody>
      </p:sp>
    </p:spTree>
    <p:extLst>
      <p:ext uri="{BB962C8B-B14F-4D97-AF65-F5344CB8AC3E}">
        <p14:creationId xmlns:p14="http://schemas.microsoft.com/office/powerpoint/2010/main" val="264962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35724" y="573310"/>
            <a:ext cx="8911687" cy="1280890"/>
          </a:xfrm>
        </p:spPr>
        <p:txBody>
          <a:bodyPr/>
          <a:lstStyle/>
          <a:p>
            <a:r>
              <a:rPr lang="en-US" dirty="0" smtClean="0"/>
              <a:t>Training Example</a:t>
            </a:r>
            <a:endParaRPr lang="en-IN" dirty="0"/>
          </a:p>
        </p:txBody>
      </p:sp>
      <p:pic>
        <p:nvPicPr>
          <p:cNvPr id="7" name="Picture 6"/>
          <p:cNvPicPr>
            <a:picLocks noChangeAspect="1"/>
          </p:cNvPicPr>
          <p:nvPr/>
        </p:nvPicPr>
        <p:blipFill>
          <a:blip r:embed="rId2"/>
          <a:stretch>
            <a:fillRect/>
          </a:stretch>
        </p:blipFill>
        <p:spPr>
          <a:xfrm>
            <a:off x="3759200" y="1582508"/>
            <a:ext cx="4711700" cy="4411891"/>
          </a:xfrm>
          <a:prstGeom prst="rect">
            <a:avLst/>
          </a:prstGeom>
        </p:spPr>
      </p:pic>
    </p:spTree>
    <p:extLst>
      <p:ext uri="{BB962C8B-B14F-4D97-AF65-F5344CB8AC3E}">
        <p14:creationId xmlns:p14="http://schemas.microsoft.com/office/powerpoint/2010/main" val="405641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theory</a:t>
            </a:r>
            <a:endParaRPr lang="en-IN" dirty="0"/>
          </a:p>
        </p:txBody>
      </p:sp>
      <p:pic>
        <p:nvPicPr>
          <p:cNvPr id="3" name="Picture 2"/>
          <p:cNvPicPr>
            <a:picLocks noChangeAspect="1"/>
          </p:cNvPicPr>
          <p:nvPr/>
        </p:nvPicPr>
        <p:blipFill>
          <a:blip r:embed="rId2"/>
          <a:stretch>
            <a:fillRect/>
          </a:stretch>
        </p:blipFill>
        <p:spPr>
          <a:xfrm>
            <a:off x="2476502" y="1993900"/>
            <a:ext cx="8223119" cy="2425699"/>
          </a:xfrm>
          <a:prstGeom prst="rect">
            <a:avLst/>
          </a:prstGeom>
        </p:spPr>
      </p:pic>
    </p:spTree>
    <p:extLst>
      <p:ext uri="{BB962C8B-B14F-4D97-AF65-F5344CB8AC3E}">
        <p14:creationId xmlns:p14="http://schemas.microsoft.com/office/powerpoint/2010/main" val="129351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628900" y="757881"/>
            <a:ext cx="6959600" cy="5490089"/>
          </a:xfrm>
          <a:prstGeom prst="rect">
            <a:avLst/>
          </a:prstGeom>
        </p:spPr>
      </p:pic>
    </p:spTree>
    <p:extLst>
      <p:ext uri="{BB962C8B-B14F-4D97-AF65-F5344CB8AC3E}">
        <p14:creationId xmlns:p14="http://schemas.microsoft.com/office/powerpoint/2010/main" val="22043367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199</TotalTime>
  <Words>112</Words>
  <Application>Microsoft Office PowerPoint</Application>
  <PresentationFormat>Widescreen</PresentationFormat>
  <Paragraphs>60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FOCL Algorithm</vt:lpstr>
      <vt:lpstr>What is FOCL ?</vt:lpstr>
      <vt:lpstr>Importance of FOCL ?</vt:lpstr>
      <vt:lpstr>FOCL Vs FOIL</vt:lpstr>
      <vt:lpstr>Type of literals</vt:lpstr>
      <vt:lpstr>Working of FOCL algorithm</vt:lpstr>
      <vt:lpstr>Training Example</vt:lpstr>
      <vt:lpstr>Domain theory</vt:lpstr>
      <vt:lpstr>PowerPoint Presentation</vt:lpstr>
      <vt:lpstr>After Training</vt:lpstr>
      <vt:lpstr>Hypothesis space</vt:lpstr>
      <vt:lpstr>Remarks</vt:lpstr>
      <vt:lpstr>PowerPoint Presentation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FOCL Algorithm</dc:title>
  <dc:creator>Microsoft account</dc:creator>
  <cp:lastModifiedBy>Microsoft account</cp:lastModifiedBy>
  <cp:revision>12</cp:revision>
  <dcterms:created xsi:type="dcterms:W3CDTF">2024-02-12T15:52:51Z</dcterms:created>
  <dcterms:modified xsi:type="dcterms:W3CDTF">2024-02-13T16:03:49Z</dcterms:modified>
</cp:coreProperties>
</file>