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a Prasad" initials="VP" lastIdx="1" clrIdx="0">
    <p:extLst>
      <p:ext uri="{19B8F6BF-5375-455C-9EA6-DF929625EA0E}">
        <p15:presenceInfo xmlns:p15="http://schemas.microsoft.com/office/powerpoint/2012/main" userId="bb60692454ed12f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6FCBB35-0660-4CB0-8D23-33F3D36F6E5A}" type="datetimeFigureOut">
              <a:rPr lang="en-IN" smtClean="0"/>
              <a:t>01-04-2024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3BCDDB2-CD8F-424E-9A80-B80EFDE1D836}" type="slidenum">
              <a:rPr lang="en-IN" smtClean="0"/>
              <a:t>‹#›</a:t>
            </a:fld>
            <a:endParaRPr lang="en-IN"/>
          </a:p>
        </p:txBody>
      </p:sp>
    </p:spTree>
    <p:extLst>
      <p:ext uri="{BB962C8B-B14F-4D97-AF65-F5344CB8AC3E}">
        <p14:creationId xmlns:p14="http://schemas.microsoft.com/office/powerpoint/2010/main" val="2578775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BCDDB2-CD8F-424E-9A80-B80EFDE1D836}" type="slidenum">
              <a:rPr lang="en-IN" smtClean="0"/>
              <a:t>4</a:t>
            </a:fld>
            <a:endParaRPr lang="en-IN" dirty="0"/>
          </a:p>
        </p:txBody>
      </p:sp>
    </p:spTree>
    <p:extLst>
      <p:ext uri="{BB962C8B-B14F-4D97-AF65-F5344CB8AC3E}">
        <p14:creationId xmlns:p14="http://schemas.microsoft.com/office/powerpoint/2010/main" val="2349753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s.varaprasad143@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txBox="1"/>
          <p:nvPr/>
        </p:nvSpPr>
        <p:spPr>
          <a:xfrm>
            <a:off x="676275" y="6467475"/>
            <a:ext cx="2143125" cy="200025"/>
          </a:xfrm>
          <a:prstGeom prst="rect">
            <a:avLst/>
          </a:prstGeom>
        </p:spPr>
        <p:txBody>
          <a:bodyPr wrap="square" lIns="0" tIns="0" rIns="0" bIns="0" rtlCol="0">
            <a:noAutofit/>
          </a:bodyPr>
          <a:lstStyle/>
          <a:p>
            <a:pPr marL="76200">
              <a:lnSpc>
                <a:spcPct val="96761"/>
              </a:lnSpc>
              <a:spcBef>
                <a:spcPts val="170"/>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12" name="object 12"/>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3" name="object 13"/>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4" name="object 14"/>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5" name="object 15"/>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6" name="object 16"/>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7" name="object 17"/>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18" name="object 18"/>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19" name="object 19"/>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20" name="object 20"/>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11" name="object 11"/>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9" name="object 9"/>
          <p:cNvSpPr/>
          <p:nvPr/>
        </p:nvSpPr>
        <p:spPr>
          <a:xfrm>
            <a:off x="742950" y="1381125"/>
            <a:ext cx="1228725" cy="1057275"/>
          </a:xfrm>
          <a:custGeom>
            <a:avLst/>
            <a:gdLst/>
            <a:ahLst/>
            <a:cxnLst/>
            <a:rect l="l" t="t" r="r" b="b"/>
            <a:pathLst>
              <a:path w="1228725" h="1057275">
                <a:moveTo>
                  <a:pt x="0" y="528701"/>
                </a:moveTo>
                <a:lnTo>
                  <a:pt x="264312" y="1057275"/>
                </a:lnTo>
                <a:lnTo>
                  <a:pt x="964438" y="1057275"/>
                </a:lnTo>
                <a:lnTo>
                  <a:pt x="1228725" y="528701"/>
                </a:lnTo>
                <a:lnTo>
                  <a:pt x="964438" y="0"/>
                </a:lnTo>
                <a:lnTo>
                  <a:pt x="264312" y="0"/>
                </a:lnTo>
                <a:lnTo>
                  <a:pt x="0" y="528701"/>
                </a:lnTo>
                <a:close/>
              </a:path>
            </a:pathLst>
          </a:custGeom>
          <a:solidFill>
            <a:srgbClr val="5FCAEE"/>
          </a:solidFill>
        </p:spPr>
        <p:txBody>
          <a:bodyPr wrap="square" lIns="0" tIns="0" rIns="0" bIns="0" rtlCol="0">
            <a:noAutofit/>
          </a:bodyPr>
          <a:lstStyle/>
          <a:p>
            <a:endParaRPr dirty="0"/>
          </a:p>
        </p:txBody>
      </p:sp>
      <p:sp>
        <p:nvSpPr>
          <p:cNvPr id="10" name="object 10"/>
          <p:cNvSpPr/>
          <p:nvPr/>
        </p:nvSpPr>
        <p:spPr>
          <a:xfrm>
            <a:off x="1838325" y="1104900"/>
            <a:ext cx="647700" cy="561975"/>
          </a:xfrm>
          <a:custGeom>
            <a:avLst/>
            <a:gdLst/>
            <a:ahLst/>
            <a:cxnLst/>
            <a:rect l="l" t="t" r="r" b="b"/>
            <a:pathLst>
              <a:path w="647700" h="561975">
                <a:moveTo>
                  <a:pt x="0" y="280924"/>
                </a:moveTo>
                <a:lnTo>
                  <a:pt x="140462" y="561975"/>
                </a:lnTo>
                <a:lnTo>
                  <a:pt x="507238" y="561975"/>
                </a:lnTo>
                <a:lnTo>
                  <a:pt x="647700" y="280924"/>
                </a:lnTo>
                <a:lnTo>
                  <a:pt x="507238" y="0"/>
                </a:lnTo>
                <a:lnTo>
                  <a:pt x="140462" y="0"/>
                </a:lnTo>
                <a:lnTo>
                  <a:pt x="0" y="280924"/>
                </a:lnTo>
                <a:close/>
              </a:path>
            </a:pathLst>
          </a:custGeom>
          <a:solidFill>
            <a:srgbClr val="2D936B"/>
          </a:solidFill>
        </p:spPr>
        <p:txBody>
          <a:bodyPr wrap="square" lIns="0" tIns="0" rIns="0" bIns="0" rtlCol="0">
            <a:noAutofit/>
          </a:bodyPr>
          <a:lstStyle/>
          <a:p>
            <a:endParaRPr dirty="0"/>
          </a:p>
        </p:txBody>
      </p:sp>
      <p:sp>
        <p:nvSpPr>
          <p:cNvPr id="8" name="object 8"/>
          <p:cNvSpPr/>
          <p:nvPr/>
        </p:nvSpPr>
        <p:spPr>
          <a:xfrm>
            <a:off x="3652837" y="437240"/>
            <a:ext cx="1666875" cy="1438275"/>
          </a:xfrm>
          <a:custGeom>
            <a:avLst/>
            <a:gdLst/>
            <a:ahLst/>
            <a:cxnLst/>
            <a:rect l="l" t="t" r="r" b="b"/>
            <a:pathLst>
              <a:path w="1666875" h="1438275">
                <a:moveTo>
                  <a:pt x="0" y="719074"/>
                </a:moveTo>
                <a:lnTo>
                  <a:pt x="359537" y="1438275"/>
                </a:lnTo>
                <a:lnTo>
                  <a:pt x="1307338" y="1438275"/>
                </a:lnTo>
                <a:lnTo>
                  <a:pt x="1666875" y="719074"/>
                </a:lnTo>
                <a:lnTo>
                  <a:pt x="1307338" y="0"/>
                </a:lnTo>
                <a:lnTo>
                  <a:pt x="359537" y="0"/>
                </a:lnTo>
                <a:lnTo>
                  <a:pt x="0" y="719074"/>
                </a:lnTo>
                <a:close/>
              </a:path>
            </a:pathLst>
          </a:custGeom>
          <a:solidFill>
            <a:srgbClr val="42D0A1"/>
          </a:solidFill>
        </p:spPr>
        <p:txBody>
          <a:bodyPr wrap="square" lIns="0" tIns="0" rIns="0" bIns="0" rtlCol="0">
            <a:noAutofit/>
          </a:bodyPr>
          <a:lstStyle/>
          <a:p>
            <a:endParaRPr dirty="0"/>
          </a:p>
        </p:txBody>
      </p:sp>
      <p:sp>
        <p:nvSpPr>
          <p:cNvPr id="7" name="object 7"/>
          <p:cNvSpPr/>
          <p:nvPr/>
        </p:nvSpPr>
        <p:spPr>
          <a:xfrm>
            <a:off x="3800475" y="5229225"/>
            <a:ext cx="723900" cy="619125"/>
          </a:xfrm>
          <a:custGeom>
            <a:avLst/>
            <a:gdLst/>
            <a:ahLst/>
            <a:cxnLst/>
            <a:rect l="l" t="t" r="r" b="b"/>
            <a:pathLst>
              <a:path w="723900" h="619125">
                <a:moveTo>
                  <a:pt x="0" y="309625"/>
                </a:moveTo>
                <a:lnTo>
                  <a:pt x="154812" y="619125"/>
                </a:lnTo>
                <a:lnTo>
                  <a:pt x="569087" y="619125"/>
                </a:lnTo>
                <a:lnTo>
                  <a:pt x="723900" y="309625"/>
                </a:lnTo>
                <a:lnTo>
                  <a:pt x="569087" y="0"/>
                </a:lnTo>
                <a:lnTo>
                  <a:pt x="154812" y="0"/>
                </a:lnTo>
                <a:lnTo>
                  <a:pt x="0" y="309625"/>
                </a:lnTo>
                <a:close/>
              </a:path>
            </a:pathLst>
          </a:custGeom>
          <a:solidFill>
            <a:srgbClr val="42AF51"/>
          </a:solidFill>
        </p:spPr>
        <p:txBody>
          <a:bodyPr wrap="square" lIns="0" tIns="0" rIns="0" bIns="0" rtlCol="0">
            <a:noAutofit/>
          </a:bodyPr>
          <a:lstStyle/>
          <a:p>
            <a:endParaRPr dirty="0"/>
          </a:p>
        </p:txBody>
      </p:sp>
      <p:sp>
        <p:nvSpPr>
          <p:cNvPr id="6" name="object 6"/>
          <p:cNvSpPr/>
          <p:nvPr/>
        </p:nvSpPr>
        <p:spPr>
          <a:xfrm>
            <a:off x="676275" y="6467475"/>
            <a:ext cx="2143125" cy="200025"/>
          </a:xfrm>
          <a:prstGeom prst="rect">
            <a:avLst/>
          </a:prstGeom>
          <a:blipFill>
            <a:blip r:embed="rId2" cstate="print"/>
            <a:stretch>
              <a:fillRect/>
            </a:stretch>
          </a:blipFill>
        </p:spPr>
        <p:txBody>
          <a:bodyPr wrap="square" lIns="0" tIns="0" rIns="0" bIns="0" rtlCol="0">
            <a:noAutofit/>
          </a:bodyPr>
          <a:lstStyle/>
          <a:p>
            <a:endParaRPr dirty="0"/>
          </a:p>
        </p:txBody>
      </p:sp>
      <p:sp>
        <p:nvSpPr>
          <p:cNvPr id="5" name="object 5"/>
          <p:cNvSpPr txBox="1"/>
          <p:nvPr/>
        </p:nvSpPr>
        <p:spPr>
          <a:xfrm>
            <a:off x="3624012" y="2432790"/>
            <a:ext cx="6192072" cy="3053610"/>
          </a:xfrm>
          <a:prstGeom prst="rect">
            <a:avLst/>
          </a:prstGeom>
        </p:spPr>
        <p:txBody>
          <a:bodyPr wrap="square" lIns="0" tIns="0" rIns="0" bIns="0" rtlCol="0">
            <a:noAutofit/>
          </a:bodyPr>
          <a:lstStyle/>
          <a:p>
            <a:pPr marL="12700">
              <a:lnSpc>
                <a:spcPts val="3425"/>
              </a:lnSpc>
              <a:spcBef>
                <a:spcPts val="171"/>
              </a:spcBef>
            </a:pPr>
            <a:r>
              <a:rPr lang="en-US" sz="2400" dirty="0">
                <a:latin typeface="+mj-lt"/>
                <a:cs typeface="Trebuchet MS"/>
              </a:rPr>
              <a:t>NAME</a:t>
            </a:r>
            <a:r>
              <a:rPr lang="en-US" sz="2400" dirty="0">
                <a:latin typeface="Trebuchet MS"/>
                <a:cs typeface="Trebuchet MS"/>
              </a:rPr>
              <a:t>: </a:t>
            </a:r>
            <a:r>
              <a:rPr lang="en-US" sz="2400" b="1" dirty="0">
                <a:latin typeface="Trebuchet MS"/>
                <a:cs typeface="Trebuchet MS"/>
              </a:rPr>
              <a:t>CHANGALA SIDDAIAH VARA PRASAD</a:t>
            </a:r>
          </a:p>
          <a:p>
            <a:pPr marL="12700">
              <a:lnSpc>
                <a:spcPts val="3425"/>
              </a:lnSpc>
              <a:spcBef>
                <a:spcPts val="171"/>
              </a:spcBef>
            </a:pPr>
            <a:r>
              <a:rPr lang="en-US" sz="2400" dirty="0">
                <a:latin typeface="+mj-lt"/>
                <a:cs typeface="Trebuchet MS"/>
              </a:rPr>
              <a:t>REGISTER NO.: </a:t>
            </a:r>
            <a:r>
              <a:rPr lang="en-US" sz="2400" b="1" dirty="0">
                <a:latin typeface="+mj-lt"/>
                <a:cs typeface="Trebuchet MS"/>
              </a:rPr>
              <a:t>au211521243034</a:t>
            </a:r>
          </a:p>
          <a:p>
            <a:pPr marL="12700">
              <a:lnSpc>
                <a:spcPts val="3425"/>
              </a:lnSpc>
              <a:spcBef>
                <a:spcPts val="171"/>
              </a:spcBef>
            </a:pPr>
            <a:r>
              <a:rPr lang="en-US" sz="2400" dirty="0">
                <a:latin typeface="+mj-lt"/>
                <a:cs typeface="Trebuchet MS"/>
              </a:rPr>
              <a:t>COLLEGE: Panimalar Institute of Technology</a:t>
            </a:r>
          </a:p>
          <a:p>
            <a:pPr marL="12700">
              <a:lnSpc>
                <a:spcPts val="3425"/>
              </a:lnSpc>
              <a:spcBef>
                <a:spcPts val="171"/>
              </a:spcBef>
            </a:pPr>
            <a:r>
              <a:rPr lang="en-US" sz="2400" dirty="0">
                <a:latin typeface="+mj-lt"/>
                <a:cs typeface="Trebuchet MS"/>
              </a:rPr>
              <a:t>Email: </a:t>
            </a:r>
            <a:r>
              <a:rPr lang="en-US" sz="2400" dirty="0">
                <a:latin typeface="+mj-lt"/>
                <a:cs typeface="Trebuchet MS"/>
                <a:hlinkClick r:id="rId3"/>
              </a:rPr>
              <a:t>c.s.varaprasad143@gmail.com</a:t>
            </a:r>
            <a:endParaRPr lang="en-US" sz="2400" dirty="0">
              <a:latin typeface="+mj-lt"/>
              <a:cs typeface="Trebuchet MS"/>
            </a:endParaRPr>
          </a:p>
          <a:p>
            <a:pPr marL="12700">
              <a:lnSpc>
                <a:spcPts val="3425"/>
              </a:lnSpc>
              <a:spcBef>
                <a:spcPts val="171"/>
              </a:spcBef>
            </a:pPr>
            <a:r>
              <a:rPr lang="en-US" sz="2400" dirty="0">
                <a:latin typeface="+mj-lt"/>
                <a:cs typeface="Trebuchet MS"/>
              </a:rPr>
              <a:t>                                 </a:t>
            </a:r>
          </a:p>
          <a:p>
            <a:pPr marL="12700">
              <a:lnSpc>
                <a:spcPts val="3425"/>
              </a:lnSpc>
              <a:spcBef>
                <a:spcPts val="171"/>
              </a:spcBef>
            </a:pPr>
            <a:r>
              <a:rPr lang="en-US" sz="2400" dirty="0">
                <a:latin typeface="+mj-lt"/>
                <a:cs typeface="Trebuchet MS"/>
              </a:rPr>
              <a:t>                                   </a:t>
            </a:r>
            <a:r>
              <a:rPr lang="en-US" sz="2800" dirty="0">
                <a:solidFill>
                  <a:srgbClr val="00B050"/>
                </a:solidFill>
                <a:latin typeface="+mj-lt"/>
                <a:cs typeface="Trebuchet MS"/>
              </a:rPr>
              <a:t>Final Project</a:t>
            </a:r>
          </a:p>
          <a:p>
            <a:pPr marL="12700">
              <a:lnSpc>
                <a:spcPts val="3425"/>
              </a:lnSpc>
              <a:spcBef>
                <a:spcPts val="171"/>
              </a:spcBef>
            </a:pPr>
            <a:endParaRPr sz="2400" dirty="0">
              <a:latin typeface="Trebuchet MS"/>
              <a:cs typeface="Trebuchet MS"/>
            </a:endParaRPr>
          </a:p>
        </p:txBody>
      </p:sp>
      <p:sp>
        <p:nvSpPr>
          <p:cNvPr id="2" name="object 2"/>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1</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txBox="1"/>
          <p:nvPr/>
        </p:nvSpPr>
        <p:spPr>
          <a:xfrm>
            <a:off x="676275" y="6467475"/>
            <a:ext cx="2143125" cy="200025"/>
          </a:xfrm>
          <a:prstGeom prst="rect">
            <a:avLst/>
          </a:prstGeom>
        </p:spPr>
        <p:txBody>
          <a:bodyPr wrap="square" lIns="0" tIns="0" rIns="0" bIns="0" rtlCol="0">
            <a:noAutofit/>
          </a:bodyPr>
          <a:lstStyle/>
          <a:p>
            <a:pPr marL="76200">
              <a:lnSpc>
                <a:spcPct val="96761"/>
              </a:lnSpc>
              <a:spcBef>
                <a:spcPts val="170"/>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12" name="object 12"/>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3" name="object 13"/>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4" name="object 14"/>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5" name="object 15"/>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6" name="object 16"/>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7" name="object 17"/>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18" name="object 18"/>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19" name="object 19"/>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20" name="object 20"/>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21" name="object 21"/>
          <p:cNvSpPr/>
          <p:nvPr/>
        </p:nvSpPr>
        <p:spPr>
          <a:xfrm>
            <a:off x="11113472" y="4734592"/>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22" name="object 22"/>
          <p:cNvSpPr/>
          <p:nvPr/>
        </p:nvSpPr>
        <p:spPr>
          <a:xfrm>
            <a:off x="10185908" y="6353925"/>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11" name="object 11"/>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10" name="object 10"/>
          <p:cNvSpPr/>
          <p:nvPr/>
        </p:nvSpPr>
        <p:spPr>
          <a:xfrm>
            <a:off x="11387137" y="1323674"/>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9" name="object 9"/>
          <p:cNvSpPr/>
          <p:nvPr/>
        </p:nvSpPr>
        <p:spPr>
          <a:xfrm>
            <a:off x="676275" y="6467475"/>
            <a:ext cx="2143125" cy="200025"/>
          </a:xfrm>
          <a:prstGeom prst="rect">
            <a:avLst/>
          </a:prstGeom>
          <a:blipFill>
            <a:blip r:embed="rId2" cstate="print"/>
            <a:stretch>
              <a:fillRect/>
            </a:stretch>
          </a:blipFill>
        </p:spPr>
        <p:txBody>
          <a:bodyPr wrap="square" lIns="0" tIns="0" rIns="0" bIns="0" rtlCol="0">
            <a:noAutofit/>
          </a:bodyPr>
          <a:lstStyle/>
          <a:p>
            <a:endParaRPr dirty="0"/>
          </a:p>
        </p:txBody>
      </p:sp>
      <p:sp>
        <p:nvSpPr>
          <p:cNvPr id="8" name="object 8"/>
          <p:cNvSpPr txBox="1"/>
          <p:nvPr/>
        </p:nvSpPr>
        <p:spPr>
          <a:xfrm>
            <a:off x="755332" y="502205"/>
            <a:ext cx="2528002" cy="635635"/>
          </a:xfrm>
          <a:prstGeom prst="rect">
            <a:avLst/>
          </a:prstGeom>
        </p:spPr>
        <p:txBody>
          <a:bodyPr wrap="square" lIns="0" tIns="0" rIns="0" bIns="0" rtlCol="0">
            <a:noAutofit/>
          </a:bodyPr>
          <a:lstStyle/>
          <a:p>
            <a:pPr marL="12700">
              <a:lnSpc>
                <a:spcPts val="5005"/>
              </a:lnSpc>
              <a:spcBef>
                <a:spcPts val="250"/>
              </a:spcBef>
            </a:pPr>
            <a:r>
              <a:rPr sz="4800" b="1" spc="0" dirty="0">
                <a:latin typeface="Trebuchet MS"/>
                <a:cs typeface="Trebuchet MS"/>
              </a:rPr>
              <a:t>R</a:t>
            </a:r>
            <a:r>
              <a:rPr sz="4800" b="1" spc="-34" dirty="0">
                <a:latin typeface="Trebuchet MS"/>
                <a:cs typeface="Trebuchet MS"/>
              </a:rPr>
              <a:t>E</a:t>
            </a:r>
            <a:r>
              <a:rPr sz="4800" b="1" spc="19" dirty="0">
                <a:latin typeface="Trebuchet MS"/>
                <a:cs typeface="Trebuchet MS"/>
              </a:rPr>
              <a:t>S</a:t>
            </a:r>
            <a:r>
              <a:rPr sz="4800" b="1" spc="-29" dirty="0">
                <a:latin typeface="Trebuchet MS"/>
                <a:cs typeface="Trebuchet MS"/>
              </a:rPr>
              <a:t>U</a:t>
            </a:r>
            <a:r>
              <a:rPr sz="4800" b="1" spc="-404" dirty="0">
                <a:latin typeface="Trebuchet MS"/>
                <a:cs typeface="Trebuchet MS"/>
              </a:rPr>
              <a:t>L</a:t>
            </a:r>
            <a:r>
              <a:rPr sz="4800" b="1" spc="0" dirty="0">
                <a:latin typeface="Trebuchet MS"/>
                <a:cs typeface="Trebuchet MS"/>
              </a:rPr>
              <a:t>TS</a:t>
            </a:r>
            <a:endParaRPr sz="4800" dirty="0">
              <a:latin typeface="Trebuchet MS"/>
              <a:cs typeface="Trebuchet MS"/>
            </a:endParaRPr>
          </a:p>
        </p:txBody>
      </p:sp>
      <p:sp>
        <p:nvSpPr>
          <p:cNvPr id="7" name="object 7"/>
          <p:cNvSpPr txBox="1"/>
          <p:nvPr/>
        </p:nvSpPr>
        <p:spPr>
          <a:xfrm>
            <a:off x="447675" y="5638800"/>
            <a:ext cx="5038725" cy="1133677"/>
          </a:xfrm>
          <a:prstGeom prst="rect">
            <a:avLst/>
          </a:prstGeom>
        </p:spPr>
        <p:txBody>
          <a:bodyPr wrap="square" lIns="0" tIns="0" rIns="0" bIns="0" rtlCol="0">
            <a:noAutofit/>
          </a:bodyPr>
          <a:lstStyle/>
          <a:p>
            <a:pPr marL="12700">
              <a:lnSpc>
                <a:spcPts val="2185"/>
              </a:lnSpc>
              <a:spcBef>
                <a:spcPts val="109"/>
              </a:spcBef>
            </a:pPr>
            <a:r>
              <a:rPr lang="en-US" sz="2000" u="heavy" spc="29" dirty="0" err="1">
                <a:solidFill>
                  <a:srgbClr val="006FC0"/>
                </a:solidFill>
                <a:latin typeface="Trebuchet MS"/>
                <a:cs typeface="Trebuchet MS"/>
              </a:rPr>
              <a:t>Github:https</a:t>
            </a:r>
            <a:r>
              <a:rPr lang="en-US" sz="2000" u="heavy" spc="29" dirty="0">
                <a:solidFill>
                  <a:srgbClr val="006FC0"/>
                </a:solidFill>
                <a:latin typeface="Trebuchet MS"/>
                <a:cs typeface="Trebuchet MS"/>
              </a:rPr>
              <a:t>://github.com/varaprasad144/TNSDC-GENERATIVE-AI</a:t>
            </a:r>
            <a:endParaRPr sz="2000" dirty="0">
              <a:latin typeface="Trebuchet MS"/>
              <a:cs typeface="Trebuchet MS"/>
            </a:endParaRPr>
          </a:p>
        </p:txBody>
      </p:sp>
      <p:sp>
        <p:nvSpPr>
          <p:cNvPr id="6" name="object 6"/>
          <p:cNvSpPr txBox="1"/>
          <p:nvPr/>
        </p:nvSpPr>
        <p:spPr>
          <a:xfrm>
            <a:off x="11302619" y="6491954"/>
            <a:ext cx="199349" cy="168275"/>
          </a:xfrm>
          <a:prstGeom prst="rect">
            <a:avLst/>
          </a:prstGeom>
        </p:spPr>
        <p:txBody>
          <a:bodyPr wrap="square" lIns="0" tIns="0" rIns="0" bIns="0" rtlCol="0">
            <a:noAutofit/>
          </a:bodyPr>
          <a:lstStyle/>
          <a:p>
            <a:pPr marL="12700">
              <a:lnSpc>
                <a:spcPts val="1255"/>
              </a:lnSpc>
              <a:spcBef>
                <a:spcPts val="62"/>
              </a:spcBef>
            </a:pPr>
            <a:r>
              <a:rPr sz="1100" spc="9" dirty="0">
                <a:solidFill>
                  <a:srgbClr val="2D936B"/>
                </a:solidFill>
                <a:latin typeface="Trebuchet MS"/>
                <a:cs typeface="Trebuchet MS"/>
              </a:rPr>
              <a:t>10</a:t>
            </a:r>
            <a:endParaRPr sz="1100" dirty="0">
              <a:latin typeface="Trebuchet MS"/>
              <a:cs typeface="Trebuchet MS"/>
            </a:endParaRPr>
          </a:p>
        </p:txBody>
      </p:sp>
      <p:sp>
        <p:nvSpPr>
          <p:cNvPr id="5" name="object 5"/>
          <p:cNvSpPr txBox="1"/>
          <p:nvPr/>
        </p:nvSpPr>
        <p:spPr>
          <a:xfrm>
            <a:off x="9353550" y="5895975"/>
            <a:ext cx="180975" cy="180975"/>
          </a:xfrm>
          <a:prstGeom prst="rect">
            <a:avLst/>
          </a:prstGeom>
        </p:spPr>
        <p:txBody>
          <a:bodyPr wrap="square" lIns="0" tIns="0" rIns="0" bIns="0" rtlCol="0">
            <a:noAutofit/>
          </a:bodyPr>
          <a:lstStyle/>
          <a:p>
            <a:pPr marL="25400">
              <a:lnSpc>
                <a:spcPts val="1000"/>
              </a:lnSpc>
            </a:pPr>
            <a:endParaRPr sz="1000" dirty="0"/>
          </a:p>
        </p:txBody>
      </p:sp>
      <p:sp>
        <p:nvSpPr>
          <p:cNvPr id="4" name="object 4"/>
          <p:cNvSpPr txBox="1"/>
          <p:nvPr/>
        </p:nvSpPr>
        <p:spPr>
          <a:xfrm>
            <a:off x="9353550" y="5362575"/>
            <a:ext cx="457200" cy="457200"/>
          </a:xfrm>
          <a:prstGeom prst="rect">
            <a:avLst/>
          </a:prstGeom>
        </p:spPr>
        <p:txBody>
          <a:bodyPr wrap="square" lIns="0" tIns="0" rIns="0" bIns="0" rtlCol="0">
            <a:noAutofit/>
          </a:bodyPr>
          <a:lstStyle/>
          <a:p>
            <a:pPr marL="25400">
              <a:lnSpc>
                <a:spcPts val="1000"/>
              </a:lnSpc>
            </a:pPr>
            <a:endParaRPr sz="1000" dirty="0"/>
          </a:p>
        </p:txBody>
      </p:sp>
      <p:sp>
        <p:nvSpPr>
          <p:cNvPr id="3" name="object 3"/>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sp>
        <p:nvSpPr>
          <p:cNvPr id="2" name="object 2"/>
          <p:cNvSpPr txBox="1"/>
          <p:nvPr/>
        </p:nvSpPr>
        <p:spPr>
          <a:xfrm>
            <a:off x="1348121" y="6242685"/>
            <a:ext cx="71253" cy="152400"/>
          </a:xfrm>
          <a:prstGeom prst="rect">
            <a:avLst/>
          </a:prstGeom>
        </p:spPr>
        <p:txBody>
          <a:bodyPr wrap="square" lIns="0" tIns="0" rIns="0" bIns="0" rtlCol="0">
            <a:noAutofit/>
          </a:bodyPr>
          <a:lstStyle/>
          <a:p>
            <a:pPr marL="25400">
              <a:lnSpc>
                <a:spcPts val="1000"/>
              </a:lnSpc>
            </a:pPr>
            <a:endParaRPr sz="1000" dirty="0"/>
          </a:p>
        </p:txBody>
      </p:sp>
      <p:pic>
        <p:nvPicPr>
          <p:cNvPr id="25" name="Picture 24">
            <a:extLst>
              <a:ext uri="{FF2B5EF4-FFF2-40B4-BE49-F238E27FC236}">
                <a16:creationId xmlns:a16="http://schemas.microsoft.com/office/drawing/2014/main" id="{C8C20E17-E670-8368-F891-8F9364425ECF}"/>
              </a:ext>
            </a:extLst>
          </p:cNvPr>
          <p:cNvPicPr>
            <a:picLocks noChangeAspect="1"/>
          </p:cNvPicPr>
          <p:nvPr/>
        </p:nvPicPr>
        <p:blipFill>
          <a:blip r:embed="rId3"/>
          <a:stretch>
            <a:fillRect/>
          </a:stretch>
        </p:blipFill>
        <p:spPr>
          <a:xfrm>
            <a:off x="206210" y="1695450"/>
            <a:ext cx="4857062" cy="3325034"/>
          </a:xfrm>
          <a:prstGeom prst="rect">
            <a:avLst/>
          </a:prstGeom>
        </p:spPr>
      </p:pic>
      <p:pic>
        <p:nvPicPr>
          <p:cNvPr id="27" name="Picture 26">
            <a:extLst>
              <a:ext uri="{FF2B5EF4-FFF2-40B4-BE49-F238E27FC236}">
                <a16:creationId xmlns:a16="http://schemas.microsoft.com/office/drawing/2014/main" id="{5BA8DFAE-AAA2-E1E5-7940-51BEB091B83E}"/>
              </a:ext>
            </a:extLst>
          </p:cNvPr>
          <p:cNvPicPr>
            <a:picLocks noChangeAspect="1"/>
          </p:cNvPicPr>
          <p:nvPr/>
        </p:nvPicPr>
        <p:blipFill>
          <a:blip r:embed="rId4"/>
          <a:stretch>
            <a:fillRect/>
          </a:stretch>
        </p:blipFill>
        <p:spPr>
          <a:xfrm>
            <a:off x="5247260" y="85523"/>
            <a:ext cx="4140413" cy="3924502"/>
          </a:xfrm>
          <a:prstGeom prst="rect">
            <a:avLst/>
          </a:prstGeom>
        </p:spPr>
      </p:pic>
      <p:pic>
        <p:nvPicPr>
          <p:cNvPr id="29" name="Picture 28">
            <a:extLst>
              <a:ext uri="{FF2B5EF4-FFF2-40B4-BE49-F238E27FC236}">
                <a16:creationId xmlns:a16="http://schemas.microsoft.com/office/drawing/2014/main" id="{70FEE9FE-0E49-7FB0-C4B1-5D9F16703D00}"/>
              </a:ext>
            </a:extLst>
          </p:cNvPr>
          <p:cNvPicPr>
            <a:picLocks noChangeAspect="1"/>
          </p:cNvPicPr>
          <p:nvPr/>
        </p:nvPicPr>
        <p:blipFill>
          <a:blip r:embed="rId5"/>
          <a:stretch>
            <a:fillRect/>
          </a:stretch>
        </p:blipFill>
        <p:spPr>
          <a:xfrm>
            <a:off x="4920597" y="4217790"/>
            <a:ext cx="5296172" cy="26353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24"/>
          <p:cNvSpPr txBox="1"/>
          <p:nvPr/>
        </p:nvSpPr>
        <p:spPr>
          <a:xfrm>
            <a:off x="676275" y="6467475"/>
            <a:ext cx="2143125" cy="200025"/>
          </a:xfrm>
          <a:prstGeom prst="rect">
            <a:avLst/>
          </a:prstGeom>
        </p:spPr>
        <p:txBody>
          <a:bodyPr wrap="square" lIns="0" tIns="0" rIns="0" bIns="0" rtlCol="0">
            <a:noAutofit/>
          </a:bodyPr>
          <a:lstStyle/>
          <a:p>
            <a:pPr marL="76200">
              <a:lnSpc>
                <a:spcPct val="96761"/>
              </a:lnSpc>
              <a:spcBef>
                <a:spcPts val="170"/>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23" name="object 23"/>
          <p:cNvSpPr/>
          <p:nvPr/>
        </p:nvSpPr>
        <p:spPr>
          <a:xfrm>
            <a:off x="-2100262" y="-152401"/>
            <a:ext cx="11453812" cy="6833177"/>
          </a:xfrm>
          <a:custGeom>
            <a:avLst/>
            <a:gdLst/>
            <a:ahLst/>
            <a:cxnLst/>
            <a:rect l="l" t="t" r="r" b="b"/>
            <a:pathLst>
              <a:path w="12192000" h="6858000">
                <a:moveTo>
                  <a:pt x="12192000" y="0"/>
                </a:moveTo>
                <a:lnTo>
                  <a:pt x="0" y="0"/>
                </a:lnTo>
                <a:lnTo>
                  <a:pt x="0" y="6857999"/>
                </a:lnTo>
                <a:lnTo>
                  <a:pt x="12192000" y="6857999"/>
                </a:lnTo>
                <a:lnTo>
                  <a:pt x="12192000" y="0"/>
                </a:lnTo>
                <a:close/>
              </a:path>
            </a:pathLst>
          </a:custGeom>
          <a:solidFill>
            <a:srgbClr val="F1F1F1"/>
          </a:solidFill>
        </p:spPr>
        <p:txBody>
          <a:bodyPr wrap="square" lIns="0" tIns="0" rIns="0" bIns="0" rtlCol="0">
            <a:noAutofit/>
          </a:bodyPr>
          <a:lstStyle/>
          <a:p>
            <a:pPr algn="ctr"/>
            <a:r>
              <a:rPr kumimoji="0" lang="en-US" altLang="en-US" sz="4000" b="0" i="0" u="sng" strike="noStrike" cap="none" normalizeH="0" baseline="0" dirty="0">
                <a:ln>
                  <a:noFill/>
                </a:ln>
                <a:solidFill>
                  <a:schemeClr val="tx1"/>
                </a:solidFill>
                <a:effectLst/>
                <a:latin typeface="Söhne"/>
              </a:rPr>
              <a:t>Generating Synthetic Handwritten Digits with GANs</a:t>
            </a:r>
          </a:p>
          <a:p>
            <a:pPr algn="ctr"/>
            <a:endParaRPr lang="en-US" sz="2400" b="0" i="0" dirty="0">
              <a:solidFill>
                <a:srgbClr val="0D0D0D"/>
              </a:solidFill>
              <a:effectLst/>
              <a:latin typeface="Söhne"/>
            </a:endParaRPr>
          </a:p>
          <a:p>
            <a:endParaRPr lang="en-US" sz="2400" dirty="0">
              <a:solidFill>
                <a:srgbClr val="0D0D0D"/>
              </a:solidFill>
              <a:latin typeface="Söhne"/>
            </a:endParaRPr>
          </a:p>
          <a:p>
            <a:pPr marL="342900" indent="-342900" algn="just">
              <a:buFont typeface="Arial" panose="020B0604020202020204" pitchFamily="34" charset="0"/>
              <a:buChar char="•"/>
            </a:pPr>
            <a:r>
              <a:rPr lang="en-US" sz="2400" b="0" i="0" dirty="0">
                <a:solidFill>
                  <a:srgbClr val="0D0D0D"/>
                </a:solidFill>
                <a:effectLst/>
                <a:latin typeface="Söhne"/>
              </a:rPr>
              <a:t>Generative Adversarial Networks (GANs) represent a revolutionary advancement in artificial intelligence, particularly in the domain of computer vision. In the pursuit of creating synthetic data that closely resembles real-world examples, GANs have emerged as a powerful tool. One captivating application of GANs is in the generation of synthetic handwritten digits.</a:t>
            </a:r>
          </a:p>
          <a:p>
            <a:pPr marL="342900" indent="-342900" algn="just">
              <a:buFont typeface="Arial" panose="020B0604020202020204" pitchFamily="34" charset="0"/>
              <a:buChar char="•"/>
            </a:pPr>
            <a:r>
              <a:rPr lang="en-US" sz="2400" b="0" i="0" dirty="0">
                <a:solidFill>
                  <a:srgbClr val="0D0D0D"/>
                </a:solidFill>
                <a:effectLst/>
                <a:latin typeface="Söhne"/>
              </a:rPr>
              <a:t>Traditionally, handwritten digit datasets like MNIST have served as benchmarks for evaluating machine learning algorithms. However, with the advent of GANs, we can now generate synthetic handwritten digits with remarkable realism. This capability opens up a plethora of possibilities across various domains.</a:t>
            </a:r>
          </a:p>
          <a:p>
            <a:pPr marL="342900" indent="-342900" algn="just">
              <a:buFont typeface="Arial" panose="020B0604020202020204" pitchFamily="34" charset="0"/>
              <a:buChar char="•"/>
            </a:pPr>
            <a:r>
              <a:rPr lang="en-US" sz="2400" b="0" i="0" dirty="0">
                <a:solidFill>
                  <a:srgbClr val="0D0D0D"/>
                </a:solidFill>
                <a:effectLst/>
                <a:latin typeface="Söhne"/>
              </a:rPr>
              <a:t>In this presentation, we'll delve into the fascinating realm of generating synthetic handwritten digits using GANs. We'll explore the training process, the challenges involved, and the potential applications of this technology.</a:t>
            </a:r>
            <a:endParaRPr kumimoji="0" lang="en-US" altLang="en-US" sz="2400" b="0" i="0" u="none" strike="noStrike" cap="none" normalizeH="0" baseline="0" dirty="0">
              <a:ln>
                <a:noFill/>
              </a:ln>
              <a:solidFill>
                <a:schemeClr val="tx1"/>
              </a:solidFill>
              <a:effectLst/>
              <a:latin typeface="Söhne"/>
            </a:endParaRPr>
          </a:p>
          <a:p>
            <a:endParaRPr dirty="0"/>
          </a:p>
        </p:txBody>
      </p:sp>
      <p:sp>
        <p:nvSpPr>
          <p:cNvPr id="12" name="object 12"/>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3" name="object 13"/>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4" name="object 14"/>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5" name="object 15"/>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6" name="object 16"/>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7" name="object 17"/>
          <p:cNvSpPr/>
          <p:nvPr/>
        </p:nvSpPr>
        <p:spPr>
          <a:xfrm>
            <a:off x="9408355" y="87707"/>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18" name="object 18"/>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19" name="object 19"/>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20" name="object 20"/>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21" name="object 21"/>
          <p:cNvSpPr/>
          <p:nvPr/>
        </p:nvSpPr>
        <p:spPr>
          <a:xfrm>
            <a:off x="9353550" y="5362575"/>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22" name="object 22"/>
          <p:cNvSpPr/>
          <p:nvPr/>
        </p:nvSpPr>
        <p:spPr>
          <a:xfrm>
            <a:off x="9353550" y="5895975"/>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9" name="object 9"/>
          <p:cNvSpPr/>
          <p:nvPr/>
        </p:nvSpPr>
        <p:spPr>
          <a:xfrm rot="5551966">
            <a:off x="37162" y="4945350"/>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10" name="object 10"/>
          <p:cNvSpPr/>
          <p:nvPr/>
        </p:nvSpPr>
        <p:spPr>
          <a:xfrm>
            <a:off x="676275" y="6467475"/>
            <a:ext cx="2143125" cy="200025"/>
          </a:xfrm>
          <a:prstGeom prst="rect">
            <a:avLst/>
          </a:prstGeom>
          <a:blipFill>
            <a:blip r:embed="rId2" cstate="print"/>
            <a:stretch>
              <a:fillRect/>
            </a:stretch>
          </a:blipFill>
        </p:spPr>
        <p:txBody>
          <a:bodyPr wrap="square" lIns="0" tIns="0" rIns="0" bIns="0" rtlCol="0">
            <a:noAutofit/>
          </a:bodyPr>
          <a:lstStyle/>
          <a:p>
            <a:endParaRPr dirty="0"/>
          </a:p>
        </p:txBody>
      </p:sp>
      <p:sp>
        <p:nvSpPr>
          <p:cNvPr id="11" name="object 11"/>
          <p:cNvSpPr/>
          <p:nvPr/>
        </p:nvSpPr>
        <p:spPr>
          <a:xfrm>
            <a:off x="466725" y="6410325"/>
            <a:ext cx="3705225" cy="295275"/>
          </a:xfrm>
          <a:prstGeom prst="rect">
            <a:avLst/>
          </a:prstGeom>
          <a:blipFill>
            <a:blip r:embed="rId3" cstate="print"/>
            <a:stretch>
              <a:fillRect/>
            </a:stretch>
          </a:blipFill>
        </p:spPr>
        <p:txBody>
          <a:bodyPr wrap="square" lIns="0" tIns="0" rIns="0" bIns="0" rtlCol="0">
            <a:noAutofit/>
          </a:bodyPr>
          <a:lstStyle/>
          <a:p>
            <a:endParaRPr dirty="0"/>
          </a:p>
        </p:txBody>
      </p:sp>
      <p:sp>
        <p:nvSpPr>
          <p:cNvPr id="8" name="object 8"/>
          <p:cNvSpPr/>
          <p:nvPr/>
        </p:nvSpPr>
        <p:spPr>
          <a:xfrm>
            <a:off x="11954451" y="6381640"/>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7" name="object 7"/>
          <p:cNvSpPr txBox="1"/>
          <p:nvPr/>
        </p:nvSpPr>
        <p:spPr>
          <a:xfrm>
            <a:off x="739774" y="933691"/>
            <a:ext cx="3908425" cy="569277"/>
          </a:xfrm>
          <a:prstGeom prst="rect">
            <a:avLst/>
          </a:prstGeom>
        </p:spPr>
        <p:txBody>
          <a:bodyPr wrap="square" lIns="0" tIns="0" rIns="0" bIns="0" rtlCol="0">
            <a:noAutofit/>
          </a:bodyPr>
          <a:lstStyle/>
          <a:p>
            <a:pPr marL="12700">
              <a:lnSpc>
                <a:spcPts val="4480"/>
              </a:lnSpc>
              <a:spcBef>
                <a:spcPts val="223"/>
              </a:spcBef>
            </a:pPr>
            <a:endParaRPr sz="4250" dirty="0">
              <a:latin typeface="Trebuchet MS"/>
              <a:cs typeface="Trebuchet MS"/>
            </a:endParaRPr>
          </a:p>
        </p:txBody>
      </p:sp>
      <p:sp>
        <p:nvSpPr>
          <p:cNvPr id="6" name="object 6"/>
          <p:cNvSpPr txBox="1"/>
          <p:nvPr/>
        </p:nvSpPr>
        <p:spPr>
          <a:xfrm>
            <a:off x="3189943" y="933691"/>
            <a:ext cx="1540559" cy="569277"/>
          </a:xfrm>
          <a:prstGeom prst="rect">
            <a:avLst/>
          </a:prstGeom>
        </p:spPr>
        <p:txBody>
          <a:bodyPr wrap="square" lIns="0" tIns="0" rIns="0" bIns="0" rtlCol="0">
            <a:noAutofit/>
          </a:bodyPr>
          <a:lstStyle/>
          <a:p>
            <a:pPr marL="12700">
              <a:lnSpc>
                <a:spcPts val="4480"/>
              </a:lnSpc>
              <a:spcBef>
                <a:spcPts val="223"/>
              </a:spcBef>
            </a:pPr>
            <a:endParaRPr sz="4250" dirty="0">
              <a:latin typeface="Trebuchet MS"/>
              <a:cs typeface="Trebuchet MS"/>
            </a:endParaRPr>
          </a:p>
        </p:txBody>
      </p:sp>
      <p:sp>
        <p:nvSpPr>
          <p:cNvPr id="5" name="object 5"/>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2</a:t>
            </a:r>
            <a:endParaRPr sz="1100" dirty="0">
              <a:latin typeface="Trebuchet MS"/>
              <a:cs typeface="Trebuchet MS"/>
            </a:endParaRPr>
          </a:p>
        </p:txBody>
      </p:sp>
      <p:sp>
        <p:nvSpPr>
          <p:cNvPr id="4" name="object 4"/>
          <p:cNvSpPr txBox="1"/>
          <p:nvPr/>
        </p:nvSpPr>
        <p:spPr>
          <a:xfrm>
            <a:off x="9353550" y="5895975"/>
            <a:ext cx="180975" cy="180975"/>
          </a:xfrm>
          <a:prstGeom prst="rect">
            <a:avLst/>
          </a:prstGeom>
        </p:spPr>
        <p:txBody>
          <a:bodyPr wrap="square" lIns="0" tIns="0" rIns="0" bIns="0" rtlCol="0">
            <a:noAutofit/>
          </a:bodyPr>
          <a:lstStyle/>
          <a:p>
            <a:pPr marL="25400">
              <a:lnSpc>
                <a:spcPts val="1000"/>
              </a:lnSpc>
            </a:pPr>
            <a:endParaRPr sz="1000" dirty="0"/>
          </a:p>
        </p:txBody>
      </p:sp>
      <p:sp>
        <p:nvSpPr>
          <p:cNvPr id="3" name="object 3"/>
          <p:cNvSpPr txBox="1"/>
          <p:nvPr/>
        </p:nvSpPr>
        <p:spPr>
          <a:xfrm>
            <a:off x="9353550" y="5362575"/>
            <a:ext cx="457200" cy="457200"/>
          </a:xfrm>
          <a:prstGeom prst="rect">
            <a:avLst/>
          </a:prstGeom>
        </p:spPr>
        <p:txBody>
          <a:bodyPr wrap="square" lIns="0" tIns="0" rIns="0" bIns="0" rtlCol="0">
            <a:noAutofit/>
          </a:bodyPr>
          <a:lstStyle/>
          <a:p>
            <a:pPr marL="25400">
              <a:lnSpc>
                <a:spcPts val="1000"/>
              </a:lnSpc>
            </a:pPr>
            <a:endParaRPr sz="1000" dirty="0"/>
          </a:p>
        </p:txBody>
      </p:sp>
      <p:sp>
        <p:nvSpPr>
          <p:cNvPr id="2" name="object 2"/>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sp>
        <p:nvSpPr>
          <p:cNvPr id="25" name="Rectangle 1">
            <a:extLst>
              <a:ext uri="{FF2B5EF4-FFF2-40B4-BE49-F238E27FC236}">
                <a16:creationId xmlns:a16="http://schemas.microsoft.com/office/drawing/2014/main" id="{B4D9930F-D78D-F373-1D24-9DD18817CDBA}"/>
              </a:ext>
            </a:extLst>
          </p:cNvPr>
          <p:cNvSpPr>
            <a:spLocks noChangeArrowheads="1"/>
          </p:cNvSpPr>
          <p:nvPr/>
        </p:nvSpPr>
        <p:spPr bwMode="auto">
          <a:xfrm>
            <a:off x="13094933" y="491079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chemeClr val="tx1"/>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txBox="1"/>
          <p:nvPr/>
        </p:nvSpPr>
        <p:spPr>
          <a:xfrm>
            <a:off x="466725" y="6410325"/>
            <a:ext cx="3705225" cy="295275"/>
          </a:xfrm>
          <a:prstGeom prst="rect">
            <a:avLst/>
          </a:prstGeom>
        </p:spPr>
        <p:txBody>
          <a:bodyPr wrap="square" lIns="0" tIns="0" rIns="0" bIns="0" rtlCol="0">
            <a:noAutofit/>
          </a:bodyPr>
          <a:lstStyle/>
          <a:p>
            <a:pPr>
              <a:lnSpc>
                <a:spcPts val="600"/>
              </a:lnSpc>
              <a:spcBef>
                <a:spcPts val="19"/>
              </a:spcBef>
            </a:pPr>
            <a:endParaRPr sz="600" dirty="0"/>
          </a:p>
          <a:p>
            <a:pPr marL="285750">
              <a:lnSpc>
                <a:spcPct val="96761"/>
              </a:lnSpc>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19" name="object 19"/>
          <p:cNvSpPr/>
          <p:nvPr/>
        </p:nvSpPr>
        <p:spPr>
          <a:xfrm>
            <a:off x="40742" y="1293035"/>
            <a:ext cx="9834333" cy="5560140"/>
          </a:xfrm>
          <a:custGeom>
            <a:avLst/>
            <a:gdLst/>
            <a:ahLst/>
            <a:cxnLst/>
            <a:rect l="l" t="t" r="r" b="b"/>
            <a:pathLst>
              <a:path w="12192000" h="6858000">
                <a:moveTo>
                  <a:pt x="12192000" y="0"/>
                </a:moveTo>
                <a:lnTo>
                  <a:pt x="0" y="0"/>
                </a:lnTo>
                <a:lnTo>
                  <a:pt x="0" y="6857999"/>
                </a:lnTo>
                <a:lnTo>
                  <a:pt x="12192000" y="6857999"/>
                </a:lnTo>
                <a:lnTo>
                  <a:pt x="12192000" y="0"/>
                </a:lnTo>
                <a:close/>
              </a:path>
            </a:pathLst>
          </a:custGeom>
          <a:solidFill>
            <a:srgbClr val="F1F1F1"/>
          </a:solidFill>
        </p:spPr>
        <p:txBody>
          <a:bodyPr wrap="square" lIns="0" tIns="0" rIns="0" bIns="0" rtlCol="0">
            <a:noAutofit/>
          </a:bodyPr>
          <a:lstStyle/>
          <a:p>
            <a:pPr marL="285750" indent="-285750">
              <a:buFont typeface="Arial" panose="020B0604020202020204" pitchFamily="34" charset="0"/>
              <a:buChar char="•"/>
            </a:pPr>
            <a:r>
              <a:rPr lang="en-US" sz="2400" b="1" dirty="0"/>
              <a:t>Goal</a:t>
            </a:r>
            <a:r>
              <a:rPr lang="en-US" sz="2400" dirty="0"/>
              <a:t>:   </a:t>
            </a:r>
            <a:r>
              <a:rPr lang="en-US" sz="2400" dirty="0">
                <a:solidFill>
                  <a:srgbClr val="0D0D0D"/>
                </a:solidFill>
                <a:latin typeface="Söhne"/>
              </a:rPr>
              <a:t> </a:t>
            </a:r>
            <a:r>
              <a:rPr lang="en-US" sz="2400" b="0" i="0" dirty="0">
                <a:solidFill>
                  <a:srgbClr val="0D0D0D"/>
                </a:solidFill>
                <a:effectLst/>
                <a:latin typeface="Söhne"/>
              </a:rPr>
              <a:t>In this presentation, we'll delve into the fascinating realm of generating synthetic handwritten digits using GANs. We'll explore the training process, the challenges involved, and the potential applications of this technology.</a:t>
            </a:r>
          </a:p>
          <a:p>
            <a:pPr marL="285750" indent="-285750">
              <a:buFont typeface="Arial" panose="020B0604020202020204" pitchFamily="34" charset="0"/>
              <a:buChar char="•"/>
            </a:pPr>
            <a:endParaRPr lang="en-US" sz="2400" dirty="0">
              <a:solidFill>
                <a:srgbClr val="0D0D0D"/>
              </a:solidFill>
              <a:latin typeface="Söhne"/>
            </a:endParaRPr>
          </a:p>
          <a:p>
            <a:endParaRPr lang="en-US" sz="2400" b="0" i="0" dirty="0">
              <a:solidFill>
                <a:srgbClr val="0D0D0D"/>
              </a:solidFill>
              <a:effectLst/>
              <a:latin typeface="Söhne"/>
            </a:endParaRPr>
          </a:p>
          <a:p>
            <a:pPr algn="l">
              <a:buFont typeface="+mj-lt"/>
              <a:buAutoNum type="arabicPeriod"/>
            </a:pPr>
            <a:r>
              <a:rPr lang="en-US" sz="2400" b="1" i="0" dirty="0">
                <a:solidFill>
                  <a:srgbClr val="0D0D0D"/>
                </a:solidFill>
                <a:effectLst/>
                <a:latin typeface="Söhne"/>
              </a:rPr>
              <a:t>Introduction to GANs</a:t>
            </a:r>
            <a:r>
              <a:rPr lang="en-US" sz="2400" b="0" i="0" dirty="0">
                <a:solidFill>
                  <a:srgbClr val="0D0D0D"/>
                </a:solidFill>
                <a:effectLst/>
                <a:latin typeface="Söhne"/>
              </a:rPr>
              <a:t>: Understanding the basics of Generative Adversarial Networks (GANs) and their role in generating synthetic data.</a:t>
            </a:r>
          </a:p>
          <a:p>
            <a:pPr algn="l">
              <a:buFont typeface="+mj-lt"/>
              <a:buAutoNum type="arabicPeriod"/>
            </a:pPr>
            <a:r>
              <a:rPr lang="en-US" sz="2400" b="1" i="0" dirty="0">
                <a:solidFill>
                  <a:srgbClr val="0D0D0D"/>
                </a:solidFill>
                <a:effectLst/>
                <a:latin typeface="Söhne"/>
              </a:rPr>
              <a:t>Project Objective</a:t>
            </a:r>
            <a:r>
              <a:rPr lang="en-US" sz="2400" b="0" i="0" dirty="0">
                <a:solidFill>
                  <a:srgbClr val="0D0D0D"/>
                </a:solidFill>
                <a:effectLst/>
                <a:latin typeface="Söhne"/>
              </a:rPr>
              <a:t>: Exploring the objective of the project: to create synthetic handwritten digits using GANs, and its significance in various applications.</a:t>
            </a:r>
          </a:p>
          <a:p>
            <a:pPr algn="l">
              <a:buFont typeface="+mj-lt"/>
              <a:buAutoNum type="arabicPeriod"/>
            </a:pPr>
            <a:r>
              <a:rPr lang="en-US" sz="2400" b="1" i="0" dirty="0">
                <a:solidFill>
                  <a:srgbClr val="0D0D0D"/>
                </a:solidFill>
                <a:effectLst/>
                <a:latin typeface="Söhne"/>
              </a:rPr>
              <a:t>Dataset Overview</a:t>
            </a:r>
            <a:r>
              <a:rPr lang="en-US" sz="2400" b="0" i="0" dirty="0">
                <a:solidFill>
                  <a:srgbClr val="0D0D0D"/>
                </a:solidFill>
                <a:effectLst/>
                <a:latin typeface="Söhne"/>
              </a:rPr>
              <a:t>: Introduction to the MNIST dataset, a widely-used dataset for handwritten digit recognition, and its importance in training and evaluation.</a:t>
            </a:r>
          </a:p>
          <a:p>
            <a:pPr algn="l">
              <a:buFont typeface="+mj-lt"/>
              <a:buAutoNum type="arabicPeriod"/>
            </a:pPr>
            <a:r>
              <a:rPr lang="en-US" sz="2400" b="1" i="0" dirty="0">
                <a:solidFill>
                  <a:srgbClr val="0D0D0D"/>
                </a:solidFill>
                <a:effectLst/>
                <a:latin typeface="Söhne"/>
              </a:rPr>
              <a:t>Training Process</a:t>
            </a:r>
            <a:r>
              <a:rPr lang="en-US" sz="2400" b="0" i="0" dirty="0">
                <a:solidFill>
                  <a:srgbClr val="0D0D0D"/>
                </a:solidFill>
                <a:effectLst/>
                <a:latin typeface="Söhne"/>
              </a:rPr>
              <a:t>: Delving into the training process of GANs, including the adversarial learning mechanism between the generator and discriminator.</a:t>
            </a:r>
          </a:p>
          <a:p>
            <a:endParaRPr sz="2400" dirty="0"/>
          </a:p>
        </p:txBody>
      </p:sp>
      <p:sp>
        <p:nvSpPr>
          <p:cNvPr id="8" name="object 8"/>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9" name="object 9"/>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0" name="object 10"/>
          <p:cNvSpPr/>
          <p:nvPr/>
        </p:nvSpPr>
        <p:spPr>
          <a:xfrm>
            <a:off x="9534652" y="-175088"/>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1" name="object 11"/>
          <p:cNvSpPr/>
          <p:nvPr/>
        </p:nvSpPr>
        <p:spPr>
          <a:xfrm>
            <a:off x="9875075" y="-32847"/>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2" name="object 12"/>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3" name="object 13"/>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14" name="object 14"/>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15" name="object 15"/>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16" name="object 16"/>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17" name="object 17"/>
          <p:cNvSpPr/>
          <p:nvPr/>
        </p:nvSpPr>
        <p:spPr>
          <a:xfrm>
            <a:off x="11010900" y="5610225"/>
            <a:ext cx="647700" cy="647700"/>
          </a:xfrm>
          <a:custGeom>
            <a:avLst/>
            <a:gdLst/>
            <a:ahLst/>
            <a:cxnLst/>
            <a:rect l="l" t="t" r="r" b="b"/>
            <a:pathLst>
              <a:path w="647700" h="647700">
                <a:moveTo>
                  <a:pt x="0" y="323850"/>
                </a:moveTo>
                <a:lnTo>
                  <a:pt x="1073" y="350410"/>
                </a:lnTo>
                <a:lnTo>
                  <a:pt x="4239" y="376379"/>
                </a:lnTo>
                <a:lnTo>
                  <a:pt x="9414" y="401673"/>
                </a:lnTo>
                <a:lnTo>
                  <a:pt x="16514" y="426210"/>
                </a:lnTo>
                <a:lnTo>
                  <a:pt x="25455" y="449905"/>
                </a:lnTo>
                <a:lnTo>
                  <a:pt x="36155" y="472676"/>
                </a:lnTo>
                <a:lnTo>
                  <a:pt x="48530" y="494438"/>
                </a:lnTo>
                <a:lnTo>
                  <a:pt x="62496" y="515110"/>
                </a:lnTo>
                <a:lnTo>
                  <a:pt x="77970" y="534606"/>
                </a:lnTo>
                <a:lnTo>
                  <a:pt x="94868" y="552845"/>
                </a:lnTo>
                <a:lnTo>
                  <a:pt x="113108" y="569742"/>
                </a:lnTo>
                <a:lnTo>
                  <a:pt x="132606" y="585214"/>
                </a:lnTo>
                <a:lnTo>
                  <a:pt x="153278" y="599179"/>
                </a:lnTo>
                <a:lnTo>
                  <a:pt x="175040" y="611551"/>
                </a:lnTo>
                <a:lnTo>
                  <a:pt x="197810" y="622249"/>
                </a:lnTo>
                <a:lnTo>
                  <a:pt x="221504" y="631189"/>
                </a:lnTo>
                <a:lnTo>
                  <a:pt x="246038" y="638287"/>
                </a:lnTo>
                <a:lnTo>
                  <a:pt x="271329" y="643461"/>
                </a:lnTo>
                <a:lnTo>
                  <a:pt x="297294" y="646626"/>
                </a:lnTo>
                <a:lnTo>
                  <a:pt x="323850" y="647700"/>
                </a:lnTo>
                <a:lnTo>
                  <a:pt x="350405" y="646626"/>
                </a:lnTo>
                <a:lnTo>
                  <a:pt x="376370" y="643461"/>
                </a:lnTo>
                <a:lnTo>
                  <a:pt x="401661" y="638287"/>
                </a:lnTo>
                <a:lnTo>
                  <a:pt x="426195" y="631189"/>
                </a:lnTo>
                <a:lnTo>
                  <a:pt x="449889" y="622249"/>
                </a:lnTo>
                <a:lnTo>
                  <a:pt x="472659" y="611551"/>
                </a:lnTo>
                <a:lnTo>
                  <a:pt x="494421" y="599179"/>
                </a:lnTo>
                <a:lnTo>
                  <a:pt x="515093" y="585214"/>
                </a:lnTo>
                <a:lnTo>
                  <a:pt x="534591" y="569742"/>
                </a:lnTo>
                <a:lnTo>
                  <a:pt x="552830" y="552845"/>
                </a:lnTo>
                <a:lnTo>
                  <a:pt x="569729" y="534606"/>
                </a:lnTo>
                <a:lnTo>
                  <a:pt x="585203" y="515110"/>
                </a:lnTo>
                <a:lnTo>
                  <a:pt x="599169" y="494438"/>
                </a:lnTo>
                <a:lnTo>
                  <a:pt x="611544" y="472676"/>
                </a:lnTo>
                <a:lnTo>
                  <a:pt x="622244" y="449905"/>
                </a:lnTo>
                <a:lnTo>
                  <a:pt x="631185" y="426210"/>
                </a:lnTo>
                <a:lnTo>
                  <a:pt x="638285" y="401673"/>
                </a:lnTo>
                <a:lnTo>
                  <a:pt x="643460" y="376379"/>
                </a:lnTo>
                <a:lnTo>
                  <a:pt x="646626" y="350410"/>
                </a:lnTo>
                <a:lnTo>
                  <a:pt x="647700" y="323850"/>
                </a:lnTo>
                <a:lnTo>
                  <a:pt x="646626" y="297289"/>
                </a:lnTo>
                <a:lnTo>
                  <a:pt x="643460" y="271320"/>
                </a:lnTo>
                <a:lnTo>
                  <a:pt x="638285" y="246026"/>
                </a:lnTo>
                <a:lnTo>
                  <a:pt x="631185" y="221489"/>
                </a:lnTo>
                <a:lnTo>
                  <a:pt x="622244" y="197794"/>
                </a:lnTo>
                <a:lnTo>
                  <a:pt x="611544" y="175023"/>
                </a:lnTo>
                <a:lnTo>
                  <a:pt x="599169" y="153261"/>
                </a:lnTo>
                <a:lnTo>
                  <a:pt x="585203" y="132589"/>
                </a:lnTo>
                <a:lnTo>
                  <a:pt x="569729" y="113093"/>
                </a:lnTo>
                <a:lnTo>
                  <a:pt x="552830" y="94854"/>
                </a:lnTo>
                <a:lnTo>
                  <a:pt x="534591" y="77957"/>
                </a:lnTo>
                <a:lnTo>
                  <a:pt x="515093" y="62485"/>
                </a:lnTo>
                <a:lnTo>
                  <a:pt x="494421" y="48520"/>
                </a:lnTo>
                <a:lnTo>
                  <a:pt x="472659" y="36148"/>
                </a:lnTo>
                <a:lnTo>
                  <a:pt x="449889" y="25450"/>
                </a:lnTo>
                <a:lnTo>
                  <a:pt x="426195" y="16510"/>
                </a:lnTo>
                <a:lnTo>
                  <a:pt x="401661" y="9412"/>
                </a:lnTo>
                <a:lnTo>
                  <a:pt x="376370" y="4238"/>
                </a:lnTo>
                <a:lnTo>
                  <a:pt x="350405" y="1073"/>
                </a:lnTo>
                <a:lnTo>
                  <a:pt x="323850" y="0"/>
                </a:lnTo>
                <a:lnTo>
                  <a:pt x="297294" y="1073"/>
                </a:lnTo>
                <a:lnTo>
                  <a:pt x="271329" y="4238"/>
                </a:lnTo>
                <a:lnTo>
                  <a:pt x="246038" y="9412"/>
                </a:lnTo>
                <a:lnTo>
                  <a:pt x="221504" y="16510"/>
                </a:lnTo>
                <a:lnTo>
                  <a:pt x="197810" y="25450"/>
                </a:lnTo>
                <a:lnTo>
                  <a:pt x="175040" y="36148"/>
                </a:lnTo>
                <a:lnTo>
                  <a:pt x="153278" y="48520"/>
                </a:lnTo>
                <a:lnTo>
                  <a:pt x="132606" y="62485"/>
                </a:lnTo>
                <a:lnTo>
                  <a:pt x="113108" y="77957"/>
                </a:lnTo>
                <a:lnTo>
                  <a:pt x="94868" y="94854"/>
                </a:lnTo>
                <a:lnTo>
                  <a:pt x="77970" y="113093"/>
                </a:lnTo>
                <a:lnTo>
                  <a:pt x="62496" y="132589"/>
                </a:lnTo>
                <a:lnTo>
                  <a:pt x="48530" y="153261"/>
                </a:lnTo>
                <a:lnTo>
                  <a:pt x="36155" y="175023"/>
                </a:lnTo>
                <a:lnTo>
                  <a:pt x="25455" y="197794"/>
                </a:lnTo>
                <a:lnTo>
                  <a:pt x="16514" y="221489"/>
                </a:lnTo>
                <a:lnTo>
                  <a:pt x="9414" y="246026"/>
                </a:lnTo>
                <a:lnTo>
                  <a:pt x="4239" y="271320"/>
                </a:lnTo>
                <a:lnTo>
                  <a:pt x="1073" y="297289"/>
                </a:lnTo>
                <a:lnTo>
                  <a:pt x="0" y="323850"/>
                </a:lnTo>
                <a:close/>
              </a:path>
            </a:pathLst>
          </a:custGeom>
          <a:solidFill>
            <a:srgbClr val="2D83C3"/>
          </a:solidFill>
        </p:spPr>
        <p:txBody>
          <a:bodyPr wrap="square" lIns="0" tIns="0" rIns="0" bIns="0" rtlCol="0">
            <a:noAutofit/>
          </a:bodyPr>
          <a:lstStyle/>
          <a:p>
            <a:endParaRPr dirty="0"/>
          </a:p>
        </p:txBody>
      </p:sp>
      <p:sp>
        <p:nvSpPr>
          <p:cNvPr id="18" name="object 18"/>
          <p:cNvSpPr/>
          <p:nvPr/>
        </p:nvSpPr>
        <p:spPr>
          <a:xfrm>
            <a:off x="10687050" y="6134100"/>
            <a:ext cx="247650" cy="247650"/>
          </a:xfrm>
          <a:custGeom>
            <a:avLst/>
            <a:gdLst/>
            <a:ahLst/>
            <a:cxnLst/>
            <a:rect l="l" t="t" r="r" b="b"/>
            <a:pathLst>
              <a:path w="247650" h="247650">
                <a:moveTo>
                  <a:pt x="0" y="123825"/>
                </a:moveTo>
                <a:lnTo>
                  <a:pt x="536" y="135423"/>
                </a:lnTo>
                <a:lnTo>
                  <a:pt x="2708" y="149691"/>
                </a:lnTo>
                <a:lnTo>
                  <a:pt x="6456" y="163377"/>
                </a:lnTo>
                <a:lnTo>
                  <a:pt x="11684" y="176382"/>
                </a:lnTo>
                <a:lnTo>
                  <a:pt x="18293" y="188610"/>
                </a:lnTo>
                <a:lnTo>
                  <a:pt x="26186" y="199964"/>
                </a:lnTo>
                <a:lnTo>
                  <a:pt x="35265" y="210346"/>
                </a:lnTo>
                <a:lnTo>
                  <a:pt x="45432" y="219660"/>
                </a:lnTo>
                <a:lnTo>
                  <a:pt x="56590" y="227807"/>
                </a:lnTo>
                <a:lnTo>
                  <a:pt x="68642" y="234691"/>
                </a:lnTo>
                <a:lnTo>
                  <a:pt x="81488" y="240215"/>
                </a:lnTo>
                <a:lnTo>
                  <a:pt x="95033" y="244280"/>
                </a:lnTo>
                <a:lnTo>
                  <a:pt x="109177" y="246791"/>
                </a:lnTo>
                <a:lnTo>
                  <a:pt x="123825" y="247650"/>
                </a:lnTo>
                <a:lnTo>
                  <a:pt x="135414" y="247113"/>
                </a:lnTo>
                <a:lnTo>
                  <a:pt x="149673" y="244944"/>
                </a:lnTo>
                <a:lnTo>
                  <a:pt x="163352" y="241199"/>
                </a:lnTo>
                <a:lnTo>
                  <a:pt x="176354" y="235975"/>
                </a:lnTo>
                <a:lnTo>
                  <a:pt x="188582" y="229371"/>
                </a:lnTo>
                <a:lnTo>
                  <a:pt x="199937" y="221483"/>
                </a:lnTo>
                <a:lnTo>
                  <a:pt x="210322" y="212408"/>
                </a:lnTo>
                <a:lnTo>
                  <a:pt x="219639" y="202243"/>
                </a:lnTo>
                <a:lnTo>
                  <a:pt x="227791" y="191087"/>
                </a:lnTo>
                <a:lnTo>
                  <a:pt x="234680" y="179035"/>
                </a:lnTo>
                <a:lnTo>
                  <a:pt x="240207" y="166186"/>
                </a:lnTo>
                <a:lnTo>
                  <a:pt x="244277" y="152636"/>
                </a:lnTo>
                <a:lnTo>
                  <a:pt x="246790" y="138483"/>
                </a:lnTo>
                <a:lnTo>
                  <a:pt x="247650" y="123825"/>
                </a:lnTo>
                <a:lnTo>
                  <a:pt x="247113" y="112226"/>
                </a:lnTo>
                <a:lnTo>
                  <a:pt x="244941" y="97958"/>
                </a:lnTo>
                <a:lnTo>
                  <a:pt x="241193" y="84272"/>
                </a:lnTo>
                <a:lnTo>
                  <a:pt x="235965" y="71267"/>
                </a:lnTo>
                <a:lnTo>
                  <a:pt x="229356" y="59039"/>
                </a:lnTo>
                <a:lnTo>
                  <a:pt x="221463" y="47685"/>
                </a:lnTo>
                <a:lnTo>
                  <a:pt x="212384" y="37303"/>
                </a:lnTo>
                <a:lnTo>
                  <a:pt x="202217" y="27989"/>
                </a:lnTo>
                <a:lnTo>
                  <a:pt x="191059" y="19842"/>
                </a:lnTo>
                <a:lnTo>
                  <a:pt x="179007" y="12958"/>
                </a:lnTo>
                <a:lnTo>
                  <a:pt x="166161" y="7434"/>
                </a:lnTo>
                <a:lnTo>
                  <a:pt x="152616" y="3369"/>
                </a:lnTo>
                <a:lnTo>
                  <a:pt x="138472" y="858"/>
                </a:lnTo>
                <a:lnTo>
                  <a:pt x="123825" y="0"/>
                </a:lnTo>
                <a:lnTo>
                  <a:pt x="112235" y="536"/>
                </a:lnTo>
                <a:lnTo>
                  <a:pt x="97976" y="2705"/>
                </a:lnTo>
                <a:lnTo>
                  <a:pt x="84297" y="6450"/>
                </a:lnTo>
                <a:lnTo>
                  <a:pt x="71295" y="11674"/>
                </a:lnTo>
                <a:lnTo>
                  <a:pt x="59067" y="18278"/>
                </a:lnTo>
                <a:lnTo>
                  <a:pt x="47712" y="26166"/>
                </a:lnTo>
                <a:lnTo>
                  <a:pt x="37327" y="35241"/>
                </a:lnTo>
                <a:lnTo>
                  <a:pt x="28010" y="45406"/>
                </a:lnTo>
                <a:lnTo>
                  <a:pt x="19858" y="56562"/>
                </a:lnTo>
                <a:lnTo>
                  <a:pt x="12969" y="68614"/>
                </a:lnTo>
                <a:lnTo>
                  <a:pt x="7442" y="81463"/>
                </a:lnTo>
                <a:lnTo>
                  <a:pt x="3372" y="95013"/>
                </a:lnTo>
                <a:lnTo>
                  <a:pt x="859" y="109166"/>
                </a:lnTo>
                <a:lnTo>
                  <a:pt x="0" y="123825"/>
                </a:lnTo>
                <a:close/>
              </a:path>
            </a:pathLst>
          </a:custGeom>
          <a:solidFill>
            <a:srgbClr val="2D936B"/>
          </a:solidFill>
        </p:spPr>
        <p:txBody>
          <a:bodyPr wrap="square" lIns="0" tIns="0" rIns="0" bIns="0" rtlCol="0">
            <a:noAutofit/>
          </a:bodyPr>
          <a:lstStyle/>
          <a:p>
            <a:endParaRPr dirty="0"/>
          </a:p>
        </p:txBody>
      </p:sp>
      <p:sp>
        <p:nvSpPr>
          <p:cNvPr id="5" name="object 5"/>
          <p:cNvSpPr/>
          <p:nvPr/>
        </p:nvSpPr>
        <p:spPr>
          <a:xfrm rot="5400000">
            <a:off x="10914477" y="-769907"/>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6" name="object 6"/>
          <p:cNvSpPr/>
          <p:nvPr/>
        </p:nvSpPr>
        <p:spPr>
          <a:xfrm>
            <a:off x="466725" y="6410325"/>
            <a:ext cx="3705225" cy="295275"/>
          </a:xfrm>
          <a:prstGeom prst="rect">
            <a:avLst/>
          </a:prstGeom>
          <a:blipFill>
            <a:blip r:embed="rId2" cstate="print"/>
            <a:stretch>
              <a:fillRect/>
            </a:stretch>
          </a:blipFill>
        </p:spPr>
        <p:txBody>
          <a:bodyPr wrap="square" lIns="0" tIns="0" rIns="0" bIns="0" rtlCol="0">
            <a:noAutofit/>
          </a:bodyPr>
          <a:lstStyle/>
          <a:p>
            <a:endParaRPr dirty="0"/>
          </a:p>
        </p:txBody>
      </p:sp>
      <p:sp>
        <p:nvSpPr>
          <p:cNvPr id="7" name="object 7"/>
          <p:cNvSpPr/>
          <p:nvPr/>
        </p:nvSpPr>
        <p:spPr>
          <a:xfrm>
            <a:off x="10417708" y="3848100"/>
            <a:ext cx="1733550" cy="3009900"/>
          </a:xfrm>
          <a:prstGeom prst="rect">
            <a:avLst/>
          </a:prstGeom>
          <a:blipFill>
            <a:blip r:embed="rId3" cstate="print"/>
            <a:stretch>
              <a:fillRect/>
            </a:stretch>
          </a:blipFill>
        </p:spPr>
        <p:txBody>
          <a:bodyPr wrap="square" lIns="0" tIns="0" rIns="0" bIns="0" rtlCol="0">
            <a:noAutofit/>
          </a:bodyPr>
          <a:lstStyle/>
          <a:p>
            <a:endParaRPr dirty="0"/>
          </a:p>
        </p:txBody>
      </p:sp>
      <p:sp>
        <p:nvSpPr>
          <p:cNvPr id="4" name="object 4"/>
          <p:cNvSpPr/>
          <p:nvPr/>
        </p:nvSpPr>
        <p:spPr>
          <a:xfrm>
            <a:off x="7362825" y="447675"/>
            <a:ext cx="361950" cy="361950"/>
          </a:xfrm>
          <a:custGeom>
            <a:avLst/>
            <a:gdLst/>
            <a:ahLst/>
            <a:cxnLst/>
            <a:rect l="l" t="t" r="r" b="b"/>
            <a:pathLst>
              <a:path w="361950" h="361950">
                <a:moveTo>
                  <a:pt x="0" y="180975"/>
                </a:moveTo>
                <a:lnTo>
                  <a:pt x="599" y="195817"/>
                </a:lnTo>
                <a:lnTo>
                  <a:pt x="2368" y="210329"/>
                </a:lnTo>
                <a:lnTo>
                  <a:pt x="5259" y="224465"/>
                </a:lnTo>
                <a:lnTo>
                  <a:pt x="9226" y="238176"/>
                </a:lnTo>
                <a:lnTo>
                  <a:pt x="14222" y="251418"/>
                </a:lnTo>
                <a:lnTo>
                  <a:pt x="20200" y="264143"/>
                </a:lnTo>
                <a:lnTo>
                  <a:pt x="27114" y="276304"/>
                </a:lnTo>
                <a:lnTo>
                  <a:pt x="34917" y="287856"/>
                </a:lnTo>
                <a:lnTo>
                  <a:pt x="43564" y="298751"/>
                </a:lnTo>
                <a:lnTo>
                  <a:pt x="53006" y="308943"/>
                </a:lnTo>
                <a:lnTo>
                  <a:pt x="63198" y="318385"/>
                </a:lnTo>
                <a:lnTo>
                  <a:pt x="74093" y="327032"/>
                </a:lnTo>
                <a:lnTo>
                  <a:pt x="85645" y="334835"/>
                </a:lnTo>
                <a:lnTo>
                  <a:pt x="97806" y="341749"/>
                </a:lnTo>
                <a:lnTo>
                  <a:pt x="110531" y="347727"/>
                </a:lnTo>
                <a:lnTo>
                  <a:pt x="123773" y="352723"/>
                </a:lnTo>
                <a:lnTo>
                  <a:pt x="137484" y="356690"/>
                </a:lnTo>
                <a:lnTo>
                  <a:pt x="151620" y="359581"/>
                </a:lnTo>
                <a:lnTo>
                  <a:pt x="166132" y="361350"/>
                </a:lnTo>
                <a:lnTo>
                  <a:pt x="180975" y="361950"/>
                </a:lnTo>
                <a:lnTo>
                  <a:pt x="195817" y="361350"/>
                </a:lnTo>
                <a:lnTo>
                  <a:pt x="210329" y="359581"/>
                </a:lnTo>
                <a:lnTo>
                  <a:pt x="224465" y="356690"/>
                </a:lnTo>
                <a:lnTo>
                  <a:pt x="238176" y="352723"/>
                </a:lnTo>
                <a:lnTo>
                  <a:pt x="251418" y="347727"/>
                </a:lnTo>
                <a:lnTo>
                  <a:pt x="264143" y="341749"/>
                </a:lnTo>
                <a:lnTo>
                  <a:pt x="276304" y="334835"/>
                </a:lnTo>
                <a:lnTo>
                  <a:pt x="287856" y="327032"/>
                </a:lnTo>
                <a:lnTo>
                  <a:pt x="298751" y="318385"/>
                </a:lnTo>
                <a:lnTo>
                  <a:pt x="308943" y="308943"/>
                </a:lnTo>
                <a:lnTo>
                  <a:pt x="318385" y="298751"/>
                </a:lnTo>
                <a:lnTo>
                  <a:pt x="327032" y="287856"/>
                </a:lnTo>
                <a:lnTo>
                  <a:pt x="334835" y="276304"/>
                </a:lnTo>
                <a:lnTo>
                  <a:pt x="341749" y="264143"/>
                </a:lnTo>
                <a:lnTo>
                  <a:pt x="347727" y="251418"/>
                </a:lnTo>
                <a:lnTo>
                  <a:pt x="352723" y="238176"/>
                </a:lnTo>
                <a:lnTo>
                  <a:pt x="356690" y="224465"/>
                </a:lnTo>
                <a:lnTo>
                  <a:pt x="359581" y="210329"/>
                </a:lnTo>
                <a:lnTo>
                  <a:pt x="361350" y="195817"/>
                </a:lnTo>
                <a:lnTo>
                  <a:pt x="361950" y="180975"/>
                </a:lnTo>
                <a:lnTo>
                  <a:pt x="361350" y="166132"/>
                </a:lnTo>
                <a:lnTo>
                  <a:pt x="359581" y="151620"/>
                </a:lnTo>
                <a:lnTo>
                  <a:pt x="356690" y="137484"/>
                </a:lnTo>
                <a:lnTo>
                  <a:pt x="352723" y="123773"/>
                </a:lnTo>
                <a:lnTo>
                  <a:pt x="347727" y="110531"/>
                </a:lnTo>
                <a:lnTo>
                  <a:pt x="341749" y="97806"/>
                </a:lnTo>
                <a:lnTo>
                  <a:pt x="334835" y="85645"/>
                </a:lnTo>
                <a:lnTo>
                  <a:pt x="327032" y="74093"/>
                </a:lnTo>
                <a:lnTo>
                  <a:pt x="318385" y="63198"/>
                </a:lnTo>
                <a:lnTo>
                  <a:pt x="308943" y="53006"/>
                </a:lnTo>
                <a:lnTo>
                  <a:pt x="298751" y="43564"/>
                </a:lnTo>
                <a:lnTo>
                  <a:pt x="287856" y="34917"/>
                </a:lnTo>
                <a:lnTo>
                  <a:pt x="276304" y="27114"/>
                </a:lnTo>
                <a:lnTo>
                  <a:pt x="264143" y="20200"/>
                </a:lnTo>
                <a:lnTo>
                  <a:pt x="251418" y="14222"/>
                </a:lnTo>
                <a:lnTo>
                  <a:pt x="238176" y="9226"/>
                </a:lnTo>
                <a:lnTo>
                  <a:pt x="224465" y="5259"/>
                </a:lnTo>
                <a:lnTo>
                  <a:pt x="210329" y="2368"/>
                </a:lnTo>
                <a:lnTo>
                  <a:pt x="195817" y="599"/>
                </a:lnTo>
                <a:lnTo>
                  <a:pt x="180975" y="0"/>
                </a:lnTo>
                <a:lnTo>
                  <a:pt x="166132" y="599"/>
                </a:lnTo>
                <a:lnTo>
                  <a:pt x="151620" y="2368"/>
                </a:lnTo>
                <a:lnTo>
                  <a:pt x="137484" y="5259"/>
                </a:lnTo>
                <a:lnTo>
                  <a:pt x="123773" y="9226"/>
                </a:lnTo>
                <a:lnTo>
                  <a:pt x="110531" y="14222"/>
                </a:lnTo>
                <a:lnTo>
                  <a:pt x="97806" y="20200"/>
                </a:lnTo>
                <a:lnTo>
                  <a:pt x="85645" y="27114"/>
                </a:lnTo>
                <a:lnTo>
                  <a:pt x="74093" y="34917"/>
                </a:lnTo>
                <a:lnTo>
                  <a:pt x="63198" y="43564"/>
                </a:lnTo>
                <a:lnTo>
                  <a:pt x="53006" y="53006"/>
                </a:lnTo>
                <a:lnTo>
                  <a:pt x="43564" y="63198"/>
                </a:lnTo>
                <a:lnTo>
                  <a:pt x="34917" y="74093"/>
                </a:lnTo>
                <a:lnTo>
                  <a:pt x="27114" y="85645"/>
                </a:lnTo>
                <a:lnTo>
                  <a:pt x="20200" y="97806"/>
                </a:lnTo>
                <a:lnTo>
                  <a:pt x="14222" y="110531"/>
                </a:lnTo>
                <a:lnTo>
                  <a:pt x="9226" y="123773"/>
                </a:lnTo>
                <a:lnTo>
                  <a:pt x="5259" y="137484"/>
                </a:lnTo>
                <a:lnTo>
                  <a:pt x="2368" y="151620"/>
                </a:lnTo>
                <a:lnTo>
                  <a:pt x="599" y="166132"/>
                </a:lnTo>
                <a:lnTo>
                  <a:pt x="0" y="180975"/>
                </a:lnTo>
                <a:close/>
              </a:path>
            </a:pathLst>
          </a:custGeom>
          <a:solidFill>
            <a:srgbClr val="EBEBEB"/>
          </a:solidFill>
        </p:spPr>
        <p:txBody>
          <a:bodyPr wrap="square" lIns="0" tIns="0" rIns="0" bIns="0" rtlCol="0">
            <a:noAutofit/>
          </a:bodyPr>
          <a:lstStyle/>
          <a:p>
            <a:endParaRPr dirty="0"/>
          </a:p>
        </p:txBody>
      </p:sp>
      <p:sp>
        <p:nvSpPr>
          <p:cNvPr id="3" name="object 3"/>
          <p:cNvSpPr txBox="1"/>
          <p:nvPr/>
        </p:nvSpPr>
        <p:spPr>
          <a:xfrm>
            <a:off x="96501" y="336264"/>
            <a:ext cx="2447959" cy="635635"/>
          </a:xfrm>
          <a:prstGeom prst="rect">
            <a:avLst/>
          </a:prstGeom>
        </p:spPr>
        <p:txBody>
          <a:bodyPr wrap="square" lIns="0" tIns="0" rIns="0" bIns="0" rtlCol="0">
            <a:noAutofit/>
          </a:bodyPr>
          <a:lstStyle/>
          <a:p>
            <a:pPr marL="12700">
              <a:lnSpc>
                <a:spcPts val="5005"/>
              </a:lnSpc>
              <a:spcBef>
                <a:spcPts val="250"/>
              </a:spcBef>
            </a:pPr>
            <a:r>
              <a:rPr sz="4800" b="1" spc="25" dirty="0">
                <a:latin typeface="Trebuchet MS"/>
                <a:cs typeface="Trebuchet MS"/>
              </a:rPr>
              <a:t>A</a:t>
            </a:r>
            <a:r>
              <a:rPr sz="4800" b="1" spc="0" dirty="0">
                <a:latin typeface="Trebuchet MS"/>
                <a:cs typeface="Trebuchet MS"/>
              </a:rPr>
              <a:t>G</a:t>
            </a:r>
            <a:r>
              <a:rPr sz="4800" b="1" spc="-29" dirty="0">
                <a:latin typeface="Trebuchet MS"/>
                <a:cs typeface="Trebuchet MS"/>
              </a:rPr>
              <a:t>E</a:t>
            </a:r>
            <a:r>
              <a:rPr sz="4800" b="1" spc="14" dirty="0">
                <a:latin typeface="Trebuchet MS"/>
                <a:cs typeface="Trebuchet MS"/>
              </a:rPr>
              <a:t>N</a:t>
            </a:r>
            <a:r>
              <a:rPr sz="4800" b="1" spc="0" dirty="0">
                <a:latin typeface="Trebuchet MS"/>
                <a:cs typeface="Trebuchet MS"/>
              </a:rPr>
              <a:t>DA</a:t>
            </a:r>
            <a:endParaRPr sz="4800" dirty="0">
              <a:latin typeface="Trebuchet MS"/>
              <a:cs typeface="Trebuchet MS"/>
            </a:endParaRPr>
          </a:p>
        </p:txBody>
      </p:sp>
      <p:sp>
        <p:nvSpPr>
          <p:cNvPr id="2" name="object 2"/>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3</a:t>
            </a:r>
            <a:endParaRPr sz="1100"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txBox="1"/>
          <p:nvPr/>
        </p:nvSpPr>
        <p:spPr>
          <a:xfrm>
            <a:off x="676275" y="6467475"/>
            <a:ext cx="2143125" cy="200025"/>
          </a:xfrm>
          <a:prstGeom prst="rect">
            <a:avLst/>
          </a:prstGeom>
        </p:spPr>
        <p:txBody>
          <a:bodyPr wrap="square" lIns="0" tIns="0" rIns="0" bIns="0" rtlCol="0">
            <a:noAutofit/>
          </a:bodyPr>
          <a:lstStyle/>
          <a:p>
            <a:pPr marL="76200">
              <a:lnSpc>
                <a:spcPct val="96761"/>
              </a:lnSpc>
              <a:spcBef>
                <a:spcPts val="170"/>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9" name="object 9"/>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0" name="object 10"/>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1" name="object 11"/>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2" name="object 12"/>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3" name="object 13"/>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4" name="object 14"/>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15" name="object 15"/>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16" name="object 16"/>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17" name="object 17"/>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18" name="object 18"/>
          <p:cNvSpPr/>
          <p:nvPr/>
        </p:nvSpPr>
        <p:spPr>
          <a:xfrm>
            <a:off x="9353550" y="5362575"/>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19" name="object 19"/>
          <p:cNvSpPr/>
          <p:nvPr/>
        </p:nvSpPr>
        <p:spPr>
          <a:xfrm>
            <a:off x="9353550" y="5895975"/>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20" name="object 20"/>
          <p:cNvSpPr/>
          <p:nvPr/>
        </p:nvSpPr>
        <p:spPr>
          <a:xfrm>
            <a:off x="9515475" y="2087579"/>
            <a:ext cx="2762250" cy="3257550"/>
          </a:xfrm>
          <a:prstGeom prst="rect">
            <a:avLst/>
          </a:prstGeom>
          <a:blipFill>
            <a:blip r:embed="rId3" cstate="print"/>
            <a:stretch>
              <a:fillRect/>
            </a:stretch>
          </a:blipFill>
        </p:spPr>
        <p:txBody>
          <a:bodyPr wrap="square" lIns="0" tIns="0" rIns="0" bIns="0" rtlCol="0">
            <a:noAutofit/>
          </a:bodyPr>
          <a:lstStyle/>
          <a:p>
            <a:endParaRPr dirty="0"/>
          </a:p>
        </p:txBody>
      </p:sp>
      <p:sp>
        <p:nvSpPr>
          <p:cNvPr id="8" name="object 8"/>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7" name="object 7"/>
          <p:cNvSpPr/>
          <p:nvPr/>
        </p:nvSpPr>
        <p:spPr>
          <a:xfrm>
            <a:off x="11696700" y="6226353"/>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6" name="object 6"/>
          <p:cNvSpPr/>
          <p:nvPr/>
        </p:nvSpPr>
        <p:spPr>
          <a:xfrm>
            <a:off x="676275" y="6467475"/>
            <a:ext cx="2143125" cy="200025"/>
          </a:xfrm>
          <a:prstGeom prst="rect">
            <a:avLst/>
          </a:prstGeom>
          <a:blipFill>
            <a:blip r:embed="rId4" cstate="print"/>
            <a:stretch>
              <a:fillRect/>
            </a:stretch>
          </a:blipFill>
        </p:spPr>
        <p:txBody>
          <a:bodyPr wrap="square" lIns="0" tIns="0" rIns="0" bIns="0" rtlCol="0">
            <a:noAutofit/>
          </a:bodyPr>
          <a:lstStyle/>
          <a:p>
            <a:endParaRPr dirty="0"/>
          </a:p>
        </p:txBody>
      </p:sp>
      <p:sp>
        <p:nvSpPr>
          <p:cNvPr id="5" name="object 5"/>
          <p:cNvSpPr txBox="1"/>
          <p:nvPr/>
        </p:nvSpPr>
        <p:spPr>
          <a:xfrm>
            <a:off x="834072" y="679059"/>
            <a:ext cx="2475288" cy="568960"/>
          </a:xfrm>
          <a:prstGeom prst="rect">
            <a:avLst/>
          </a:prstGeom>
        </p:spPr>
        <p:txBody>
          <a:bodyPr wrap="square" lIns="0" tIns="0" rIns="0" bIns="0" rtlCol="0">
            <a:noAutofit/>
          </a:bodyPr>
          <a:lstStyle/>
          <a:p>
            <a:pPr marL="12700">
              <a:lnSpc>
                <a:spcPts val="4480"/>
              </a:lnSpc>
              <a:spcBef>
                <a:spcPts val="223"/>
              </a:spcBef>
            </a:pPr>
            <a:r>
              <a:rPr sz="4250" b="1" spc="-34" dirty="0">
                <a:latin typeface="Trebuchet MS"/>
                <a:cs typeface="Trebuchet MS"/>
              </a:rPr>
              <a:t>P</a:t>
            </a:r>
            <a:r>
              <a:rPr sz="4250" b="1" spc="0" dirty="0">
                <a:latin typeface="Trebuchet MS"/>
                <a:cs typeface="Trebuchet MS"/>
              </a:rPr>
              <a:t>ROB</a:t>
            </a:r>
            <a:r>
              <a:rPr sz="4250" b="1" spc="44" dirty="0">
                <a:latin typeface="Trebuchet MS"/>
                <a:cs typeface="Trebuchet MS"/>
              </a:rPr>
              <a:t>L</a:t>
            </a:r>
            <a:r>
              <a:rPr sz="4250" b="1" spc="-34" dirty="0">
                <a:latin typeface="Trebuchet MS"/>
                <a:cs typeface="Trebuchet MS"/>
              </a:rPr>
              <a:t>E</a:t>
            </a:r>
            <a:r>
              <a:rPr sz="4250" b="1" spc="0" dirty="0">
                <a:latin typeface="Trebuchet MS"/>
                <a:cs typeface="Trebuchet MS"/>
              </a:rPr>
              <a:t>M</a:t>
            </a:r>
            <a:endParaRPr sz="4250" dirty="0">
              <a:latin typeface="Trebuchet MS"/>
              <a:cs typeface="Trebuchet MS"/>
            </a:endParaRPr>
          </a:p>
        </p:txBody>
      </p:sp>
      <p:sp>
        <p:nvSpPr>
          <p:cNvPr id="4" name="object 4"/>
          <p:cNvSpPr txBox="1"/>
          <p:nvPr/>
        </p:nvSpPr>
        <p:spPr>
          <a:xfrm>
            <a:off x="3549154" y="679059"/>
            <a:ext cx="3003726" cy="568960"/>
          </a:xfrm>
          <a:prstGeom prst="rect">
            <a:avLst/>
          </a:prstGeom>
        </p:spPr>
        <p:txBody>
          <a:bodyPr wrap="square" lIns="0" tIns="0" rIns="0" bIns="0" rtlCol="0">
            <a:noAutofit/>
          </a:bodyPr>
          <a:lstStyle/>
          <a:p>
            <a:pPr marL="12700">
              <a:lnSpc>
                <a:spcPts val="4480"/>
              </a:lnSpc>
              <a:spcBef>
                <a:spcPts val="223"/>
              </a:spcBef>
            </a:pPr>
            <a:r>
              <a:rPr sz="4250" b="1" spc="0" dirty="0">
                <a:latin typeface="Trebuchet MS"/>
                <a:cs typeface="Trebuchet MS"/>
              </a:rPr>
              <a:t>S</a:t>
            </a:r>
            <a:r>
              <a:rPr sz="4250" b="1" spc="-379" dirty="0">
                <a:latin typeface="Trebuchet MS"/>
                <a:cs typeface="Trebuchet MS"/>
              </a:rPr>
              <a:t>T</a:t>
            </a:r>
            <a:r>
              <a:rPr sz="4250" b="1" spc="-384" dirty="0">
                <a:latin typeface="Trebuchet MS"/>
                <a:cs typeface="Trebuchet MS"/>
              </a:rPr>
              <a:t>A</a:t>
            </a:r>
            <a:r>
              <a:rPr sz="4250" b="1" spc="0" dirty="0">
                <a:latin typeface="Trebuchet MS"/>
                <a:cs typeface="Trebuchet MS"/>
              </a:rPr>
              <a:t>T</a:t>
            </a:r>
            <a:r>
              <a:rPr sz="4250" b="1" spc="-25" dirty="0">
                <a:latin typeface="Trebuchet MS"/>
                <a:cs typeface="Trebuchet MS"/>
              </a:rPr>
              <a:t>E</a:t>
            </a:r>
            <a:r>
              <a:rPr sz="4250" b="1" spc="-34" dirty="0">
                <a:latin typeface="Trebuchet MS"/>
                <a:cs typeface="Trebuchet MS"/>
              </a:rPr>
              <a:t>ME</a:t>
            </a:r>
            <a:r>
              <a:rPr sz="4250" b="1" spc="0" dirty="0">
                <a:latin typeface="Trebuchet MS"/>
                <a:cs typeface="Trebuchet MS"/>
              </a:rPr>
              <a:t>NT</a:t>
            </a:r>
            <a:endParaRPr sz="4250" dirty="0">
              <a:latin typeface="Trebuchet MS"/>
              <a:cs typeface="Trebuchet MS"/>
            </a:endParaRPr>
          </a:p>
        </p:txBody>
      </p:sp>
      <p:sp>
        <p:nvSpPr>
          <p:cNvPr id="3" name="object 3"/>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4</a:t>
            </a:r>
            <a:endParaRPr sz="1100" dirty="0">
              <a:latin typeface="Trebuchet MS"/>
              <a:cs typeface="Trebuchet MS"/>
            </a:endParaRPr>
          </a:p>
        </p:txBody>
      </p:sp>
      <p:sp>
        <p:nvSpPr>
          <p:cNvPr id="2" name="object 2"/>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sp>
        <p:nvSpPr>
          <p:cNvPr id="22" name="TextBox 21">
            <a:extLst>
              <a:ext uri="{FF2B5EF4-FFF2-40B4-BE49-F238E27FC236}">
                <a16:creationId xmlns:a16="http://schemas.microsoft.com/office/drawing/2014/main" id="{B30F51B0-FC04-F5C1-F685-64F14E28B806}"/>
              </a:ext>
            </a:extLst>
          </p:cNvPr>
          <p:cNvSpPr txBox="1"/>
          <p:nvPr/>
        </p:nvSpPr>
        <p:spPr>
          <a:xfrm>
            <a:off x="304800" y="1695450"/>
            <a:ext cx="8982075" cy="6863417"/>
          </a:xfrm>
          <a:prstGeom prst="rect">
            <a:avLst/>
          </a:prstGeom>
          <a:noFill/>
        </p:spPr>
        <p:txBody>
          <a:bodyPr wrap="square" rtlCol="0">
            <a:spAutoFit/>
          </a:bodyPr>
          <a:lstStyle/>
          <a:p>
            <a:r>
              <a:rPr lang="en-US" sz="2000" b="0" i="0" dirty="0">
                <a:solidFill>
                  <a:srgbClr val="0D0D0D"/>
                </a:solidFill>
                <a:effectLst/>
                <a:latin typeface="Söhne"/>
              </a:rPr>
              <a:t>The task is to develop a Generative Adversarial Network (GAN) model capable of generating synthetic handwritten digits resembling those from the MNIST dataset. The primary goal is to train the GAN model to produce realistic digit images that closely resemble real handwritten digits. This involves training a generator network to generate synthetic digit images and a discriminator network to distinguish between real and synthetic images.</a:t>
            </a:r>
          </a:p>
          <a:p>
            <a:r>
              <a:rPr lang="en-US" sz="2000" b="0" i="0" dirty="0">
                <a:solidFill>
                  <a:srgbClr val="0D0D0D"/>
                </a:solidFill>
                <a:effectLst/>
                <a:latin typeface="Söhne"/>
              </a:rPr>
              <a:t>The synthesized digits should exhibit diverse styles and variations while maintaining high fidelity to the characteristics of handwritten digits. The generated digit images can be further utilized for various downstream tasks, including digit recognition, data augmentation, and enhancing the robustness of machine learning models trained on digit datasets.</a:t>
            </a:r>
          </a:p>
          <a:p>
            <a:endParaRPr lang="en-US" sz="2000" dirty="0">
              <a:solidFill>
                <a:srgbClr val="0D0D0D"/>
              </a:solidFill>
              <a:latin typeface="Söhne"/>
            </a:endParaRPr>
          </a:p>
          <a:p>
            <a:endParaRPr lang="en-US" sz="2000" b="0" i="0" dirty="0">
              <a:solidFill>
                <a:srgbClr val="0D0D0D"/>
              </a:solidFill>
              <a:effectLst/>
              <a:latin typeface="Söhne"/>
            </a:endParaRPr>
          </a:p>
          <a:p>
            <a:endParaRPr lang="en-US" sz="2000" dirty="0">
              <a:solidFill>
                <a:srgbClr val="0D0D0D"/>
              </a:solidFill>
              <a:latin typeface="Söhne"/>
            </a:endParaRPr>
          </a:p>
          <a:p>
            <a:endParaRPr lang="en-US" sz="2000" b="0" i="0" dirty="0">
              <a:solidFill>
                <a:srgbClr val="0D0D0D"/>
              </a:solidFill>
              <a:effectLst/>
              <a:latin typeface="Söhne"/>
            </a:endParaRPr>
          </a:p>
          <a:p>
            <a:endParaRPr lang="en-US" sz="2000" dirty="0">
              <a:solidFill>
                <a:srgbClr val="0D0D0D"/>
              </a:solidFill>
              <a:latin typeface="Söhne"/>
            </a:endParaRPr>
          </a:p>
          <a:p>
            <a:endParaRPr lang="en-US" sz="2000" b="0" i="0" dirty="0">
              <a:solidFill>
                <a:srgbClr val="0D0D0D"/>
              </a:solidFill>
              <a:effectLst/>
              <a:latin typeface="Söhne"/>
            </a:endParaRPr>
          </a:p>
          <a:p>
            <a:endParaRPr lang="en-US" sz="2000" dirty="0">
              <a:solidFill>
                <a:srgbClr val="0D0D0D"/>
              </a:solidFill>
              <a:latin typeface="Söhne"/>
            </a:endParaRPr>
          </a:p>
          <a:p>
            <a:endParaRPr lang="en-US" sz="2000" b="0" i="0" dirty="0">
              <a:solidFill>
                <a:srgbClr val="0D0D0D"/>
              </a:solidFill>
              <a:effectLst/>
              <a:latin typeface="Söhne"/>
            </a:endParaRPr>
          </a:p>
          <a:p>
            <a:endParaRPr lang="en-US" sz="2000" dirty="0">
              <a:solidFill>
                <a:srgbClr val="0D0D0D"/>
              </a:solidFill>
              <a:latin typeface="Söhne"/>
            </a:endParaRPr>
          </a:p>
          <a:p>
            <a:endParaRPr lang="en-US" sz="2000" b="0" i="0" dirty="0">
              <a:solidFill>
                <a:srgbClr val="0D0D0D"/>
              </a:solidFill>
              <a:effectLst/>
              <a:latin typeface="Söhne"/>
            </a:endParaRPr>
          </a:p>
          <a:p>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txBox="1"/>
          <p:nvPr/>
        </p:nvSpPr>
        <p:spPr>
          <a:xfrm>
            <a:off x="676275" y="6467475"/>
            <a:ext cx="2143125" cy="200025"/>
          </a:xfrm>
          <a:prstGeom prst="rect">
            <a:avLst/>
          </a:prstGeom>
        </p:spPr>
        <p:txBody>
          <a:bodyPr wrap="square" lIns="0" tIns="0" rIns="0" bIns="0" rtlCol="0">
            <a:noAutofit/>
          </a:bodyPr>
          <a:lstStyle/>
          <a:p>
            <a:pPr marL="76200">
              <a:lnSpc>
                <a:spcPct val="96761"/>
              </a:lnSpc>
              <a:spcBef>
                <a:spcPts val="170"/>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9" name="object 9"/>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0" name="object 10"/>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1" name="object 11"/>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2" name="object 12"/>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3" name="object 13"/>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4" name="object 14"/>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15" name="object 15"/>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16" name="object 16"/>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17" name="object 17"/>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18" name="object 18"/>
          <p:cNvSpPr/>
          <p:nvPr/>
        </p:nvSpPr>
        <p:spPr>
          <a:xfrm>
            <a:off x="9353550" y="5362575"/>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19" name="object 19"/>
          <p:cNvSpPr/>
          <p:nvPr/>
        </p:nvSpPr>
        <p:spPr>
          <a:xfrm>
            <a:off x="9353550" y="5895975"/>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20" name="object 20"/>
          <p:cNvSpPr/>
          <p:nvPr/>
        </p:nvSpPr>
        <p:spPr>
          <a:xfrm>
            <a:off x="8658225" y="2647950"/>
            <a:ext cx="3810000" cy="3810000"/>
          </a:xfrm>
          <a:prstGeom prst="rect">
            <a:avLst/>
          </a:prstGeom>
          <a:blipFill>
            <a:blip r:embed="rId2" cstate="print"/>
            <a:stretch>
              <a:fillRect/>
            </a:stretch>
          </a:blipFill>
        </p:spPr>
        <p:txBody>
          <a:bodyPr wrap="square" lIns="0" tIns="0" rIns="0" bIns="0" rtlCol="0">
            <a:noAutofit/>
          </a:bodyPr>
          <a:lstStyle/>
          <a:p>
            <a:endParaRPr dirty="0"/>
          </a:p>
        </p:txBody>
      </p:sp>
      <p:sp>
        <p:nvSpPr>
          <p:cNvPr id="8" name="object 8"/>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7" name="object 7"/>
          <p:cNvSpPr/>
          <p:nvPr/>
        </p:nvSpPr>
        <p:spPr>
          <a:xfrm>
            <a:off x="6696075" y="1695450"/>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6" name="object 6"/>
          <p:cNvSpPr/>
          <p:nvPr/>
        </p:nvSpPr>
        <p:spPr>
          <a:xfrm>
            <a:off x="676275" y="6467475"/>
            <a:ext cx="2143125" cy="200025"/>
          </a:xfrm>
          <a:prstGeom prst="rect">
            <a:avLst/>
          </a:prstGeom>
          <a:blipFill>
            <a:blip r:embed="rId3" cstate="print"/>
            <a:stretch>
              <a:fillRect/>
            </a:stretch>
          </a:blipFill>
        </p:spPr>
        <p:txBody>
          <a:bodyPr wrap="square" lIns="0" tIns="0" rIns="0" bIns="0" rtlCol="0">
            <a:noAutofit/>
          </a:bodyPr>
          <a:lstStyle/>
          <a:p>
            <a:endParaRPr dirty="0"/>
          </a:p>
        </p:txBody>
      </p:sp>
      <p:sp>
        <p:nvSpPr>
          <p:cNvPr id="5" name="object 5"/>
          <p:cNvSpPr txBox="1"/>
          <p:nvPr/>
        </p:nvSpPr>
        <p:spPr>
          <a:xfrm>
            <a:off x="777812" y="364414"/>
            <a:ext cx="2393786" cy="569277"/>
          </a:xfrm>
          <a:prstGeom prst="rect">
            <a:avLst/>
          </a:prstGeom>
        </p:spPr>
        <p:txBody>
          <a:bodyPr wrap="square" lIns="0" tIns="0" rIns="0" bIns="0" rtlCol="0">
            <a:noAutofit/>
          </a:bodyPr>
          <a:lstStyle/>
          <a:p>
            <a:pPr marL="12700">
              <a:lnSpc>
                <a:spcPts val="4480"/>
              </a:lnSpc>
              <a:spcBef>
                <a:spcPts val="223"/>
              </a:spcBef>
            </a:pPr>
            <a:r>
              <a:rPr sz="4250" b="1" spc="-34" dirty="0">
                <a:latin typeface="Trebuchet MS"/>
                <a:cs typeface="Trebuchet MS"/>
              </a:rPr>
              <a:t>P</a:t>
            </a:r>
            <a:r>
              <a:rPr sz="4250" b="1" spc="0" dirty="0">
                <a:latin typeface="Trebuchet MS"/>
                <a:cs typeface="Trebuchet MS"/>
              </a:rPr>
              <a:t>RO</a:t>
            </a:r>
            <a:r>
              <a:rPr sz="4250" b="1" spc="-25" dirty="0">
                <a:latin typeface="Trebuchet MS"/>
                <a:cs typeface="Trebuchet MS"/>
              </a:rPr>
              <a:t>J</a:t>
            </a:r>
            <a:r>
              <a:rPr sz="4250" b="1" spc="-34" dirty="0">
                <a:latin typeface="Trebuchet MS"/>
                <a:cs typeface="Trebuchet MS"/>
              </a:rPr>
              <a:t>E</a:t>
            </a:r>
            <a:r>
              <a:rPr sz="4250" b="1" spc="0" dirty="0">
                <a:latin typeface="Trebuchet MS"/>
                <a:cs typeface="Trebuchet MS"/>
              </a:rPr>
              <a:t>CT</a:t>
            </a:r>
            <a:endParaRPr sz="4250" dirty="0">
              <a:latin typeface="Trebuchet MS"/>
              <a:cs typeface="Trebuchet MS"/>
            </a:endParaRPr>
          </a:p>
        </p:txBody>
      </p:sp>
      <p:sp>
        <p:nvSpPr>
          <p:cNvPr id="4" name="object 4"/>
          <p:cNvSpPr txBox="1"/>
          <p:nvPr/>
        </p:nvSpPr>
        <p:spPr>
          <a:xfrm>
            <a:off x="3313724" y="364413"/>
            <a:ext cx="2714215" cy="569277"/>
          </a:xfrm>
          <a:prstGeom prst="rect">
            <a:avLst/>
          </a:prstGeom>
        </p:spPr>
        <p:txBody>
          <a:bodyPr wrap="square" lIns="0" tIns="0" rIns="0" bIns="0" rtlCol="0">
            <a:noAutofit/>
          </a:bodyPr>
          <a:lstStyle/>
          <a:p>
            <a:pPr marL="12700">
              <a:lnSpc>
                <a:spcPts val="4480"/>
              </a:lnSpc>
              <a:spcBef>
                <a:spcPts val="223"/>
              </a:spcBef>
            </a:pPr>
            <a:r>
              <a:rPr sz="4250" b="1" spc="0" dirty="0">
                <a:latin typeface="Trebuchet MS"/>
                <a:cs typeface="Trebuchet MS"/>
              </a:rPr>
              <a:t>O</a:t>
            </a:r>
            <a:r>
              <a:rPr sz="4250" b="1" spc="-39" dirty="0">
                <a:latin typeface="Trebuchet MS"/>
                <a:cs typeface="Trebuchet MS"/>
              </a:rPr>
              <a:t>V</a:t>
            </a:r>
            <a:r>
              <a:rPr sz="4250" b="1" spc="-34" dirty="0">
                <a:latin typeface="Trebuchet MS"/>
                <a:cs typeface="Trebuchet MS"/>
              </a:rPr>
              <a:t>E</a:t>
            </a:r>
            <a:r>
              <a:rPr sz="4250" b="1" spc="-134" dirty="0">
                <a:latin typeface="Trebuchet MS"/>
                <a:cs typeface="Trebuchet MS"/>
              </a:rPr>
              <a:t>R</a:t>
            </a:r>
            <a:r>
              <a:rPr sz="4250" b="1" spc="-29" dirty="0">
                <a:latin typeface="Trebuchet MS"/>
                <a:cs typeface="Trebuchet MS"/>
              </a:rPr>
              <a:t>V</a:t>
            </a:r>
            <a:r>
              <a:rPr sz="4250" b="1" spc="0" dirty="0">
                <a:latin typeface="Trebuchet MS"/>
                <a:cs typeface="Trebuchet MS"/>
              </a:rPr>
              <a:t>I</a:t>
            </a:r>
            <a:r>
              <a:rPr sz="4250" b="1" spc="-25" dirty="0">
                <a:latin typeface="Trebuchet MS"/>
                <a:cs typeface="Trebuchet MS"/>
              </a:rPr>
              <a:t>E</a:t>
            </a:r>
            <a:r>
              <a:rPr sz="4250" b="1" spc="0" dirty="0">
                <a:latin typeface="Trebuchet MS"/>
                <a:cs typeface="Trebuchet MS"/>
              </a:rPr>
              <a:t>W</a:t>
            </a:r>
            <a:endParaRPr sz="4250" dirty="0">
              <a:latin typeface="Trebuchet MS"/>
              <a:cs typeface="Trebuchet MS"/>
            </a:endParaRPr>
          </a:p>
        </p:txBody>
      </p:sp>
      <p:sp>
        <p:nvSpPr>
          <p:cNvPr id="3" name="object 3"/>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5</a:t>
            </a:r>
            <a:endParaRPr sz="1100" dirty="0">
              <a:latin typeface="Trebuchet MS"/>
              <a:cs typeface="Trebuchet MS"/>
            </a:endParaRPr>
          </a:p>
        </p:txBody>
      </p:sp>
      <p:sp>
        <p:nvSpPr>
          <p:cNvPr id="2" name="object 2"/>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sp>
        <p:nvSpPr>
          <p:cNvPr id="23" name="TextBox 22">
            <a:extLst>
              <a:ext uri="{FF2B5EF4-FFF2-40B4-BE49-F238E27FC236}">
                <a16:creationId xmlns:a16="http://schemas.microsoft.com/office/drawing/2014/main" id="{56643FA8-0AF7-FB8F-3E04-596D6D2BCEF2}"/>
              </a:ext>
            </a:extLst>
          </p:cNvPr>
          <p:cNvSpPr txBox="1"/>
          <p:nvPr/>
        </p:nvSpPr>
        <p:spPr>
          <a:xfrm>
            <a:off x="458481" y="1193869"/>
            <a:ext cx="8711681" cy="5909310"/>
          </a:xfrm>
          <a:prstGeom prst="rect">
            <a:avLst/>
          </a:prstGeom>
          <a:noFill/>
        </p:spPr>
        <p:txBody>
          <a:bodyPr wrap="square">
            <a:spAutoFit/>
          </a:bodyPr>
          <a:lstStyle/>
          <a:p>
            <a:pPr algn="l">
              <a:buFont typeface="+mj-lt"/>
              <a:buAutoNum type="arabicPeriod"/>
            </a:pPr>
            <a:r>
              <a:rPr lang="en-US" sz="2000" b="1" i="0" dirty="0">
                <a:solidFill>
                  <a:srgbClr val="0D0D0D"/>
                </a:solidFill>
                <a:effectLst/>
                <a:latin typeface="Söhne"/>
              </a:rPr>
              <a:t>Data Preparation</a:t>
            </a:r>
            <a:r>
              <a:rPr lang="en-US" sz="2000" b="0" i="0" dirty="0">
                <a:solidFill>
                  <a:srgbClr val="0D0D0D"/>
                </a:solidFill>
                <a:effectLst/>
                <a:latin typeface="Söhne"/>
              </a:rPr>
              <a:t>:</a:t>
            </a:r>
          </a:p>
          <a:p>
            <a:pPr marL="742950" lvl="1" indent="-285750" algn="l">
              <a:buFont typeface="+mj-lt"/>
              <a:buAutoNum type="arabicPeriod"/>
            </a:pPr>
            <a:r>
              <a:rPr lang="en-US" sz="2000" b="0" i="0" dirty="0">
                <a:solidFill>
                  <a:srgbClr val="0D0D0D"/>
                </a:solidFill>
                <a:effectLst/>
                <a:latin typeface="Söhne"/>
              </a:rPr>
              <a:t>Utilize the MNIST dataset, comprising 28x28 grayscale images of handwritten digits (0-9), for training the GAN model.</a:t>
            </a:r>
          </a:p>
          <a:p>
            <a:pPr marL="742950" lvl="1" indent="-285750" algn="l">
              <a:buFont typeface="+mj-lt"/>
              <a:buAutoNum type="arabicPeriod"/>
            </a:pPr>
            <a:r>
              <a:rPr lang="en-US" sz="2000" b="0" i="0" dirty="0">
                <a:solidFill>
                  <a:srgbClr val="0D0D0D"/>
                </a:solidFill>
                <a:effectLst/>
                <a:latin typeface="Söhne"/>
              </a:rPr>
              <a:t>Normalize pixel values between 0 and 1 to prepare the dataset for training.</a:t>
            </a:r>
          </a:p>
          <a:p>
            <a:pPr algn="l">
              <a:buFont typeface="+mj-lt"/>
              <a:buAutoNum type="arabicPeriod"/>
            </a:pPr>
            <a:r>
              <a:rPr lang="en-US" sz="2000" b="1" i="0" dirty="0">
                <a:solidFill>
                  <a:srgbClr val="0D0D0D"/>
                </a:solidFill>
                <a:effectLst/>
                <a:latin typeface="Söhne"/>
              </a:rPr>
              <a:t>Model Architecture</a:t>
            </a:r>
            <a:r>
              <a:rPr lang="en-US" sz="2000" b="0" i="0" dirty="0">
                <a:solidFill>
                  <a:srgbClr val="0D0D0D"/>
                </a:solidFill>
                <a:effectLst/>
                <a:latin typeface="Söhne"/>
              </a:rPr>
              <a:t>:</a:t>
            </a:r>
          </a:p>
          <a:p>
            <a:pPr marL="742950" lvl="1" indent="-285750" algn="l">
              <a:buFont typeface="+mj-lt"/>
              <a:buAutoNum type="arabicPeriod"/>
            </a:pPr>
            <a:r>
              <a:rPr lang="en-US" sz="2000" b="0" i="0" dirty="0">
                <a:solidFill>
                  <a:srgbClr val="0D0D0D"/>
                </a:solidFill>
                <a:effectLst/>
                <a:latin typeface="Söhne"/>
              </a:rPr>
              <a:t>Design a GAN model consisting of a generator network and a discriminator network.</a:t>
            </a:r>
          </a:p>
          <a:p>
            <a:pPr marL="742950" lvl="1" indent="-285750" algn="l">
              <a:buFont typeface="+mj-lt"/>
              <a:buAutoNum type="arabicPeriod"/>
            </a:pPr>
            <a:r>
              <a:rPr lang="en-US" sz="2000" b="0" i="0" dirty="0">
                <a:solidFill>
                  <a:srgbClr val="0D0D0D"/>
                </a:solidFill>
                <a:effectLst/>
                <a:latin typeface="Söhne"/>
              </a:rPr>
              <a:t>Generator network generates synthetic digit images from random noise, while discriminator network evaluates the authenticity of both real and synthetic images.</a:t>
            </a:r>
          </a:p>
          <a:p>
            <a:pPr algn="l">
              <a:buFont typeface="+mj-lt"/>
              <a:buAutoNum type="arabicPeriod"/>
            </a:pPr>
            <a:r>
              <a:rPr lang="en-US" sz="2000" b="1" i="0" dirty="0">
                <a:solidFill>
                  <a:srgbClr val="0D0D0D"/>
                </a:solidFill>
                <a:effectLst/>
                <a:latin typeface="Söhne"/>
              </a:rPr>
              <a:t>Training Process</a:t>
            </a:r>
            <a:r>
              <a:rPr lang="en-US" sz="2000" b="0" i="0" dirty="0">
                <a:solidFill>
                  <a:srgbClr val="0D0D0D"/>
                </a:solidFill>
                <a:effectLst/>
                <a:latin typeface="Söhne"/>
              </a:rPr>
              <a:t>:</a:t>
            </a:r>
          </a:p>
          <a:p>
            <a:pPr marL="742950" lvl="1" indent="-285750" algn="l">
              <a:buFont typeface="+mj-lt"/>
              <a:buAutoNum type="arabicPeriod"/>
            </a:pPr>
            <a:r>
              <a:rPr lang="en-US" sz="2000" b="0" i="0" dirty="0">
                <a:solidFill>
                  <a:srgbClr val="0D0D0D"/>
                </a:solidFill>
                <a:effectLst/>
                <a:latin typeface="Söhne"/>
              </a:rPr>
              <a:t>Train the GAN model iteratively in an adversarial manner.</a:t>
            </a:r>
          </a:p>
          <a:p>
            <a:pPr marL="742950" lvl="1" indent="-285750" algn="l">
              <a:buFont typeface="+mj-lt"/>
              <a:buAutoNum type="arabicPeriod"/>
            </a:pPr>
            <a:r>
              <a:rPr lang="en-US" sz="2000" b="0" i="0" dirty="0">
                <a:solidFill>
                  <a:srgbClr val="0D0D0D"/>
                </a:solidFill>
                <a:effectLst/>
                <a:latin typeface="Söhne"/>
              </a:rPr>
              <a:t>Generator aims to produce increasingly realistic digit images to deceive the discriminator, while the discriminator learns to distinguish between real and synthetic images.</a:t>
            </a:r>
            <a:endParaRPr lang="en-US" sz="2000" dirty="0">
              <a:solidFill>
                <a:srgbClr val="0D0D0D"/>
              </a:solidFill>
              <a:latin typeface="Söhne"/>
            </a:endParaRPr>
          </a:p>
          <a:p>
            <a:pPr algn="l"/>
            <a:r>
              <a:rPr lang="en-US" sz="2000" b="1" dirty="0">
                <a:solidFill>
                  <a:srgbClr val="0D0D0D"/>
                </a:solidFill>
                <a:latin typeface="Söhne"/>
              </a:rPr>
              <a:t>4. </a:t>
            </a:r>
            <a:r>
              <a:rPr lang="en-US" sz="2000" b="1" i="0" dirty="0">
                <a:solidFill>
                  <a:srgbClr val="0D0D0D"/>
                </a:solidFill>
                <a:effectLst/>
                <a:latin typeface="Söhne"/>
              </a:rPr>
              <a:t>Visualization and Analysis</a:t>
            </a:r>
            <a:r>
              <a:rPr lang="en-US" sz="2000" b="0" i="0" dirty="0">
                <a:solidFill>
                  <a:srgbClr val="0D0D0D"/>
                </a:solidFill>
                <a:effectLst/>
                <a:latin typeface="Söhne"/>
              </a:rPr>
              <a:t>:</a:t>
            </a:r>
          </a:p>
          <a:p>
            <a:pPr algn="l"/>
            <a:r>
              <a:rPr lang="en-US" sz="2000" dirty="0">
                <a:solidFill>
                  <a:srgbClr val="0D0D0D"/>
                </a:solidFill>
                <a:latin typeface="Söhne"/>
              </a:rPr>
              <a:t>       1. Employ various visualization techniques to gain insights into the generated data.</a:t>
            </a:r>
          </a:p>
          <a:p>
            <a:pPr lvl="1"/>
            <a:endParaRPr lang="en-US" b="0" i="0" dirty="0">
              <a:solidFill>
                <a:srgbClr val="0D0D0D"/>
              </a:solidFill>
              <a:effectLs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txBox="1"/>
          <p:nvPr/>
        </p:nvSpPr>
        <p:spPr>
          <a:xfrm>
            <a:off x="723900" y="6172200"/>
            <a:ext cx="2181225" cy="485775"/>
          </a:xfrm>
          <a:prstGeom prst="rect">
            <a:avLst/>
          </a:prstGeom>
        </p:spPr>
        <p:txBody>
          <a:bodyPr wrap="square" lIns="0" tIns="0" rIns="0" bIns="0" rtlCol="0">
            <a:noAutofit/>
          </a:bodyPr>
          <a:lstStyle/>
          <a:p>
            <a:pPr>
              <a:lnSpc>
                <a:spcPts val="1000"/>
              </a:lnSpc>
            </a:pPr>
            <a:endParaRPr sz="1000" dirty="0"/>
          </a:p>
          <a:p>
            <a:pPr marL="28575">
              <a:lnSpc>
                <a:spcPct val="96761"/>
              </a:lnSpc>
              <a:spcBef>
                <a:spcPts val="1494"/>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14" name="object 14"/>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5" name="object 15"/>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6" name="object 16"/>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7" name="object 17"/>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8" name="object 18"/>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9" name="object 19"/>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20" name="object 20"/>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21" name="object 21"/>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22" name="object 22"/>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23" name="object 23"/>
          <p:cNvSpPr/>
          <p:nvPr/>
        </p:nvSpPr>
        <p:spPr>
          <a:xfrm>
            <a:off x="9353550" y="5362575"/>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24" name="object 24"/>
          <p:cNvSpPr/>
          <p:nvPr/>
        </p:nvSpPr>
        <p:spPr>
          <a:xfrm>
            <a:off x="9353550" y="5895975"/>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12" name="object 12"/>
          <p:cNvSpPr/>
          <p:nvPr/>
        </p:nvSpPr>
        <p:spPr>
          <a:xfrm>
            <a:off x="10529951" y="1177070"/>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11" name="object 11"/>
          <p:cNvSpPr/>
          <p:nvPr/>
        </p:nvSpPr>
        <p:spPr>
          <a:xfrm>
            <a:off x="723900" y="6172200"/>
            <a:ext cx="2181225" cy="485775"/>
          </a:xfrm>
          <a:prstGeom prst="rect">
            <a:avLst/>
          </a:prstGeom>
          <a:blipFill>
            <a:blip r:embed="rId2" cstate="print"/>
            <a:stretch>
              <a:fillRect/>
            </a:stretch>
          </a:blipFill>
        </p:spPr>
        <p:txBody>
          <a:bodyPr wrap="square" lIns="0" tIns="0" rIns="0" bIns="0" rtlCol="0">
            <a:noAutofit/>
          </a:bodyPr>
          <a:lstStyle/>
          <a:p>
            <a:endParaRPr dirty="0"/>
          </a:p>
        </p:txBody>
      </p:sp>
      <p:sp>
        <p:nvSpPr>
          <p:cNvPr id="10" name="object 10"/>
          <p:cNvSpPr txBox="1"/>
          <p:nvPr/>
        </p:nvSpPr>
        <p:spPr>
          <a:xfrm>
            <a:off x="699452" y="970282"/>
            <a:ext cx="1013647" cy="435610"/>
          </a:xfrm>
          <a:prstGeom prst="rect">
            <a:avLst/>
          </a:prstGeom>
        </p:spPr>
        <p:txBody>
          <a:bodyPr wrap="square" lIns="0" tIns="0" rIns="0" bIns="0" rtlCol="0">
            <a:noAutofit/>
          </a:bodyPr>
          <a:lstStyle/>
          <a:p>
            <a:pPr marL="12700">
              <a:lnSpc>
                <a:spcPts val="3425"/>
              </a:lnSpc>
              <a:spcBef>
                <a:spcPts val="171"/>
              </a:spcBef>
            </a:pPr>
            <a:r>
              <a:rPr sz="3200" b="1" dirty="0">
                <a:latin typeface="Trebuchet MS"/>
                <a:cs typeface="Trebuchet MS"/>
              </a:rPr>
              <a:t>W</a:t>
            </a:r>
            <a:r>
              <a:rPr sz="3200" b="1" spc="-34" dirty="0">
                <a:latin typeface="Trebuchet MS"/>
                <a:cs typeface="Trebuchet MS"/>
              </a:rPr>
              <a:t>H</a:t>
            </a:r>
            <a:r>
              <a:rPr sz="3200" b="1" spc="0" dirty="0">
                <a:latin typeface="Trebuchet MS"/>
                <a:cs typeface="Trebuchet MS"/>
              </a:rPr>
              <a:t>O</a:t>
            </a:r>
            <a:endParaRPr sz="3200" dirty="0">
              <a:latin typeface="Trebuchet MS"/>
              <a:cs typeface="Trebuchet MS"/>
            </a:endParaRPr>
          </a:p>
        </p:txBody>
      </p:sp>
      <p:sp>
        <p:nvSpPr>
          <p:cNvPr id="9" name="object 9"/>
          <p:cNvSpPr txBox="1"/>
          <p:nvPr/>
        </p:nvSpPr>
        <p:spPr>
          <a:xfrm>
            <a:off x="1718824" y="970282"/>
            <a:ext cx="825247" cy="435610"/>
          </a:xfrm>
          <a:prstGeom prst="rect">
            <a:avLst/>
          </a:prstGeom>
        </p:spPr>
        <p:txBody>
          <a:bodyPr wrap="square" lIns="0" tIns="0" rIns="0" bIns="0" rtlCol="0">
            <a:noAutofit/>
          </a:bodyPr>
          <a:lstStyle/>
          <a:p>
            <a:pPr marL="12700">
              <a:lnSpc>
                <a:spcPts val="3425"/>
              </a:lnSpc>
              <a:spcBef>
                <a:spcPts val="171"/>
              </a:spcBef>
            </a:pPr>
            <a:r>
              <a:rPr sz="3200" b="1" spc="-19" dirty="0">
                <a:latin typeface="Trebuchet MS"/>
                <a:cs typeface="Trebuchet MS"/>
              </a:rPr>
              <a:t>AR</a:t>
            </a:r>
            <a:r>
              <a:rPr sz="3200" b="1" spc="0" dirty="0">
                <a:latin typeface="Trebuchet MS"/>
                <a:cs typeface="Trebuchet MS"/>
              </a:rPr>
              <a:t>E</a:t>
            </a:r>
            <a:endParaRPr sz="3200" dirty="0">
              <a:latin typeface="Trebuchet MS"/>
              <a:cs typeface="Trebuchet MS"/>
            </a:endParaRPr>
          </a:p>
        </p:txBody>
      </p:sp>
      <p:sp>
        <p:nvSpPr>
          <p:cNvPr id="8" name="object 8"/>
          <p:cNvSpPr txBox="1"/>
          <p:nvPr/>
        </p:nvSpPr>
        <p:spPr>
          <a:xfrm>
            <a:off x="2575753" y="970282"/>
            <a:ext cx="844526" cy="435610"/>
          </a:xfrm>
          <a:prstGeom prst="rect">
            <a:avLst/>
          </a:prstGeom>
        </p:spPr>
        <p:txBody>
          <a:bodyPr wrap="square" lIns="0" tIns="0" rIns="0" bIns="0" rtlCol="0">
            <a:noAutofit/>
          </a:bodyPr>
          <a:lstStyle/>
          <a:p>
            <a:pPr marL="12700">
              <a:lnSpc>
                <a:spcPts val="3425"/>
              </a:lnSpc>
              <a:spcBef>
                <a:spcPts val="171"/>
              </a:spcBef>
            </a:pPr>
            <a:r>
              <a:rPr sz="3200" b="1" spc="-20" dirty="0">
                <a:latin typeface="Trebuchet MS"/>
                <a:cs typeface="Trebuchet MS"/>
              </a:rPr>
              <a:t>T</a:t>
            </a:r>
            <a:r>
              <a:rPr sz="3200" b="1" spc="-35" dirty="0">
                <a:latin typeface="Trebuchet MS"/>
                <a:cs typeface="Trebuchet MS"/>
              </a:rPr>
              <a:t>H</a:t>
            </a:r>
            <a:r>
              <a:rPr sz="3200" b="1" spc="0" dirty="0">
                <a:latin typeface="Trebuchet MS"/>
                <a:cs typeface="Trebuchet MS"/>
              </a:rPr>
              <a:t>E</a:t>
            </a:r>
            <a:endParaRPr sz="3200" dirty="0">
              <a:latin typeface="Trebuchet MS"/>
              <a:cs typeface="Trebuchet MS"/>
            </a:endParaRPr>
          </a:p>
        </p:txBody>
      </p:sp>
      <p:sp>
        <p:nvSpPr>
          <p:cNvPr id="7" name="object 7"/>
          <p:cNvSpPr txBox="1"/>
          <p:nvPr/>
        </p:nvSpPr>
        <p:spPr>
          <a:xfrm>
            <a:off x="3451961" y="970282"/>
            <a:ext cx="855081" cy="435610"/>
          </a:xfrm>
          <a:prstGeom prst="rect">
            <a:avLst/>
          </a:prstGeom>
        </p:spPr>
        <p:txBody>
          <a:bodyPr wrap="square" lIns="0" tIns="0" rIns="0" bIns="0" rtlCol="0">
            <a:noAutofit/>
          </a:bodyPr>
          <a:lstStyle/>
          <a:p>
            <a:pPr marL="12700">
              <a:lnSpc>
                <a:spcPts val="3425"/>
              </a:lnSpc>
              <a:spcBef>
                <a:spcPts val="171"/>
              </a:spcBef>
            </a:pPr>
            <a:r>
              <a:rPr sz="3200" b="1" spc="-35" dirty="0">
                <a:latin typeface="Trebuchet MS"/>
                <a:cs typeface="Trebuchet MS"/>
              </a:rPr>
              <a:t>E</a:t>
            </a:r>
            <a:r>
              <a:rPr sz="3200" b="1" spc="15" dirty="0">
                <a:latin typeface="Trebuchet MS"/>
                <a:cs typeface="Trebuchet MS"/>
              </a:rPr>
              <a:t>N</a:t>
            </a:r>
            <a:r>
              <a:rPr sz="3200" b="1" spc="0" dirty="0">
                <a:latin typeface="Trebuchet MS"/>
                <a:cs typeface="Trebuchet MS"/>
              </a:rPr>
              <a:t>D</a:t>
            </a:r>
            <a:endParaRPr sz="3200" dirty="0">
              <a:latin typeface="Trebuchet MS"/>
              <a:cs typeface="Trebuchet MS"/>
            </a:endParaRPr>
          </a:p>
        </p:txBody>
      </p:sp>
      <p:sp>
        <p:nvSpPr>
          <p:cNvPr id="6" name="object 6"/>
          <p:cNvSpPr txBox="1"/>
          <p:nvPr/>
        </p:nvSpPr>
        <p:spPr>
          <a:xfrm>
            <a:off x="4337194" y="970282"/>
            <a:ext cx="1438252" cy="435610"/>
          </a:xfrm>
          <a:prstGeom prst="rect">
            <a:avLst/>
          </a:prstGeom>
        </p:spPr>
        <p:txBody>
          <a:bodyPr wrap="square" lIns="0" tIns="0" rIns="0" bIns="0" rtlCol="0">
            <a:noAutofit/>
          </a:bodyPr>
          <a:lstStyle/>
          <a:p>
            <a:pPr marL="12700">
              <a:lnSpc>
                <a:spcPts val="3425"/>
              </a:lnSpc>
              <a:spcBef>
                <a:spcPts val="171"/>
              </a:spcBef>
            </a:pPr>
            <a:r>
              <a:rPr sz="3200" b="1" spc="-15" dirty="0">
                <a:latin typeface="Trebuchet MS"/>
                <a:cs typeface="Trebuchet MS"/>
              </a:rPr>
              <a:t>U</a:t>
            </a:r>
            <a:r>
              <a:rPr sz="3200" b="1" spc="0" dirty="0">
                <a:latin typeface="Trebuchet MS"/>
                <a:cs typeface="Trebuchet MS"/>
              </a:rPr>
              <a:t>S</a:t>
            </a:r>
            <a:r>
              <a:rPr sz="3200" b="1" spc="-40" dirty="0">
                <a:latin typeface="Trebuchet MS"/>
                <a:cs typeface="Trebuchet MS"/>
              </a:rPr>
              <a:t>E</a:t>
            </a:r>
            <a:r>
              <a:rPr sz="3200" b="1" spc="-20" dirty="0">
                <a:latin typeface="Trebuchet MS"/>
                <a:cs typeface="Trebuchet MS"/>
              </a:rPr>
              <a:t>R</a:t>
            </a:r>
            <a:r>
              <a:rPr sz="3200" b="1" spc="0" dirty="0">
                <a:latin typeface="Trebuchet MS"/>
                <a:cs typeface="Trebuchet MS"/>
              </a:rPr>
              <a:t>S?</a:t>
            </a:r>
            <a:endParaRPr sz="3200" dirty="0">
              <a:latin typeface="Trebuchet MS"/>
              <a:cs typeface="Trebuchet MS"/>
            </a:endParaRPr>
          </a:p>
        </p:txBody>
      </p:sp>
      <p:sp>
        <p:nvSpPr>
          <p:cNvPr id="5" name="object 5"/>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6</a:t>
            </a:r>
            <a:endParaRPr sz="1100" dirty="0">
              <a:latin typeface="Trebuchet MS"/>
              <a:cs typeface="Trebuchet MS"/>
            </a:endParaRPr>
          </a:p>
        </p:txBody>
      </p:sp>
      <p:sp>
        <p:nvSpPr>
          <p:cNvPr id="4" name="object 4"/>
          <p:cNvSpPr txBox="1"/>
          <p:nvPr/>
        </p:nvSpPr>
        <p:spPr>
          <a:xfrm>
            <a:off x="9353550" y="5895975"/>
            <a:ext cx="180975" cy="180975"/>
          </a:xfrm>
          <a:prstGeom prst="rect">
            <a:avLst/>
          </a:prstGeom>
        </p:spPr>
        <p:txBody>
          <a:bodyPr wrap="square" lIns="0" tIns="0" rIns="0" bIns="0" rtlCol="0">
            <a:noAutofit/>
          </a:bodyPr>
          <a:lstStyle/>
          <a:p>
            <a:pPr marL="25400">
              <a:lnSpc>
                <a:spcPts val="1000"/>
              </a:lnSpc>
            </a:pPr>
            <a:endParaRPr sz="1000" dirty="0"/>
          </a:p>
        </p:txBody>
      </p:sp>
      <p:sp>
        <p:nvSpPr>
          <p:cNvPr id="3" name="object 3"/>
          <p:cNvSpPr txBox="1"/>
          <p:nvPr/>
        </p:nvSpPr>
        <p:spPr>
          <a:xfrm>
            <a:off x="9353550" y="5362575"/>
            <a:ext cx="457200" cy="457200"/>
          </a:xfrm>
          <a:prstGeom prst="rect">
            <a:avLst/>
          </a:prstGeom>
        </p:spPr>
        <p:txBody>
          <a:bodyPr wrap="square" lIns="0" tIns="0" rIns="0" bIns="0" rtlCol="0">
            <a:noAutofit/>
          </a:bodyPr>
          <a:lstStyle/>
          <a:p>
            <a:pPr marL="25400">
              <a:lnSpc>
                <a:spcPts val="1000"/>
              </a:lnSpc>
            </a:pPr>
            <a:endParaRPr sz="1000" dirty="0"/>
          </a:p>
        </p:txBody>
      </p:sp>
      <p:sp>
        <p:nvSpPr>
          <p:cNvPr id="2" name="object 2"/>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sp>
        <p:nvSpPr>
          <p:cNvPr id="26" name="TextBox 25">
            <a:extLst>
              <a:ext uri="{FF2B5EF4-FFF2-40B4-BE49-F238E27FC236}">
                <a16:creationId xmlns:a16="http://schemas.microsoft.com/office/drawing/2014/main" id="{AC25FD5A-19FF-05D8-BA21-04573A85BF77}"/>
              </a:ext>
            </a:extLst>
          </p:cNvPr>
          <p:cNvSpPr txBox="1"/>
          <p:nvPr/>
        </p:nvSpPr>
        <p:spPr>
          <a:xfrm>
            <a:off x="447675" y="1500920"/>
            <a:ext cx="8548751" cy="5293757"/>
          </a:xfrm>
          <a:prstGeom prst="rect">
            <a:avLst/>
          </a:prstGeom>
          <a:noFill/>
        </p:spPr>
        <p:txBody>
          <a:bodyPr wrap="square" rtlCol="0">
            <a:spAutoFit/>
          </a:bodyPr>
          <a:lstStyle/>
          <a:p>
            <a:pPr algn="l">
              <a:buFont typeface="+mj-lt"/>
              <a:buAutoNum type="arabicPeriod"/>
            </a:pPr>
            <a:r>
              <a:rPr lang="en-IN" sz="2000" b="1" i="0" dirty="0">
                <a:solidFill>
                  <a:srgbClr val="0D0D0D"/>
                </a:solidFill>
                <a:effectLst/>
                <a:latin typeface="Söhne"/>
              </a:rPr>
              <a:t>Researchers in Computer Vision</a:t>
            </a:r>
            <a:r>
              <a:rPr lang="en-IN" sz="2000" b="0" i="0" dirty="0">
                <a:solidFill>
                  <a:srgbClr val="0D0D0D"/>
                </a:solidFill>
                <a:effectLst/>
                <a:latin typeface="Söhne"/>
              </a:rPr>
              <a:t>:</a:t>
            </a:r>
          </a:p>
          <a:p>
            <a:pPr marL="742950" lvl="1" indent="-285750" algn="l">
              <a:buFont typeface="+mj-lt"/>
              <a:buAutoNum type="arabicPeriod"/>
            </a:pPr>
            <a:r>
              <a:rPr lang="en-IN" sz="2000" b="0" i="0" dirty="0">
                <a:solidFill>
                  <a:srgbClr val="0D0D0D"/>
                </a:solidFill>
                <a:effectLst/>
                <a:latin typeface="Söhne"/>
              </a:rPr>
              <a:t>Utilize synthetic handwritten digits for benchmarking and testing new algorithms and models in computer vision research.</a:t>
            </a:r>
          </a:p>
          <a:p>
            <a:pPr algn="l">
              <a:buFont typeface="+mj-lt"/>
              <a:buAutoNum type="arabicPeriod"/>
            </a:pPr>
            <a:r>
              <a:rPr lang="en-IN" sz="2000" b="1" i="0" dirty="0">
                <a:solidFill>
                  <a:srgbClr val="0D0D0D"/>
                </a:solidFill>
                <a:effectLst/>
                <a:latin typeface="Söhne"/>
              </a:rPr>
              <a:t>Machine Learning Practitioners</a:t>
            </a:r>
            <a:r>
              <a:rPr lang="en-IN" sz="2000" b="0" i="0" dirty="0">
                <a:solidFill>
                  <a:srgbClr val="0D0D0D"/>
                </a:solidFill>
                <a:effectLst/>
                <a:latin typeface="Söhne"/>
              </a:rPr>
              <a:t>:</a:t>
            </a:r>
          </a:p>
          <a:p>
            <a:pPr marL="742950" lvl="1" indent="-285750" algn="l">
              <a:buFont typeface="+mj-lt"/>
              <a:buAutoNum type="arabicPeriod"/>
            </a:pPr>
            <a:r>
              <a:rPr lang="en-IN" sz="2000" b="0" i="0" dirty="0">
                <a:solidFill>
                  <a:srgbClr val="0D0D0D"/>
                </a:solidFill>
                <a:effectLst/>
                <a:latin typeface="Söhne"/>
              </a:rPr>
              <a:t>Employ synthetic dataset for training and validating digit recognition models, enhancing generalization and robustness.</a:t>
            </a:r>
          </a:p>
          <a:p>
            <a:pPr algn="l">
              <a:buFont typeface="+mj-lt"/>
              <a:buAutoNum type="arabicPeriod"/>
            </a:pPr>
            <a:r>
              <a:rPr lang="en-IN" sz="2000" b="1" i="0" dirty="0">
                <a:solidFill>
                  <a:srgbClr val="0D0D0D"/>
                </a:solidFill>
                <a:effectLst/>
                <a:latin typeface="Söhne"/>
              </a:rPr>
              <a:t>Educators and Students</a:t>
            </a:r>
            <a:r>
              <a:rPr lang="en-IN" sz="2000" b="0" i="0" dirty="0">
                <a:solidFill>
                  <a:srgbClr val="0D0D0D"/>
                </a:solidFill>
                <a:effectLst/>
                <a:latin typeface="Söhne"/>
              </a:rPr>
              <a:t>:</a:t>
            </a:r>
          </a:p>
          <a:p>
            <a:pPr marL="742950" lvl="1" indent="-285750" algn="l">
              <a:buFont typeface="+mj-lt"/>
              <a:buAutoNum type="arabicPeriod"/>
            </a:pPr>
            <a:r>
              <a:rPr lang="en-IN" sz="2000" b="0" i="0" dirty="0">
                <a:solidFill>
                  <a:srgbClr val="0D0D0D"/>
                </a:solidFill>
                <a:effectLst/>
                <a:latin typeface="Söhne"/>
              </a:rPr>
              <a:t>Utilize synthetic dataset as educational material for learning about GANs, data generation techniques, and digit recognition algorithms.</a:t>
            </a:r>
          </a:p>
          <a:p>
            <a:pPr algn="l">
              <a:buFont typeface="+mj-lt"/>
              <a:buAutoNum type="arabicPeriod"/>
            </a:pPr>
            <a:r>
              <a:rPr lang="en-IN" sz="2000" b="1" i="0" dirty="0">
                <a:solidFill>
                  <a:srgbClr val="0D0D0D"/>
                </a:solidFill>
                <a:effectLst/>
                <a:latin typeface="Söhne"/>
              </a:rPr>
              <a:t>Developers of Digit Recognition Systems</a:t>
            </a:r>
            <a:r>
              <a:rPr lang="en-IN" sz="2000" b="0" i="0" dirty="0">
                <a:solidFill>
                  <a:srgbClr val="0D0D0D"/>
                </a:solidFill>
                <a:effectLst/>
                <a:latin typeface="Söhne"/>
              </a:rPr>
              <a:t>:</a:t>
            </a:r>
          </a:p>
          <a:p>
            <a:pPr marL="742950" lvl="1" indent="-285750" algn="l">
              <a:buFont typeface="+mj-lt"/>
              <a:buAutoNum type="arabicPeriod"/>
            </a:pPr>
            <a:r>
              <a:rPr lang="en-IN" sz="2000" b="0" i="0" dirty="0">
                <a:solidFill>
                  <a:srgbClr val="0D0D0D"/>
                </a:solidFill>
                <a:effectLst/>
                <a:latin typeface="Söhne"/>
              </a:rPr>
              <a:t>Use synthetic dataset for testing and validating digit recognition systems, ensuring accurate performance in real-world scenarios.</a:t>
            </a:r>
          </a:p>
          <a:p>
            <a:pPr algn="l">
              <a:buFont typeface="+mj-lt"/>
              <a:buAutoNum type="arabicPeriod"/>
            </a:pPr>
            <a:r>
              <a:rPr lang="en-IN" sz="2000" b="1" i="0" dirty="0">
                <a:solidFill>
                  <a:srgbClr val="0D0D0D"/>
                </a:solidFill>
                <a:effectLst/>
                <a:latin typeface="Söhne"/>
              </a:rPr>
              <a:t>Researchers in Generative Models</a:t>
            </a:r>
            <a:r>
              <a:rPr lang="en-IN" sz="2000" b="0" i="0" dirty="0">
                <a:solidFill>
                  <a:srgbClr val="0D0D0D"/>
                </a:solidFill>
                <a:effectLst/>
                <a:latin typeface="Söhne"/>
              </a:rPr>
              <a:t>:</a:t>
            </a:r>
          </a:p>
          <a:p>
            <a:pPr marL="742950" lvl="1" indent="-285750" algn="l">
              <a:buFont typeface="+mj-lt"/>
              <a:buAutoNum type="arabicPeriod"/>
            </a:pPr>
            <a:r>
              <a:rPr lang="en-IN" sz="2000" b="0" i="0" dirty="0">
                <a:solidFill>
                  <a:srgbClr val="0D0D0D"/>
                </a:solidFill>
                <a:effectLst/>
                <a:latin typeface="Söhne"/>
              </a:rPr>
              <a:t>Explore synthetic dataset as a benchmark for evaluating and improving generative models, fostering advancements in adversarial learning research</a:t>
            </a:r>
            <a:r>
              <a:rPr lang="en-IN" b="0" i="0" dirty="0">
                <a:solidFill>
                  <a:srgbClr val="0D0D0D"/>
                </a:solidFill>
                <a:effectLst/>
                <a:latin typeface="Söhne"/>
              </a:rPr>
              <a: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txBox="1"/>
          <p:nvPr/>
        </p:nvSpPr>
        <p:spPr>
          <a:xfrm>
            <a:off x="676275" y="6467475"/>
            <a:ext cx="2143125" cy="200025"/>
          </a:xfrm>
          <a:prstGeom prst="rect">
            <a:avLst/>
          </a:prstGeom>
        </p:spPr>
        <p:txBody>
          <a:bodyPr wrap="square" lIns="0" tIns="0" rIns="0" bIns="0" rtlCol="0">
            <a:noAutofit/>
          </a:bodyPr>
          <a:lstStyle/>
          <a:p>
            <a:pPr marL="76200">
              <a:lnSpc>
                <a:spcPct val="96761"/>
              </a:lnSpc>
              <a:spcBef>
                <a:spcPts val="170"/>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16" name="object 16"/>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7" name="object 17"/>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8" name="object 18"/>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9" name="object 19"/>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20" name="object 20"/>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21" name="object 21"/>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22" name="object 22"/>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23" name="object 23"/>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24" name="object 24"/>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25" name="object 25"/>
          <p:cNvSpPr/>
          <p:nvPr/>
        </p:nvSpPr>
        <p:spPr>
          <a:xfrm>
            <a:off x="9353550" y="5362575"/>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26" name="object 26"/>
          <p:cNvSpPr/>
          <p:nvPr/>
        </p:nvSpPr>
        <p:spPr>
          <a:xfrm>
            <a:off x="9353550" y="5895975"/>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14" name="object 14"/>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15" name="object 15"/>
          <p:cNvSpPr/>
          <p:nvPr/>
        </p:nvSpPr>
        <p:spPr>
          <a:xfrm>
            <a:off x="14935200" y="5895975"/>
            <a:ext cx="252349" cy="58808"/>
          </a:xfrm>
          <a:prstGeom prst="rect">
            <a:avLst/>
          </a:prstGeom>
          <a:blipFill>
            <a:blip r:embed="rId2" cstate="print"/>
            <a:stretch>
              <a:fillRect/>
            </a:stretch>
          </a:blipFill>
        </p:spPr>
        <p:txBody>
          <a:bodyPr wrap="square" lIns="0" tIns="0" rIns="0" bIns="0" rtlCol="0">
            <a:noAutofit/>
          </a:bodyPr>
          <a:lstStyle/>
          <a:p>
            <a:endParaRPr dirty="0"/>
          </a:p>
        </p:txBody>
      </p:sp>
      <p:sp>
        <p:nvSpPr>
          <p:cNvPr id="13" name="object 13"/>
          <p:cNvSpPr/>
          <p:nvPr/>
        </p:nvSpPr>
        <p:spPr>
          <a:xfrm>
            <a:off x="10844276" y="2452688"/>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12" name="object 12"/>
          <p:cNvSpPr/>
          <p:nvPr/>
        </p:nvSpPr>
        <p:spPr>
          <a:xfrm>
            <a:off x="676275" y="6467475"/>
            <a:ext cx="2143125" cy="200025"/>
          </a:xfrm>
          <a:prstGeom prst="rect">
            <a:avLst/>
          </a:prstGeom>
          <a:blipFill>
            <a:blip r:embed="rId3" cstate="print"/>
            <a:stretch>
              <a:fillRect/>
            </a:stretch>
          </a:blipFill>
        </p:spPr>
        <p:txBody>
          <a:bodyPr wrap="square" lIns="0" tIns="0" rIns="0" bIns="0" rtlCol="0">
            <a:noAutofit/>
          </a:bodyPr>
          <a:lstStyle/>
          <a:p>
            <a:endParaRPr dirty="0"/>
          </a:p>
        </p:txBody>
      </p:sp>
      <p:sp>
        <p:nvSpPr>
          <p:cNvPr id="11" name="object 11"/>
          <p:cNvSpPr txBox="1"/>
          <p:nvPr/>
        </p:nvSpPr>
        <p:spPr>
          <a:xfrm>
            <a:off x="558165" y="945485"/>
            <a:ext cx="1287577" cy="483235"/>
          </a:xfrm>
          <a:prstGeom prst="rect">
            <a:avLst/>
          </a:prstGeom>
        </p:spPr>
        <p:txBody>
          <a:bodyPr wrap="square" lIns="0" tIns="0" rIns="0" bIns="0" rtlCol="0">
            <a:noAutofit/>
          </a:bodyPr>
          <a:lstStyle/>
          <a:p>
            <a:pPr marL="12700">
              <a:lnSpc>
                <a:spcPts val="3804"/>
              </a:lnSpc>
              <a:spcBef>
                <a:spcPts val="190"/>
              </a:spcBef>
            </a:pPr>
            <a:r>
              <a:rPr sz="3600" b="1" spc="-34" dirty="0">
                <a:latin typeface="Trebuchet MS"/>
                <a:cs typeface="Trebuchet MS"/>
              </a:rPr>
              <a:t>Y</a:t>
            </a:r>
            <a:r>
              <a:rPr sz="3600" b="1" spc="14" dirty="0">
                <a:latin typeface="Trebuchet MS"/>
                <a:cs typeface="Trebuchet MS"/>
              </a:rPr>
              <a:t>O</a:t>
            </a:r>
            <a:r>
              <a:rPr sz="3600" b="1" spc="29" dirty="0">
                <a:latin typeface="Trebuchet MS"/>
                <a:cs typeface="Trebuchet MS"/>
              </a:rPr>
              <a:t>U</a:t>
            </a:r>
            <a:r>
              <a:rPr sz="3600" b="1" spc="0" dirty="0">
                <a:latin typeface="Trebuchet MS"/>
                <a:cs typeface="Trebuchet MS"/>
              </a:rPr>
              <a:t>R</a:t>
            </a:r>
            <a:endParaRPr sz="3600" dirty="0">
              <a:latin typeface="Trebuchet MS"/>
              <a:cs typeface="Trebuchet MS"/>
            </a:endParaRPr>
          </a:p>
        </p:txBody>
      </p:sp>
      <p:sp>
        <p:nvSpPr>
          <p:cNvPr id="10" name="object 10"/>
          <p:cNvSpPr txBox="1"/>
          <p:nvPr/>
        </p:nvSpPr>
        <p:spPr>
          <a:xfrm>
            <a:off x="1890464" y="945485"/>
            <a:ext cx="2255276" cy="483235"/>
          </a:xfrm>
          <a:prstGeom prst="rect">
            <a:avLst/>
          </a:prstGeom>
        </p:spPr>
        <p:txBody>
          <a:bodyPr wrap="square" lIns="0" tIns="0" rIns="0" bIns="0" rtlCol="0">
            <a:noAutofit/>
          </a:bodyPr>
          <a:lstStyle/>
          <a:p>
            <a:pPr marL="12700">
              <a:lnSpc>
                <a:spcPts val="3804"/>
              </a:lnSpc>
              <a:spcBef>
                <a:spcPts val="190"/>
              </a:spcBef>
            </a:pPr>
            <a:r>
              <a:rPr sz="3600" b="1" spc="29" dirty="0">
                <a:latin typeface="Trebuchet MS"/>
                <a:cs typeface="Trebuchet MS"/>
              </a:rPr>
              <a:t>S</a:t>
            </a:r>
            <a:r>
              <a:rPr sz="3600" b="1" spc="14" dirty="0">
                <a:latin typeface="Trebuchet MS"/>
                <a:cs typeface="Trebuchet MS"/>
              </a:rPr>
              <a:t>O</a:t>
            </a:r>
            <a:r>
              <a:rPr sz="3600" b="1" spc="29" dirty="0">
                <a:latin typeface="Trebuchet MS"/>
                <a:cs typeface="Trebuchet MS"/>
              </a:rPr>
              <a:t>LU</a:t>
            </a:r>
            <a:r>
              <a:rPr sz="3600" b="1" spc="-29" dirty="0">
                <a:latin typeface="Trebuchet MS"/>
                <a:cs typeface="Trebuchet MS"/>
              </a:rPr>
              <a:t>TI</a:t>
            </a:r>
            <a:r>
              <a:rPr sz="3600" b="1" spc="14" dirty="0">
                <a:latin typeface="Trebuchet MS"/>
                <a:cs typeface="Trebuchet MS"/>
              </a:rPr>
              <a:t>O</a:t>
            </a:r>
            <a:r>
              <a:rPr sz="3600" b="1" spc="0" dirty="0">
                <a:latin typeface="Trebuchet MS"/>
                <a:cs typeface="Trebuchet MS"/>
              </a:rPr>
              <a:t>N</a:t>
            </a:r>
            <a:endParaRPr sz="3600" dirty="0">
              <a:latin typeface="Trebuchet MS"/>
              <a:cs typeface="Trebuchet MS"/>
            </a:endParaRPr>
          </a:p>
        </p:txBody>
      </p:sp>
      <p:sp>
        <p:nvSpPr>
          <p:cNvPr id="9" name="object 9"/>
          <p:cNvSpPr txBox="1"/>
          <p:nvPr/>
        </p:nvSpPr>
        <p:spPr>
          <a:xfrm>
            <a:off x="4146217" y="945485"/>
            <a:ext cx="979554" cy="483235"/>
          </a:xfrm>
          <a:prstGeom prst="rect">
            <a:avLst/>
          </a:prstGeom>
        </p:spPr>
        <p:txBody>
          <a:bodyPr wrap="square" lIns="0" tIns="0" rIns="0" bIns="0" rtlCol="0">
            <a:noAutofit/>
          </a:bodyPr>
          <a:lstStyle/>
          <a:p>
            <a:pPr marL="12700">
              <a:lnSpc>
                <a:spcPts val="3804"/>
              </a:lnSpc>
              <a:spcBef>
                <a:spcPts val="190"/>
              </a:spcBef>
            </a:pPr>
            <a:r>
              <a:rPr sz="3600" b="1" spc="-34" dirty="0">
                <a:latin typeface="Trebuchet MS"/>
                <a:cs typeface="Trebuchet MS"/>
              </a:rPr>
              <a:t>A</a:t>
            </a:r>
            <a:r>
              <a:rPr sz="3600" b="1" spc="0" dirty="0">
                <a:latin typeface="Trebuchet MS"/>
                <a:cs typeface="Trebuchet MS"/>
              </a:rPr>
              <a:t>ND</a:t>
            </a:r>
            <a:endParaRPr sz="3600" dirty="0">
              <a:latin typeface="Trebuchet MS"/>
              <a:cs typeface="Trebuchet MS"/>
            </a:endParaRPr>
          </a:p>
        </p:txBody>
      </p:sp>
      <p:sp>
        <p:nvSpPr>
          <p:cNvPr id="8" name="object 8"/>
          <p:cNvSpPr txBox="1"/>
          <p:nvPr/>
        </p:nvSpPr>
        <p:spPr>
          <a:xfrm>
            <a:off x="5174515" y="945485"/>
            <a:ext cx="727824" cy="483235"/>
          </a:xfrm>
          <a:prstGeom prst="rect">
            <a:avLst/>
          </a:prstGeom>
        </p:spPr>
        <p:txBody>
          <a:bodyPr wrap="square" lIns="0" tIns="0" rIns="0" bIns="0" rtlCol="0">
            <a:noAutofit/>
          </a:bodyPr>
          <a:lstStyle/>
          <a:p>
            <a:pPr marL="12700">
              <a:lnSpc>
                <a:spcPts val="3804"/>
              </a:lnSpc>
              <a:spcBef>
                <a:spcPts val="190"/>
              </a:spcBef>
            </a:pPr>
            <a:r>
              <a:rPr sz="3600" b="1" spc="-29" dirty="0">
                <a:latin typeface="Trebuchet MS"/>
                <a:cs typeface="Trebuchet MS"/>
              </a:rPr>
              <a:t>IT</a:t>
            </a:r>
            <a:r>
              <a:rPr sz="3600" b="1" spc="0" dirty="0">
                <a:latin typeface="Trebuchet MS"/>
                <a:cs typeface="Trebuchet MS"/>
              </a:rPr>
              <a:t>S</a:t>
            </a:r>
            <a:endParaRPr sz="3600" dirty="0">
              <a:latin typeface="Trebuchet MS"/>
              <a:cs typeface="Trebuchet MS"/>
            </a:endParaRPr>
          </a:p>
        </p:txBody>
      </p:sp>
      <p:sp>
        <p:nvSpPr>
          <p:cNvPr id="7" name="object 7"/>
          <p:cNvSpPr txBox="1"/>
          <p:nvPr/>
        </p:nvSpPr>
        <p:spPr>
          <a:xfrm>
            <a:off x="5954208" y="945485"/>
            <a:ext cx="1458811" cy="483235"/>
          </a:xfrm>
          <a:prstGeom prst="rect">
            <a:avLst/>
          </a:prstGeom>
        </p:spPr>
        <p:txBody>
          <a:bodyPr wrap="square" lIns="0" tIns="0" rIns="0" bIns="0" rtlCol="0">
            <a:noAutofit/>
          </a:bodyPr>
          <a:lstStyle/>
          <a:p>
            <a:pPr marL="12700">
              <a:lnSpc>
                <a:spcPts val="3804"/>
              </a:lnSpc>
              <a:spcBef>
                <a:spcPts val="190"/>
              </a:spcBef>
            </a:pPr>
            <a:r>
              <a:rPr sz="3600" b="1" spc="-289" dirty="0">
                <a:latin typeface="Trebuchet MS"/>
                <a:cs typeface="Trebuchet MS"/>
              </a:rPr>
              <a:t>V</a:t>
            </a:r>
            <a:r>
              <a:rPr sz="3600" b="1" spc="-34" dirty="0">
                <a:latin typeface="Trebuchet MS"/>
                <a:cs typeface="Trebuchet MS"/>
              </a:rPr>
              <a:t>A</a:t>
            </a:r>
            <a:r>
              <a:rPr sz="3600" b="1" spc="29" dirty="0">
                <a:latin typeface="Trebuchet MS"/>
                <a:cs typeface="Trebuchet MS"/>
              </a:rPr>
              <a:t>LU</a:t>
            </a:r>
            <a:r>
              <a:rPr sz="3600" b="1" spc="0" dirty="0">
                <a:latin typeface="Trebuchet MS"/>
                <a:cs typeface="Trebuchet MS"/>
              </a:rPr>
              <a:t>E</a:t>
            </a:r>
            <a:endParaRPr sz="3600" dirty="0">
              <a:latin typeface="Trebuchet MS"/>
              <a:cs typeface="Trebuchet MS"/>
            </a:endParaRPr>
          </a:p>
        </p:txBody>
      </p:sp>
      <p:sp>
        <p:nvSpPr>
          <p:cNvPr id="6" name="object 6"/>
          <p:cNvSpPr txBox="1"/>
          <p:nvPr/>
        </p:nvSpPr>
        <p:spPr>
          <a:xfrm>
            <a:off x="7449039" y="945485"/>
            <a:ext cx="2941571" cy="483235"/>
          </a:xfrm>
          <a:prstGeom prst="rect">
            <a:avLst/>
          </a:prstGeom>
        </p:spPr>
        <p:txBody>
          <a:bodyPr wrap="square" lIns="0" tIns="0" rIns="0" bIns="0" rtlCol="0">
            <a:noAutofit/>
          </a:bodyPr>
          <a:lstStyle/>
          <a:p>
            <a:pPr marL="12700">
              <a:lnSpc>
                <a:spcPts val="3804"/>
              </a:lnSpc>
              <a:spcBef>
                <a:spcPts val="190"/>
              </a:spcBef>
            </a:pPr>
            <a:r>
              <a:rPr sz="3600" b="1" spc="-14" dirty="0">
                <a:latin typeface="Trebuchet MS"/>
                <a:cs typeface="Trebuchet MS"/>
              </a:rPr>
              <a:t>P</a:t>
            </a:r>
            <a:r>
              <a:rPr sz="3600" b="1" spc="-29" dirty="0">
                <a:latin typeface="Trebuchet MS"/>
                <a:cs typeface="Trebuchet MS"/>
              </a:rPr>
              <a:t>R</a:t>
            </a:r>
            <a:r>
              <a:rPr sz="3600" b="1" spc="14" dirty="0">
                <a:latin typeface="Trebuchet MS"/>
                <a:cs typeface="Trebuchet MS"/>
              </a:rPr>
              <a:t>O</a:t>
            </a:r>
            <a:r>
              <a:rPr sz="3600" b="1" spc="-14" dirty="0">
                <a:latin typeface="Trebuchet MS"/>
                <a:cs typeface="Trebuchet MS"/>
              </a:rPr>
              <a:t>P</a:t>
            </a:r>
            <a:r>
              <a:rPr sz="3600" b="1" spc="14" dirty="0">
                <a:latin typeface="Trebuchet MS"/>
                <a:cs typeface="Trebuchet MS"/>
              </a:rPr>
              <a:t>O</a:t>
            </a:r>
            <a:r>
              <a:rPr sz="3600" b="1" spc="29" dirty="0">
                <a:latin typeface="Trebuchet MS"/>
                <a:cs typeface="Trebuchet MS"/>
              </a:rPr>
              <a:t>S</a:t>
            </a:r>
            <a:r>
              <a:rPr sz="3600" b="1" spc="-29" dirty="0">
                <a:latin typeface="Trebuchet MS"/>
                <a:cs typeface="Trebuchet MS"/>
              </a:rPr>
              <a:t>ITI</a:t>
            </a:r>
            <a:r>
              <a:rPr sz="3600" b="1" spc="14" dirty="0">
                <a:latin typeface="Trebuchet MS"/>
                <a:cs typeface="Trebuchet MS"/>
              </a:rPr>
              <a:t>O</a:t>
            </a:r>
            <a:r>
              <a:rPr sz="3600" b="1" spc="0" dirty="0">
                <a:latin typeface="Trebuchet MS"/>
                <a:cs typeface="Trebuchet MS"/>
              </a:rPr>
              <a:t>N</a:t>
            </a:r>
            <a:endParaRPr sz="3600" dirty="0">
              <a:latin typeface="Trebuchet MS"/>
              <a:cs typeface="Trebuchet MS"/>
            </a:endParaRPr>
          </a:p>
        </p:txBody>
      </p:sp>
      <p:sp>
        <p:nvSpPr>
          <p:cNvPr id="5" name="object 5"/>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7</a:t>
            </a:r>
            <a:endParaRPr sz="1100" dirty="0">
              <a:latin typeface="Trebuchet MS"/>
              <a:cs typeface="Trebuchet MS"/>
            </a:endParaRPr>
          </a:p>
        </p:txBody>
      </p:sp>
      <p:sp>
        <p:nvSpPr>
          <p:cNvPr id="4" name="object 4"/>
          <p:cNvSpPr txBox="1"/>
          <p:nvPr/>
        </p:nvSpPr>
        <p:spPr>
          <a:xfrm>
            <a:off x="9353550" y="5895975"/>
            <a:ext cx="180975" cy="180975"/>
          </a:xfrm>
          <a:prstGeom prst="rect">
            <a:avLst/>
          </a:prstGeom>
        </p:spPr>
        <p:txBody>
          <a:bodyPr wrap="square" lIns="0" tIns="0" rIns="0" bIns="0" rtlCol="0">
            <a:noAutofit/>
          </a:bodyPr>
          <a:lstStyle/>
          <a:p>
            <a:pPr marL="25400">
              <a:lnSpc>
                <a:spcPts val="1000"/>
              </a:lnSpc>
            </a:pPr>
            <a:endParaRPr sz="1000" dirty="0"/>
          </a:p>
        </p:txBody>
      </p:sp>
      <p:sp>
        <p:nvSpPr>
          <p:cNvPr id="3" name="object 3"/>
          <p:cNvSpPr txBox="1"/>
          <p:nvPr/>
        </p:nvSpPr>
        <p:spPr>
          <a:xfrm>
            <a:off x="9353550" y="5362575"/>
            <a:ext cx="457200" cy="457200"/>
          </a:xfrm>
          <a:prstGeom prst="rect">
            <a:avLst/>
          </a:prstGeom>
        </p:spPr>
        <p:txBody>
          <a:bodyPr wrap="square" lIns="0" tIns="0" rIns="0" bIns="0" rtlCol="0">
            <a:noAutofit/>
          </a:bodyPr>
          <a:lstStyle/>
          <a:p>
            <a:pPr marL="25400">
              <a:lnSpc>
                <a:spcPts val="1000"/>
              </a:lnSpc>
            </a:pPr>
            <a:endParaRPr sz="1000" dirty="0"/>
          </a:p>
        </p:txBody>
      </p:sp>
      <p:sp>
        <p:nvSpPr>
          <p:cNvPr id="2" name="object 2"/>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sp>
        <p:nvSpPr>
          <p:cNvPr id="40" name="Rectangle 11">
            <a:extLst>
              <a:ext uri="{FF2B5EF4-FFF2-40B4-BE49-F238E27FC236}">
                <a16:creationId xmlns:a16="http://schemas.microsoft.com/office/drawing/2014/main" id="{F3845D55-2AB6-0715-163E-6CA331EA84F0}"/>
              </a:ext>
            </a:extLst>
          </p:cNvPr>
          <p:cNvSpPr>
            <a:spLocks noChangeArrowheads="1"/>
          </p:cNvSpPr>
          <p:nvPr/>
        </p:nvSpPr>
        <p:spPr bwMode="auto">
          <a:xfrm>
            <a:off x="374753" y="1857375"/>
            <a:ext cx="8953905" cy="689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Solution</a:t>
            </a:r>
            <a:r>
              <a:rPr kumimoji="0" lang="en-US" altLang="en-US" sz="2000" b="0" i="0" u="none" strike="noStrike" cap="none" normalizeH="0" baseline="0" dirty="0">
                <a:ln>
                  <a:noFill/>
                </a:ln>
                <a:solidFill>
                  <a:schemeClr val="tx1"/>
                </a:solidFill>
                <a:effectLst/>
                <a:latin typeface="Arial" panose="020B0604020202020204" pitchFamily="34" charset="0"/>
              </a:rPr>
              <a:t>: Leveraging GANs to generate synthetic handwritten digits enhances data diversity, improves model generalization, and fosters research advancements in digit recognition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algn="l">
              <a:buFont typeface="+mj-lt"/>
              <a:buAutoNum type="arabicPeriod"/>
            </a:pPr>
            <a:r>
              <a:rPr lang="en-US" sz="2000" b="1" i="0" dirty="0">
                <a:solidFill>
                  <a:srgbClr val="0D0D0D"/>
                </a:solidFill>
                <a:effectLst/>
                <a:latin typeface="Söhne"/>
              </a:rPr>
              <a:t>Enhanced Data Diversity</a:t>
            </a:r>
            <a:r>
              <a:rPr lang="en-US" sz="2000" b="0" i="0" dirty="0">
                <a:solidFill>
                  <a:srgbClr val="0D0D0D"/>
                </a:solidFill>
                <a:effectLst/>
                <a:latin typeface="Söhne"/>
              </a:rPr>
              <a:t>: The synthetic dataset augments the existing MNIST dataset, providing a diverse range of digit images that can improve the performance and robustness of digit recognition models.</a:t>
            </a:r>
          </a:p>
          <a:p>
            <a:pPr algn="l">
              <a:buFont typeface="+mj-lt"/>
              <a:buAutoNum type="arabicPeriod"/>
            </a:pPr>
            <a:r>
              <a:rPr lang="en-US" sz="2000" b="1" i="0" dirty="0">
                <a:solidFill>
                  <a:srgbClr val="0D0D0D"/>
                </a:solidFill>
                <a:effectLst/>
                <a:latin typeface="Söhne"/>
              </a:rPr>
              <a:t>Cost and Resource Efficiency</a:t>
            </a:r>
            <a:r>
              <a:rPr lang="en-US" sz="2000" b="0" i="0" dirty="0">
                <a:solidFill>
                  <a:srgbClr val="0D0D0D"/>
                </a:solidFill>
                <a:effectLst/>
                <a:latin typeface="Söhne"/>
              </a:rPr>
              <a:t>: Generating synthetic data using GANs eliminates the need for manual data collection and labeling, saving time, effort, and resources required for acquiring real-world data.</a:t>
            </a:r>
          </a:p>
          <a:p>
            <a:pPr algn="l">
              <a:buFont typeface="+mj-lt"/>
              <a:buAutoNum type="arabicPeriod"/>
            </a:pPr>
            <a:r>
              <a:rPr lang="en-US" sz="2000" b="1" i="0" dirty="0">
                <a:solidFill>
                  <a:srgbClr val="0D0D0D"/>
                </a:solidFill>
                <a:effectLst/>
                <a:latin typeface="Söhne"/>
              </a:rPr>
              <a:t>Improved Model Generalization</a:t>
            </a:r>
            <a:r>
              <a:rPr lang="en-US" sz="2000" b="0" i="0" dirty="0">
                <a:solidFill>
                  <a:srgbClr val="0D0D0D"/>
                </a:solidFill>
                <a:effectLst/>
                <a:latin typeface="Söhne"/>
              </a:rPr>
              <a:t>: By training digit recognition models on a combination of real and synthetic data, the models are better equipped to handle variations and anomalies present in real-world scenarios, leading to improved generalization and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1" name="Rectangle 12">
            <a:extLst>
              <a:ext uri="{FF2B5EF4-FFF2-40B4-BE49-F238E27FC236}">
                <a16:creationId xmlns:a16="http://schemas.microsoft.com/office/drawing/2014/main" id="{052200CF-1633-2A99-54D0-5D10D55D8259}"/>
              </a:ext>
            </a:extLst>
          </p:cNvPr>
          <p:cNvSpPr>
            <a:spLocks noChangeArrowheads="1"/>
          </p:cNvSpPr>
          <p:nvPr/>
        </p:nvSpPr>
        <p:spPr bwMode="auto">
          <a:xfrm>
            <a:off x="313920" y="266700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txBox="1"/>
          <p:nvPr/>
        </p:nvSpPr>
        <p:spPr>
          <a:xfrm>
            <a:off x="66675" y="3381373"/>
            <a:ext cx="2493045" cy="3419475"/>
          </a:xfrm>
          <a:prstGeom prst="rect">
            <a:avLst/>
          </a:prstGeom>
        </p:spPr>
        <p:txBody>
          <a:bodyPr wrap="square" lIns="0" tIns="0" rIns="0" bIns="0" rtlCol="0">
            <a:noAutofit/>
          </a:bodyPr>
          <a:lstStyle/>
          <a:p>
            <a:pPr marR="26070">
              <a:lnSpc>
                <a:spcPts val="1000"/>
              </a:lnSpc>
            </a:pPr>
            <a:endParaRPr sz="1000" dirty="0"/>
          </a:p>
          <a:p>
            <a:pPr marL="685800">
              <a:lnSpc>
                <a:spcPct val="96761"/>
              </a:lnSpc>
              <a:spcBef>
                <a:spcPts val="23469"/>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14" name="object 14"/>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5" name="object 15"/>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6" name="object 16"/>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7" name="object 17"/>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8" name="object 18"/>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9" name="object 19"/>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20" name="object 20"/>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21" name="object 21"/>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22" name="object 22"/>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23" name="object 23"/>
          <p:cNvSpPr/>
          <p:nvPr/>
        </p:nvSpPr>
        <p:spPr>
          <a:xfrm>
            <a:off x="9353550" y="5362575"/>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24" name="object 24"/>
          <p:cNvSpPr/>
          <p:nvPr/>
        </p:nvSpPr>
        <p:spPr>
          <a:xfrm>
            <a:off x="9353550" y="5895975"/>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12" name="object 12"/>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13" name="object 13"/>
          <p:cNvSpPr/>
          <p:nvPr/>
        </p:nvSpPr>
        <p:spPr>
          <a:xfrm>
            <a:off x="66675" y="3381373"/>
            <a:ext cx="2466975" cy="3419475"/>
          </a:xfrm>
          <a:prstGeom prst="rect">
            <a:avLst/>
          </a:prstGeom>
          <a:blipFill>
            <a:blip r:embed="rId2" cstate="print"/>
            <a:stretch>
              <a:fillRect/>
            </a:stretch>
          </a:blipFill>
        </p:spPr>
        <p:txBody>
          <a:bodyPr wrap="square" lIns="0" tIns="0" rIns="0" bIns="0" rtlCol="0">
            <a:noAutofit/>
          </a:bodyPr>
          <a:lstStyle/>
          <a:p>
            <a:endParaRPr dirty="0"/>
          </a:p>
        </p:txBody>
      </p:sp>
      <p:sp>
        <p:nvSpPr>
          <p:cNvPr id="11" name="object 11"/>
          <p:cNvSpPr/>
          <p:nvPr/>
        </p:nvSpPr>
        <p:spPr>
          <a:xfrm>
            <a:off x="6696075" y="1695450"/>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10" name="object 10"/>
          <p:cNvSpPr txBox="1"/>
          <p:nvPr/>
        </p:nvSpPr>
        <p:spPr>
          <a:xfrm>
            <a:off x="739775" y="758942"/>
            <a:ext cx="1120269" cy="568960"/>
          </a:xfrm>
          <a:prstGeom prst="rect">
            <a:avLst/>
          </a:prstGeom>
        </p:spPr>
        <p:txBody>
          <a:bodyPr wrap="square" lIns="0" tIns="0" rIns="0" bIns="0" rtlCol="0">
            <a:noAutofit/>
          </a:bodyPr>
          <a:lstStyle/>
          <a:p>
            <a:pPr marL="12700">
              <a:lnSpc>
                <a:spcPts val="4480"/>
              </a:lnSpc>
              <a:spcBef>
                <a:spcPts val="223"/>
              </a:spcBef>
            </a:pPr>
            <a:r>
              <a:rPr sz="4250" b="1" spc="0" dirty="0">
                <a:latin typeface="Trebuchet MS"/>
                <a:cs typeface="Trebuchet MS"/>
              </a:rPr>
              <a:t>THE</a:t>
            </a:r>
            <a:endParaRPr sz="4250" dirty="0">
              <a:latin typeface="Trebuchet MS"/>
              <a:cs typeface="Trebuchet MS"/>
            </a:endParaRPr>
          </a:p>
        </p:txBody>
      </p:sp>
      <p:sp>
        <p:nvSpPr>
          <p:cNvPr id="9" name="object 9"/>
          <p:cNvSpPr txBox="1"/>
          <p:nvPr/>
        </p:nvSpPr>
        <p:spPr>
          <a:xfrm>
            <a:off x="1920930" y="758942"/>
            <a:ext cx="1446219" cy="568960"/>
          </a:xfrm>
          <a:prstGeom prst="rect">
            <a:avLst/>
          </a:prstGeom>
        </p:spPr>
        <p:txBody>
          <a:bodyPr wrap="square" lIns="0" tIns="0" rIns="0" bIns="0" rtlCol="0">
            <a:noAutofit/>
          </a:bodyPr>
          <a:lstStyle/>
          <a:p>
            <a:pPr marL="12700">
              <a:lnSpc>
                <a:spcPts val="4480"/>
              </a:lnSpc>
              <a:spcBef>
                <a:spcPts val="223"/>
              </a:spcBef>
            </a:pPr>
            <a:r>
              <a:rPr sz="4250" b="1" spc="-29" dirty="0">
                <a:latin typeface="Trebuchet MS"/>
                <a:cs typeface="Trebuchet MS"/>
              </a:rPr>
              <a:t>W</a:t>
            </a:r>
            <a:r>
              <a:rPr sz="4250" b="1" spc="0" dirty="0">
                <a:latin typeface="Trebuchet MS"/>
                <a:cs typeface="Trebuchet MS"/>
              </a:rPr>
              <a:t>OW</a:t>
            </a:r>
            <a:endParaRPr sz="4250" dirty="0">
              <a:latin typeface="Trebuchet MS"/>
              <a:cs typeface="Trebuchet MS"/>
            </a:endParaRPr>
          </a:p>
        </p:txBody>
      </p:sp>
      <p:sp>
        <p:nvSpPr>
          <p:cNvPr id="8" name="object 8"/>
          <p:cNvSpPr txBox="1"/>
          <p:nvPr/>
        </p:nvSpPr>
        <p:spPr>
          <a:xfrm>
            <a:off x="3435832" y="758942"/>
            <a:ext cx="621033" cy="568960"/>
          </a:xfrm>
          <a:prstGeom prst="rect">
            <a:avLst/>
          </a:prstGeom>
        </p:spPr>
        <p:txBody>
          <a:bodyPr wrap="square" lIns="0" tIns="0" rIns="0" bIns="0" rtlCol="0">
            <a:noAutofit/>
          </a:bodyPr>
          <a:lstStyle/>
          <a:p>
            <a:pPr marL="12700">
              <a:lnSpc>
                <a:spcPts val="4480"/>
              </a:lnSpc>
              <a:spcBef>
                <a:spcPts val="223"/>
              </a:spcBef>
            </a:pPr>
            <a:r>
              <a:rPr sz="4250" b="1" spc="0" dirty="0">
                <a:latin typeface="Trebuchet MS"/>
                <a:cs typeface="Trebuchet MS"/>
              </a:rPr>
              <a:t>IN</a:t>
            </a:r>
            <a:endParaRPr sz="4250" dirty="0">
              <a:latin typeface="Trebuchet MS"/>
              <a:cs typeface="Trebuchet MS"/>
            </a:endParaRPr>
          </a:p>
        </p:txBody>
      </p:sp>
      <p:sp>
        <p:nvSpPr>
          <p:cNvPr id="7" name="object 7"/>
          <p:cNvSpPr txBox="1"/>
          <p:nvPr/>
        </p:nvSpPr>
        <p:spPr>
          <a:xfrm>
            <a:off x="4113108" y="758942"/>
            <a:ext cx="1524451" cy="568960"/>
          </a:xfrm>
          <a:prstGeom prst="rect">
            <a:avLst/>
          </a:prstGeom>
        </p:spPr>
        <p:txBody>
          <a:bodyPr wrap="square" lIns="0" tIns="0" rIns="0" bIns="0" rtlCol="0">
            <a:noAutofit/>
          </a:bodyPr>
          <a:lstStyle/>
          <a:p>
            <a:pPr marL="12700">
              <a:lnSpc>
                <a:spcPts val="4480"/>
              </a:lnSpc>
              <a:spcBef>
                <a:spcPts val="223"/>
              </a:spcBef>
            </a:pPr>
            <a:r>
              <a:rPr sz="4250" b="1" spc="0" dirty="0">
                <a:latin typeface="Trebuchet MS"/>
                <a:cs typeface="Trebuchet MS"/>
              </a:rPr>
              <a:t>YO</a:t>
            </a:r>
            <a:r>
              <a:rPr sz="4250" b="1" spc="9" dirty="0">
                <a:latin typeface="Trebuchet MS"/>
                <a:cs typeface="Trebuchet MS"/>
              </a:rPr>
              <a:t>U</a:t>
            </a:r>
            <a:r>
              <a:rPr sz="4250" b="1" spc="0" dirty="0">
                <a:latin typeface="Trebuchet MS"/>
                <a:cs typeface="Trebuchet MS"/>
              </a:rPr>
              <a:t>R</a:t>
            </a:r>
            <a:endParaRPr sz="4250" dirty="0">
              <a:latin typeface="Trebuchet MS"/>
              <a:cs typeface="Trebuchet MS"/>
            </a:endParaRPr>
          </a:p>
        </p:txBody>
      </p:sp>
      <p:sp>
        <p:nvSpPr>
          <p:cNvPr id="6" name="object 6"/>
          <p:cNvSpPr txBox="1"/>
          <p:nvPr/>
        </p:nvSpPr>
        <p:spPr>
          <a:xfrm>
            <a:off x="5694324" y="758942"/>
            <a:ext cx="2670692" cy="568960"/>
          </a:xfrm>
          <a:prstGeom prst="rect">
            <a:avLst/>
          </a:prstGeom>
        </p:spPr>
        <p:txBody>
          <a:bodyPr wrap="square" lIns="0" tIns="0" rIns="0" bIns="0" rtlCol="0">
            <a:noAutofit/>
          </a:bodyPr>
          <a:lstStyle/>
          <a:p>
            <a:pPr marL="12700">
              <a:lnSpc>
                <a:spcPts val="4480"/>
              </a:lnSpc>
              <a:spcBef>
                <a:spcPts val="223"/>
              </a:spcBef>
            </a:pPr>
            <a:r>
              <a:rPr sz="4250" b="1" spc="0" dirty="0">
                <a:latin typeface="Trebuchet MS"/>
                <a:cs typeface="Trebuchet MS"/>
              </a:rPr>
              <a:t>S</a:t>
            </a:r>
            <a:r>
              <a:rPr sz="4250" b="1" spc="-19" dirty="0">
                <a:latin typeface="Trebuchet MS"/>
                <a:cs typeface="Trebuchet MS"/>
              </a:rPr>
              <a:t>O</a:t>
            </a:r>
            <a:r>
              <a:rPr sz="4250" b="1" spc="29" dirty="0">
                <a:latin typeface="Trebuchet MS"/>
                <a:cs typeface="Trebuchet MS"/>
              </a:rPr>
              <a:t>L</a:t>
            </a:r>
            <a:r>
              <a:rPr sz="4250" b="1" spc="25" dirty="0">
                <a:latin typeface="Trebuchet MS"/>
                <a:cs typeface="Trebuchet MS"/>
              </a:rPr>
              <a:t>U</a:t>
            </a:r>
            <a:r>
              <a:rPr sz="4250" b="1" spc="0" dirty="0">
                <a:latin typeface="Trebuchet MS"/>
                <a:cs typeface="Trebuchet MS"/>
              </a:rPr>
              <a:t>T</a:t>
            </a:r>
            <a:r>
              <a:rPr sz="4250" b="1" spc="9" dirty="0">
                <a:latin typeface="Trebuchet MS"/>
                <a:cs typeface="Trebuchet MS"/>
              </a:rPr>
              <a:t>I</a:t>
            </a:r>
            <a:r>
              <a:rPr sz="4250" b="1" spc="0" dirty="0">
                <a:latin typeface="Trebuchet MS"/>
                <a:cs typeface="Trebuchet MS"/>
              </a:rPr>
              <a:t>ON</a:t>
            </a:r>
            <a:endParaRPr sz="4250" dirty="0">
              <a:latin typeface="Trebuchet MS"/>
              <a:cs typeface="Trebuchet MS"/>
            </a:endParaRPr>
          </a:p>
        </p:txBody>
      </p:sp>
      <p:sp>
        <p:nvSpPr>
          <p:cNvPr id="5" name="object 5"/>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8</a:t>
            </a:r>
            <a:endParaRPr sz="1100" dirty="0">
              <a:latin typeface="Trebuchet MS"/>
              <a:cs typeface="Trebuchet MS"/>
            </a:endParaRPr>
          </a:p>
        </p:txBody>
      </p:sp>
      <p:sp>
        <p:nvSpPr>
          <p:cNvPr id="4" name="object 4"/>
          <p:cNvSpPr txBox="1"/>
          <p:nvPr/>
        </p:nvSpPr>
        <p:spPr>
          <a:xfrm>
            <a:off x="9353550" y="5895975"/>
            <a:ext cx="180975" cy="180975"/>
          </a:xfrm>
          <a:prstGeom prst="rect">
            <a:avLst/>
          </a:prstGeom>
        </p:spPr>
        <p:txBody>
          <a:bodyPr wrap="square" lIns="0" tIns="0" rIns="0" bIns="0" rtlCol="0">
            <a:noAutofit/>
          </a:bodyPr>
          <a:lstStyle/>
          <a:p>
            <a:pPr marL="25400">
              <a:lnSpc>
                <a:spcPts val="1000"/>
              </a:lnSpc>
            </a:pPr>
            <a:endParaRPr sz="1000" dirty="0"/>
          </a:p>
        </p:txBody>
      </p:sp>
      <p:sp>
        <p:nvSpPr>
          <p:cNvPr id="3" name="object 3"/>
          <p:cNvSpPr txBox="1"/>
          <p:nvPr/>
        </p:nvSpPr>
        <p:spPr>
          <a:xfrm>
            <a:off x="9353550" y="5362575"/>
            <a:ext cx="457200" cy="457200"/>
          </a:xfrm>
          <a:prstGeom prst="rect">
            <a:avLst/>
          </a:prstGeom>
        </p:spPr>
        <p:txBody>
          <a:bodyPr wrap="square" lIns="0" tIns="0" rIns="0" bIns="0" rtlCol="0">
            <a:noAutofit/>
          </a:bodyPr>
          <a:lstStyle/>
          <a:p>
            <a:pPr marL="25400">
              <a:lnSpc>
                <a:spcPts val="1000"/>
              </a:lnSpc>
            </a:pPr>
            <a:endParaRPr sz="1000" dirty="0"/>
          </a:p>
        </p:txBody>
      </p:sp>
      <p:sp>
        <p:nvSpPr>
          <p:cNvPr id="2" name="object 2"/>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sp>
        <p:nvSpPr>
          <p:cNvPr id="27" name="Rectangle 1">
            <a:extLst>
              <a:ext uri="{FF2B5EF4-FFF2-40B4-BE49-F238E27FC236}">
                <a16:creationId xmlns:a16="http://schemas.microsoft.com/office/drawing/2014/main" id="{2B77A6A2-43AE-2A80-3F84-3648625473D7}"/>
              </a:ext>
            </a:extLst>
          </p:cNvPr>
          <p:cNvSpPr>
            <a:spLocks noChangeArrowheads="1"/>
          </p:cNvSpPr>
          <p:nvPr/>
        </p:nvSpPr>
        <p:spPr bwMode="auto">
          <a:xfrm>
            <a:off x="2430309" y="2289836"/>
            <a:ext cx="641449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Harnessing the power of Generative Adversarial Networks (GANs) to seamlessly generate diverse and realistic handwritten digits not only revolutionizes data augmentation but also ignites innovation and fosters breakthroughs in digit recognition algorithms.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57847722-AD71-449E-CB89-28C3E9870E97}"/>
              </a:ext>
            </a:extLst>
          </p:cNvPr>
          <p:cNvSpPr>
            <a:spLocks noChangeArrowheads="1"/>
          </p:cNvSpPr>
          <p:nvPr/>
        </p:nvSpPr>
        <p:spPr bwMode="auto">
          <a:xfrm>
            <a:off x="0" y="0"/>
            <a:ext cx="4368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3">
            <a:extLst>
              <a:ext uri="{FF2B5EF4-FFF2-40B4-BE49-F238E27FC236}">
                <a16:creationId xmlns:a16="http://schemas.microsoft.com/office/drawing/2014/main" id="{4DE92BC4-B71A-F5EB-526C-7C9E2574D77B}"/>
              </a:ext>
            </a:extLst>
          </p:cNvPr>
          <p:cNvSpPr>
            <a:spLocks noChangeArrowheads="1"/>
          </p:cNvSpPr>
          <p:nvPr/>
        </p:nvSpPr>
        <p:spPr bwMode="auto">
          <a:xfrm>
            <a:off x="2429526" y="3887767"/>
            <a:ext cx="64145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By seamlessly producing diverse and lifelike handwritten digits, our utilization of Generative Adversarial Networks (GANs) not only redefines data augmentation but also sparks transformative advancements in digit recognition, captivating the realms of artificial intelligence and computer vision with unparalleled ingenuity.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4">
            <a:extLst>
              <a:ext uri="{FF2B5EF4-FFF2-40B4-BE49-F238E27FC236}">
                <a16:creationId xmlns:a16="http://schemas.microsoft.com/office/drawing/2014/main" id="{970AA8C7-626A-AF77-EB80-B82758DA3FA5}"/>
              </a:ext>
            </a:extLst>
          </p:cNvPr>
          <p:cNvSpPr>
            <a:spLocks noChangeArrowheads="1"/>
          </p:cNvSpPr>
          <p:nvPr/>
        </p:nvSpPr>
        <p:spPr bwMode="auto">
          <a:xfrm>
            <a:off x="0" y="0"/>
            <a:ext cx="4108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24"/>
          <p:cNvSpPr txBox="1"/>
          <p:nvPr/>
        </p:nvSpPr>
        <p:spPr>
          <a:xfrm>
            <a:off x="676275" y="6467475"/>
            <a:ext cx="2143125" cy="200025"/>
          </a:xfrm>
          <a:prstGeom prst="rect">
            <a:avLst/>
          </a:prstGeom>
        </p:spPr>
        <p:txBody>
          <a:bodyPr wrap="square" lIns="0" tIns="0" rIns="0" bIns="0" rtlCol="0">
            <a:noAutofit/>
          </a:bodyPr>
          <a:lstStyle/>
          <a:p>
            <a:pPr marL="76200">
              <a:lnSpc>
                <a:spcPct val="96761"/>
              </a:lnSpc>
              <a:spcBef>
                <a:spcPts val="170"/>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13" name="object 13"/>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4" name="object 14"/>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5" name="object 15"/>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6" name="object 16"/>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7" name="object 17"/>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8" name="object 18"/>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19" name="object 19"/>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20" name="object 20"/>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21" name="object 21"/>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22" name="object 22"/>
          <p:cNvSpPr/>
          <p:nvPr/>
        </p:nvSpPr>
        <p:spPr>
          <a:xfrm>
            <a:off x="9353550" y="5362575"/>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23" name="object 23"/>
          <p:cNvSpPr/>
          <p:nvPr/>
        </p:nvSpPr>
        <p:spPr>
          <a:xfrm>
            <a:off x="9353550" y="5895975"/>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12" name="object 12"/>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11" name="object 11"/>
          <p:cNvSpPr/>
          <p:nvPr/>
        </p:nvSpPr>
        <p:spPr>
          <a:xfrm>
            <a:off x="10678693" y="1026372"/>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10" name="object 10"/>
          <p:cNvSpPr/>
          <p:nvPr/>
        </p:nvSpPr>
        <p:spPr>
          <a:xfrm>
            <a:off x="676275" y="6467475"/>
            <a:ext cx="2143125" cy="200025"/>
          </a:xfrm>
          <a:prstGeom prst="rect">
            <a:avLst/>
          </a:prstGeom>
          <a:blipFill>
            <a:blip r:embed="rId2" cstate="print"/>
            <a:stretch>
              <a:fillRect/>
            </a:stretch>
          </a:blipFill>
        </p:spPr>
        <p:txBody>
          <a:bodyPr wrap="square" lIns="0" tIns="0" rIns="0" bIns="0" rtlCol="0">
            <a:noAutofit/>
          </a:bodyPr>
          <a:lstStyle/>
          <a:p>
            <a:endParaRPr dirty="0"/>
          </a:p>
        </p:txBody>
      </p:sp>
      <p:sp>
        <p:nvSpPr>
          <p:cNvPr id="9" name="object 9"/>
          <p:cNvSpPr txBox="1"/>
          <p:nvPr/>
        </p:nvSpPr>
        <p:spPr>
          <a:xfrm>
            <a:off x="739775" y="407968"/>
            <a:ext cx="3395275" cy="635952"/>
          </a:xfrm>
          <a:prstGeom prst="rect">
            <a:avLst/>
          </a:prstGeom>
        </p:spPr>
        <p:txBody>
          <a:bodyPr wrap="square" lIns="0" tIns="0" rIns="0" bIns="0" rtlCol="0">
            <a:noAutofit/>
          </a:bodyPr>
          <a:lstStyle/>
          <a:p>
            <a:pPr marL="12700">
              <a:lnSpc>
                <a:spcPts val="5005"/>
              </a:lnSpc>
              <a:spcBef>
                <a:spcPts val="250"/>
              </a:spcBef>
            </a:pPr>
            <a:r>
              <a:rPr sz="4800" b="1" spc="14" dirty="0">
                <a:latin typeface="Trebuchet MS"/>
                <a:cs typeface="Trebuchet MS"/>
              </a:rPr>
              <a:t>M</a:t>
            </a:r>
            <a:r>
              <a:rPr sz="4800" b="1" spc="0" dirty="0">
                <a:latin typeface="Trebuchet MS"/>
                <a:cs typeface="Trebuchet MS"/>
              </a:rPr>
              <a:t>O</a:t>
            </a:r>
            <a:r>
              <a:rPr sz="4800" b="1" spc="-14" dirty="0">
                <a:latin typeface="Trebuchet MS"/>
                <a:cs typeface="Trebuchet MS"/>
              </a:rPr>
              <a:t>D</a:t>
            </a:r>
            <a:r>
              <a:rPr sz="4800" b="1" spc="-34" dirty="0">
                <a:latin typeface="Trebuchet MS"/>
                <a:cs typeface="Trebuchet MS"/>
              </a:rPr>
              <a:t>E</a:t>
            </a:r>
            <a:r>
              <a:rPr sz="4800" b="1" spc="-29" dirty="0">
                <a:latin typeface="Trebuchet MS"/>
                <a:cs typeface="Trebuchet MS"/>
              </a:rPr>
              <a:t>LL</a:t>
            </a:r>
            <a:r>
              <a:rPr sz="4800" b="1" spc="0" dirty="0">
                <a:latin typeface="Trebuchet MS"/>
                <a:cs typeface="Trebuchet MS"/>
              </a:rPr>
              <a:t>I</a:t>
            </a:r>
            <a:r>
              <a:rPr sz="4800" b="1" spc="25" dirty="0">
                <a:latin typeface="Trebuchet MS"/>
                <a:cs typeface="Trebuchet MS"/>
              </a:rPr>
              <a:t>N</a:t>
            </a:r>
            <a:r>
              <a:rPr sz="4800" b="1" spc="0" dirty="0">
                <a:latin typeface="Trebuchet MS"/>
                <a:cs typeface="Trebuchet MS"/>
              </a:rPr>
              <a:t>G</a:t>
            </a:r>
            <a:endParaRPr sz="4800" dirty="0">
              <a:latin typeface="Trebuchet MS"/>
              <a:cs typeface="Trebuchet MS"/>
            </a:endParaRPr>
          </a:p>
        </p:txBody>
      </p:sp>
      <p:sp>
        <p:nvSpPr>
          <p:cNvPr id="8" name="object 8"/>
          <p:cNvSpPr txBox="1"/>
          <p:nvPr/>
        </p:nvSpPr>
        <p:spPr>
          <a:xfrm>
            <a:off x="739775" y="1411653"/>
            <a:ext cx="694723" cy="254317"/>
          </a:xfrm>
          <a:prstGeom prst="rect">
            <a:avLst/>
          </a:prstGeom>
        </p:spPr>
        <p:txBody>
          <a:bodyPr wrap="square" lIns="0" tIns="0" rIns="0" bIns="0" rtlCol="0">
            <a:noAutofit/>
          </a:bodyPr>
          <a:lstStyle/>
          <a:p>
            <a:pPr marL="12700">
              <a:lnSpc>
                <a:spcPts val="1960"/>
              </a:lnSpc>
              <a:spcBef>
                <a:spcPts val="98"/>
              </a:spcBef>
            </a:pPr>
            <a:r>
              <a:rPr sz="1800" spc="-219" dirty="0">
                <a:latin typeface="Trebuchet MS"/>
                <a:cs typeface="Trebuchet MS"/>
              </a:rPr>
              <a:t>T</a:t>
            </a:r>
            <a:r>
              <a:rPr sz="1800" spc="-9" dirty="0">
                <a:latin typeface="Trebuchet MS"/>
                <a:cs typeface="Trebuchet MS"/>
              </a:rPr>
              <a:t>e</a:t>
            </a:r>
            <a:r>
              <a:rPr sz="1800" spc="25" dirty="0">
                <a:latin typeface="Trebuchet MS"/>
                <a:cs typeface="Trebuchet MS"/>
              </a:rPr>
              <a:t>a</a:t>
            </a:r>
            <a:r>
              <a:rPr sz="1800" spc="0" dirty="0">
                <a:latin typeface="Trebuchet MS"/>
                <a:cs typeface="Trebuchet MS"/>
              </a:rPr>
              <a:t>ms</a:t>
            </a:r>
            <a:endParaRPr sz="1800" dirty="0">
              <a:latin typeface="Trebuchet MS"/>
              <a:cs typeface="Trebuchet MS"/>
            </a:endParaRPr>
          </a:p>
        </p:txBody>
      </p:sp>
      <p:sp>
        <p:nvSpPr>
          <p:cNvPr id="7" name="object 7"/>
          <p:cNvSpPr txBox="1"/>
          <p:nvPr/>
        </p:nvSpPr>
        <p:spPr>
          <a:xfrm>
            <a:off x="1444154" y="1411653"/>
            <a:ext cx="920039" cy="254317"/>
          </a:xfrm>
          <a:prstGeom prst="rect">
            <a:avLst/>
          </a:prstGeom>
        </p:spPr>
        <p:txBody>
          <a:bodyPr wrap="square" lIns="0" tIns="0" rIns="0" bIns="0" rtlCol="0">
            <a:noAutofit/>
          </a:bodyPr>
          <a:lstStyle/>
          <a:p>
            <a:pPr marL="12700">
              <a:lnSpc>
                <a:spcPts val="1960"/>
              </a:lnSpc>
              <a:spcBef>
                <a:spcPts val="98"/>
              </a:spcBef>
            </a:pPr>
            <a:r>
              <a:rPr sz="1800" spc="4" dirty="0">
                <a:latin typeface="Trebuchet MS"/>
                <a:cs typeface="Trebuchet MS"/>
              </a:rPr>
              <a:t>c</a:t>
            </a:r>
            <a:r>
              <a:rPr sz="1800" spc="25" dirty="0">
                <a:latin typeface="Trebuchet MS"/>
                <a:cs typeface="Trebuchet MS"/>
              </a:rPr>
              <a:t>a</a:t>
            </a:r>
            <a:r>
              <a:rPr sz="1800" spc="0" dirty="0">
                <a:latin typeface="Trebuchet MS"/>
                <a:cs typeface="Trebuchet MS"/>
              </a:rPr>
              <a:t>m</a:t>
            </a:r>
            <a:r>
              <a:rPr sz="1800" spc="-89" dirty="0">
                <a:latin typeface="Trebuchet MS"/>
                <a:cs typeface="Trebuchet MS"/>
              </a:rPr>
              <a:t> </a:t>
            </a:r>
            <a:r>
              <a:rPr sz="1800" spc="25" dirty="0">
                <a:latin typeface="Trebuchet MS"/>
                <a:cs typeface="Trebuchet MS"/>
              </a:rPr>
              <a:t>a</a:t>
            </a:r>
            <a:r>
              <a:rPr sz="1800" spc="-29" dirty="0">
                <a:latin typeface="Trebuchet MS"/>
                <a:cs typeface="Trebuchet MS"/>
              </a:rPr>
              <a:t>d</a:t>
            </a:r>
            <a:r>
              <a:rPr sz="1800" spc="0" dirty="0">
                <a:latin typeface="Trebuchet MS"/>
                <a:cs typeface="Trebuchet MS"/>
              </a:rPr>
              <a:t>d</a:t>
            </a:r>
            <a:endParaRPr sz="1800" dirty="0">
              <a:latin typeface="Trebuchet MS"/>
              <a:cs typeface="Trebuchet MS"/>
            </a:endParaRPr>
          </a:p>
        </p:txBody>
      </p:sp>
      <p:sp>
        <p:nvSpPr>
          <p:cNvPr id="6" name="object 6"/>
          <p:cNvSpPr txBox="1"/>
          <p:nvPr/>
        </p:nvSpPr>
        <p:spPr>
          <a:xfrm>
            <a:off x="2376764" y="1411653"/>
            <a:ext cx="1208966" cy="254317"/>
          </a:xfrm>
          <a:prstGeom prst="rect">
            <a:avLst/>
          </a:prstGeom>
        </p:spPr>
        <p:txBody>
          <a:bodyPr wrap="square" lIns="0" tIns="0" rIns="0" bIns="0" rtlCol="0">
            <a:noAutofit/>
          </a:bodyPr>
          <a:lstStyle/>
          <a:p>
            <a:pPr marL="12700">
              <a:lnSpc>
                <a:spcPts val="1960"/>
              </a:lnSpc>
              <a:spcBef>
                <a:spcPts val="98"/>
              </a:spcBef>
            </a:pPr>
            <a:r>
              <a:rPr sz="1800" spc="4" dirty="0">
                <a:latin typeface="Trebuchet MS"/>
                <a:cs typeface="Trebuchet MS"/>
              </a:rPr>
              <a:t>w</a:t>
            </a:r>
            <a:r>
              <a:rPr sz="1800" spc="9" dirty="0">
                <a:latin typeface="Trebuchet MS"/>
                <a:cs typeface="Trebuchet MS"/>
              </a:rPr>
              <a:t>i</a:t>
            </a:r>
            <a:r>
              <a:rPr sz="1800" spc="-25" dirty="0">
                <a:latin typeface="Trebuchet MS"/>
                <a:cs typeface="Trebuchet MS"/>
              </a:rPr>
              <a:t>r</a:t>
            </a:r>
            <a:r>
              <a:rPr sz="1800" spc="-9" dirty="0">
                <a:latin typeface="Trebuchet MS"/>
                <a:cs typeface="Trebuchet MS"/>
              </a:rPr>
              <a:t>e</a:t>
            </a:r>
            <a:r>
              <a:rPr sz="1800" spc="4" dirty="0">
                <a:latin typeface="Trebuchet MS"/>
                <a:cs typeface="Trebuchet MS"/>
              </a:rPr>
              <a:t>f</a:t>
            </a:r>
            <a:r>
              <a:rPr sz="1800" spc="-25" dirty="0">
                <a:latin typeface="Trebuchet MS"/>
                <a:cs typeface="Trebuchet MS"/>
              </a:rPr>
              <a:t>r</a:t>
            </a:r>
            <a:r>
              <a:rPr sz="1800" spc="25" dirty="0">
                <a:latin typeface="Trebuchet MS"/>
                <a:cs typeface="Trebuchet MS"/>
              </a:rPr>
              <a:t>a</a:t>
            </a:r>
            <a:r>
              <a:rPr sz="1800" spc="0" dirty="0">
                <a:latin typeface="Trebuchet MS"/>
                <a:cs typeface="Trebuchet MS"/>
              </a:rPr>
              <a:t>mes</a:t>
            </a:r>
            <a:endParaRPr sz="1800" dirty="0">
              <a:latin typeface="Trebuchet MS"/>
              <a:cs typeface="Trebuchet MS"/>
            </a:endParaRPr>
          </a:p>
        </p:txBody>
      </p:sp>
      <p:sp>
        <p:nvSpPr>
          <p:cNvPr id="5" name="object 5"/>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9</a:t>
            </a:r>
            <a:endParaRPr sz="1100" dirty="0">
              <a:latin typeface="Trebuchet MS"/>
              <a:cs typeface="Trebuchet MS"/>
            </a:endParaRPr>
          </a:p>
        </p:txBody>
      </p:sp>
      <p:sp>
        <p:nvSpPr>
          <p:cNvPr id="4" name="object 4"/>
          <p:cNvSpPr txBox="1"/>
          <p:nvPr/>
        </p:nvSpPr>
        <p:spPr>
          <a:xfrm>
            <a:off x="9353550" y="5895975"/>
            <a:ext cx="180975" cy="180975"/>
          </a:xfrm>
          <a:prstGeom prst="rect">
            <a:avLst/>
          </a:prstGeom>
        </p:spPr>
        <p:txBody>
          <a:bodyPr wrap="square" lIns="0" tIns="0" rIns="0" bIns="0" rtlCol="0">
            <a:noAutofit/>
          </a:bodyPr>
          <a:lstStyle/>
          <a:p>
            <a:pPr marL="25400">
              <a:lnSpc>
                <a:spcPts val="1000"/>
              </a:lnSpc>
            </a:pPr>
            <a:endParaRPr sz="1000" dirty="0"/>
          </a:p>
        </p:txBody>
      </p:sp>
      <p:sp>
        <p:nvSpPr>
          <p:cNvPr id="3" name="object 3"/>
          <p:cNvSpPr txBox="1"/>
          <p:nvPr/>
        </p:nvSpPr>
        <p:spPr>
          <a:xfrm>
            <a:off x="9353550" y="5362575"/>
            <a:ext cx="457200" cy="457200"/>
          </a:xfrm>
          <a:prstGeom prst="rect">
            <a:avLst/>
          </a:prstGeom>
        </p:spPr>
        <p:txBody>
          <a:bodyPr wrap="square" lIns="0" tIns="0" rIns="0" bIns="0" rtlCol="0">
            <a:noAutofit/>
          </a:bodyPr>
          <a:lstStyle/>
          <a:p>
            <a:pPr marL="25400">
              <a:lnSpc>
                <a:spcPts val="1000"/>
              </a:lnSpc>
            </a:pPr>
            <a:endParaRPr sz="1000" dirty="0"/>
          </a:p>
        </p:txBody>
      </p:sp>
      <p:sp>
        <p:nvSpPr>
          <p:cNvPr id="2" name="object 2"/>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sp>
        <p:nvSpPr>
          <p:cNvPr id="26" name="TextBox 25">
            <a:extLst>
              <a:ext uri="{FF2B5EF4-FFF2-40B4-BE49-F238E27FC236}">
                <a16:creationId xmlns:a16="http://schemas.microsoft.com/office/drawing/2014/main" id="{7DB47B08-BD4B-FFC0-488F-A0F5C5C1E7E6}"/>
              </a:ext>
            </a:extLst>
          </p:cNvPr>
          <p:cNvSpPr txBox="1"/>
          <p:nvPr/>
        </p:nvSpPr>
        <p:spPr>
          <a:xfrm>
            <a:off x="714375" y="1797725"/>
            <a:ext cx="8788893" cy="5016758"/>
          </a:xfrm>
          <a:prstGeom prst="rect">
            <a:avLst/>
          </a:prstGeom>
          <a:noFill/>
        </p:spPr>
        <p:txBody>
          <a:bodyPr wrap="square">
            <a:spAutoFit/>
          </a:bodyPr>
          <a:lstStyle/>
          <a:p>
            <a:pPr algn="l">
              <a:buFont typeface="+mj-lt"/>
              <a:buAutoNum type="arabicPeriod"/>
            </a:pPr>
            <a:r>
              <a:rPr lang="en-US" sz="2000" b="1" i="0" dirty="0">
                <a:solidFill>
                  <a:srgbClr val="0D0D0D"/>
                </a:solidFill>
                <a:effectLst/>
                <a:latin typeface="+mj-lt"/>
              </a:rPr>
              <a:t>Architecture Design</a:t>
            </a:r>
            <a:r>
              <a:rPr lang="en-US" sz="2000" b="0" i="0" dirty="0">
                <a:solidFill>
                  <a:srgbClr val="0D0D0D"/>
                </a:solidFill>
                <a:effectLst/>
                <a:latin typeface="+mj-lt"/>
              </a:rPr>
              <a:t>: Define the generator and discriminator networks' architecture, including the number of layers, activation functions, and architectural parameters, ensuring they are capable of generating realistic handwritten digits.</a:t>
            </a:r>
          </a:p>
          <a:p>
            <a:pPr algn="l">
              <a:buFont typeface="+mj-lt"/>
              <a:buAutoNum type="arabicPeriod"/>
            </a:pPr>
            <a:r>
              <a:rPr lang="en-US" sz="2000" b="1" i="0" dirty="0">
                <a:solidFill>
                  <a:srgbClr val="0D0D0D"/>
                </a:solidFill>
                <a:effectLst/>
                <a:latin typeface="+mj-lt"/>
              </a:rPr>
              <a:t>Data Preprocessing</a:t>
            </a:r>
            <a:r>
              <a:rPr lang="en-US" sz="2000" b="0" i="0" dirty="0">
                <a:solidFill>
                  <a:srgbClr val="0D0D0D"/>
                </a:solidFill>
                <a:effectLst/>
                <a:latin typeface="+mj-lt"/>
              </a:rPr>
              <a:t>: Preprocess the MNIST dataset by normalizing pixel values and reshaping input data to match the model's input requirements, ensuring the data is properly formatted for training.</a:t>
            </a:r>
          </a:p>
          <a:p>
            <a:pPr algn="l">
              <a:buFont typeface="+mj-lt"/>
              <a:buAutoNum type="arabicPeriod"/>
            </a:pPr>
            <a:r>
              <a:rPr lang="en-US" sz="2000" b="1" i="0" dirty="0">
                <a:solidFill>
                  <a:srgbClr val="0D0D0D"/>
                </a:solidFill>
                <a:effectLst/>
                <a:latin typeface="+mj-lt"/>
              </a:rPr>
              <a:t>Model Compilation</a:t>
            </a:r>
            <a:r>
              <a:rPr lang="en-US" sz="2000" b="0" i="0" dirty="0">
                <a:solidFill>
                  <a:srgbClr val="0D0D0D"/>
                </a:solidFill>
                <a:effectLst/>
                <a:latin typeface="+mj-lt"/>
              </a:rPr>
              <a:t>: Compile the generator and discriminator networks with appropriate loss functions, optimizers, and performance metrics, ensuring they are configured to effectively learn and differentiate between real and synthetic images.</a:t>
            </a:r>
          </a:p>
          <a:p>
            <a:pPr algn="l">
              <a:buFont typeface="+mj-lt"/>
              <a:buAutoNum type="arabicPeriod"/>
            </a:pPr>
            <a:r>
              <a:rPr lang="en-US" sz="2000" b="1" i="0" dirty="0">
                <a:solidFill>
                  <a:srgbClr val="0D0D0D"/>
                </a:solidFill>
                <a:effectLst/>
                <a:latin typeface="+mj-lt"/>
              </a:rPr>
              <a:t>Training Setup</a:t>
            </a:r>
            <a:r>
              <a:rPr lang="en-US" sz="2000" b="0" i="0" dirty="0">
                <a:solidFill>
                  <a:srgbClr val="0D0D0D"/>
                </a:solidFill>
                <a:effectLst/>
                <a:latin typeface="+mj-lt"/>
              </a:rPr>
              <a:t>: Define training hyperparameters such as batch size, number of epochs, and learning rate, setting up callbacks for monitoring training progress and early stopping to prevent overfitting.</a:t>
            </a:r>
          </a:p>
          <a:p>
            <a:pPr algn="l">
              <a:buFont typeface="+mj-lt"/>
              <a:buAutoNum type="arabicPeriod"/>
            </a:pPr>
            <a:r>
              <a:rPr lang="en-US" sz="2000" b="1" i="0" dirty="0">
                <a:solidFill>
                  <a:srgbClr val="0D0D0D"/>
                </a:solidFill>
                <a:effectLst/>
                <a:latin typeface="+mj-lt"/>
              </a:rPr>
              <a:t>Training Process</a:t>
            </a:r>
            <a:r>
              <a:rPr lang="en-US" sz="2000" b="0" i="0" dirty="0">
                <a:solidFill>
                  <a:srgbClr val="0D0D0D"/>
                </a:solidFill>
                <a:effectLst/>
                <a:latin typeface="+mj-lt"/>
              </a:rPr>
              <a:t>: Train the GAN model iteratively in an adversarial manner, feeding batches of real and synthetic data to the discriminator and generator networks, respectively, and updating network weights based on loss gradients to improve performance</a:t>
            </a:r>
            <a:r>
              <a:rPr lang="en-US" b="0" i="0" dirty="0">
                <a:solidFill>
                  <a:srgbClr val="0D0D0D"/>
                </a:solidFill>
                <a:effectLst/>
                <a:latin typeface="+mj-lt"/>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TotalTime>
  <Words>1154</Words>
  <Application>Microsoft Office PowerPoint</Application>
  <PresentationFormat>Widescreen</PresentationFormat>
  <Paragraphs>125</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Vara Prasad</cp:lastModifiedBy>
  <cp:revision>4</cp:revision>
  <dcterms:modified xsi:type="dcterms:W3CDTF">2024-04-01T15:22:49Z</dcterms:modified>
</cp:coreProperties>
</file>