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9B557-7B8D-5B9C-EA52-5525E8CA0F20}" v="3" dt="2025-02-20T07:11:26.110"/>
    <p1510:client id="{E68FE208-A8B3-2428-2AAD-73BA258E99ED}" v="86" dt="2025-02-20T05:41:55.914"/>
    <p1510:client id="{E8DEE726-ADE6-FF75-4CC7-BAC1F0872247}" v="699" dt="2025-02-20T03:49:19.191"/>
    <p1510:client id="{E926D874-1A29-3BFF-8B9E-7C67D2D28B4E}" v="24" dt="2025-02-20T05:56:23.471"/>
  </p1510:revLst>
</p1510:revInfo>
</file>

<file path=ppt/tableStyles.xml><?xml version="1.0" encoding="utf-8"?>
<a:tblStyleLst xmlns:a="http://schemas.openxmlformats.org/drawingml/2006/main" def="{7F6F7E0C-15D4-49D8-B9D5-163A6346C975}">
  <a:tblStyle styleId="{7F6F7E0C-15D4-49D8-B9D5-163A6346C975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F86C195D-09A2-E300-26EA-FF4E6C6A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128A38FD-CF93-422B-4398-546443819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94ED1B00-6C53-0FBA-C22B-9209408AD3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82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A00597F-C450-2F0F-9B80-2E7F032A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E4B824F0-80BC-80EE-CC59-00BC1E8E0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9E383A1D-F0FD-A979-4DA9-8932C6AFFD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90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1c67ec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351c67ec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2" y="-1714500"/>
            <a:ext cx="4952997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aprasad6292/CSE-G32-CAPSTONE-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0558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030-68124-1_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PROJECT TITLE: </a:t>
            </a:r>
            <a:r>
              <a:rPr lang="en-GB" sz="2000" dirty="0">
                <a:latin typeface="Times New Roman"/>
              </a:rPr>
              <a:t>Ground Water Level Predictor</a:t>
            </a:r>
            <a:endParaRPr sz="2000" dirty="0">
              <a:latin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/>
                <a:cs typeface="Times New Roman"/>
              </a:rPr>
              <a:t>Batch Number:CBD-11</a:t>
            </a:r>
            <a:endParaRPr dirty="0">
              <a:latin typeface="Times New Roman"/>
              <a:cs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/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755562681"/>
              </p:ext>
            </p:extLst>
          </p:nvPr>
        </p:nvGraphicFramePr>
        <p:xfrm>
          <a:off x="627529" y="3316941"/>
          <a:ext cx="5418675" cy="2481535"/>
        </p:xfrm>
        <a:graphic>
          <a:graphicData uri="http://schemas.openxmlformats.org/drawingml/2006/table">
            <a:tbl>
              <a:tblPr firstRow="1" bandRow="1">
                <a:noFill/>
                <a:tableStyleId>{7F6F7E0C-15D4-49D8-B9D5-163A6346C975}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3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/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20211CBD0004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err="1">
                          <a:latin typeface="Times New Roman"/>
                        </a:rPr>
                        <a:t>A.Varaprasad</a:t>
                      </a:r>
                      <a:endParaRPr sz="1800" u="none" strike="noStrike" cap="none" err="1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20211CBD0006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Times New Roman"/>
                        </a:rPr>
                        <a:t>M.Sai</a:t>
                      </a:r>
                      <a:r>
                        <a:rPr lang="en-US" sz="1800" u="none" strike="noStrike" cap="none" dirty="0">
                          <a:latin typeface="Times New Roman"/>
                        </a:rPr>
                        <a:t> Sujith Reddy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20211CBD0008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Vadde Balaji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20211CBD0034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</a:rPr>
                        <a:t>Sangeetha K</a:t>
                      </a:r>
                      <a:endParaRPr sz="1800" u="none" strike="noStrike" cap="none" dirty="0">
                        <a:latin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Under the Supervision of,</a:t>
            </a:r>
            <a:endParaRPr lang="en-US" dirty="0">
              <a:latin typeface="Times New Roman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800" b="1" i="0" u="none" strike="noStrike" cap="none" dirty="0">
              <a:solidFill>
                <a:srgbClr val="17365D"/>
              </a:solidFill>
              <a:latin typeface="Times New Roman"/>
              <a:ea typeface="Verdana"/>
              <a:cs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Dr. </a:t>
            </a:r>
            <a:r>
              <a:rPr lang="en-GB" sz="1800" b="1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Srinivasan T R,</a:t>
            </a:r>
            <a:endParaRPr sz="1800" dirty="0">
              <a:latin typeface="Times New Roman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Professor</a:t>
            </a:r>
            <a:r>
              <a:rPr lang="en-GB" sz="1800" b="1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,</a:t>
            </a:r>
            <a:endParaRPr sz="1800" dirty="0">
              <a:latin typeface="Times New Roman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School of Computer Science &amp; Engineering</a:t>
            </a:r>
            <a:r>
              <a:rPr lang="en-GB" sz="1800" b="1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,</a:t>
            </a:r>
            <a:endParaRPr sz="1800" dirty="0">
              <a:latin typeface="Times New Roman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Presidency University</a:t>
            </a:r>
            <a:r>
              <a:rPr lang="en-GB" sz="1800" b="1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.</a:t>
            </a:r>
            <a:endParaRPr sz="1800" dirty="0">
              <a:latin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222031"/>
            <a:ext cx="3970594" cy="66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PIP104 University Project-II</a:t>
            </a:r>
            <a:endParaRPr lang="en-US" sz="1800">
              <a:latin typeface="Times New Roman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/>
                <a:ea typeface="Verdana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Times New Roman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DD41F0-6166-C4FD-F734-864277C1A16C}"/>
              </a:ext>
            </a:extLst>
          </p:cNvPr>
          <p:cNvGraphicFramePr>
            <a:graphicFrameLocks noGrp="1"/>
          </p:cNvGraphicFramePr>
          <p:nvPr/>
        </p:nvGraphicFramePr>
        <p:xfrm>
          <a:off x="2011680" y="722376"/>
          <a:ext cx="8168640" cy="1854200"/>
        </p:xfrm>
        <a:graphic>
          <a:graphicData uri="http://schemas.openxmlformats.org/drawingml/2006/table">
            <a:tbl>
              <a:tblPr firstRow="1" bandRow="1">
                <a:tableStyleId>{7F6F7E0C-15D4-49D8-B9D5-163A6346C975}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25824103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53570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6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2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391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Conclusion</a:t>
            </a:r>
            <a:endParaRPr dirty="0">
              <a:latin typeface="Times New Roman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800" dirty="0">
                <a:latin typeface="Times New Roman"/>
                <a:cs typeface="Arial"/>
              </a:rPr>
              <a:t>The </a:t>
            </a:r>
            <a:r>
              <a:rPr lang="en-GB" sz="1800" b="1" dirty="0">
                <a:latin typeface="Times New Roman"/>
                <a:cs typeface="Arial"/>
              </a:rPr>
              <a:t>Groundwater Level Predictor</a:t>
            </a:r>
            <a:r>
              <a:rPr lang="en-GB" sz="1800" dirty="0">
                <a:latin typeface="Times New Roman"/>
                <a:cs typeface="Arial"/>
              </a:rPr>
              <a:t> plays a crucial role in sustainable water resource management by providing</a:t>
            </a: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Arial"/>
              </a:rPr>
              <a:t>accurate forecasts and real-time monitoring. By leveraging advanced technologies such as AI and hydrological</a:t>
            </a: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Times New Roman"/>
                <a:cs typeface="Arial"/>
              </a:rPr>
              <a:t>modeling</a:t>
            </a:r>
            <a:r>
              <a:rPr lang="en-GB" sz="1800" dirty="0">
                <a:latin typeface="Times New Roman"/>
                <a:cs typeface="Arial"/>
              </a:rPr>
              <a:t>, it helps in early detection of water depletion, supports efficient irrigation, and enhances disaster</a:t>
            </a:r>
            <a:endParaRPr lang="en-GB">
              <a:cs typeface="Arial"/>
            </a:endParaRP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Arial"/>
              </a:rPr>
              <a:t>preparedness. With reliable predictions, policymakers, farmers, and urban planners can make informed</a:t>
            </a:r>
            <a:endParaRPr lang="en-GB" dirty="0">
              <a:cs typeface="Arial"/>
            </a:endParaRP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Arial"/>
              </a:rPr>
              <a:t>decisions to ensure long-term groundwater sustainability. Implementing such a system can significantly</a:t>
            </a: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Arial"/>
              </a:rPr>
              <a:t>contribute to water conservation efforts and mitigate the risks of water scarcity in the </a:t>
            </a:r>
            <a:r>
              <a:rPr lang="en-GB" sz="1800" dirty="0" err="1">
                <a:latin typeface="Times New Roman"/>
                <a:cs typeface="Arial"/>
              </a:rPr>
              <a:t>future.</a:t>
            </a:r>
            <a:r>
              <a:rPr lang="en-GB" sz="1800" dirty="0" err="1">
                <a:latin typeface="Times New Roman"/>
                <a:cs typeface="Times New Roman"/>
              </a:rPr>
              <a:t>With</a:t>
            </a:r>
            <a:r>
              <a:rPr lang="en-GB" sz="1800" dirty="0">
                <a:latin typeface="Times New Roman"/>
                <a:cs typeface="Times New Roman"/>
              </a:rPr>
              <a:t> advancements</a:t>
            </a:r>
            <a:endParaRPr lang="en-US" sz="1800">
              <a:latin typeface="Times New Roman"/>
              <a:cs typeface="Times New Roman"/>
            </a:endParaRP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Times New Roman"/>
              </a:rPr>
              <a:t>in technology, </a:t>
            </a:r>
            <a:r>
              <a:rPr lang="en-GB" sz="1800" b="1" dirty="0">
                <a:latin typeface="Times New Roman"/>
                <a:cs typeface="Times New Roman"/>
              </a:rPr>
              <a:t>Machine Learning (ML)</a:t>
            </a:r>
            <a:r>
              <a:rPr lang="en-GB" sz="1800" dirty="0">
                <a:latin typeface="Times New Roman"/>
                <a:cs typeface="Times New Roman"/>
              </a:rPr>
              <a:t> offer innovative solutions to improve groundwater </a:t>
            </a:r>
            <a:r>
              <a:rPr lang="en-GB" sz="1800" dirty="0" err="1">
                <a:latin typeface="Times New Roman"/>
                <a:cs typeface="Times New Roman"/>
              </a:rPr>
              <a:t>prediction,The</a:t>
            </a:r>
            <a:endParaRPr lang="en-US" sz="1800">
              <a:latin typeface="Times New Roman"/>
              <a:cs typeface="Times New Roman"/>
            </a:endParaRP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Times New Roman"/>
              </a:rPr>
              <a:t>Integration of AI  and big data analytics into groundwater management ensures better resource planning,</a:t>
            </a:r>
            <a:endParaRPr lang="en-US" sz="1800" dirty="0">
              <a:latin typeface="Times New Roman"/>
              <a:cs typeface="Times New Roman"/>
            </a:endParaRPr>
          </a:p>
          <a:p>
            <a:pPr marL="34290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Times New Roman"/>
              </a:rPr>
              <a:t>aiding in the fight against water scarcity and environmental degradation.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Arial"/>
                <a:cs typeface="Arial"/>
              </a:rPr>
              <a:t>GITHUB Link:</a:t>
            </a:r>
            <a:r>
              <a:rPr lang="en-GB" sz="1800" dirty="0">
                <a:cs typeface="Arial"/>
                <a:hlinkClick r:id="rId3"/>
              </a:rPr>
              <a:t>https://github.com/varaprasad6292/CSE-G32-CAPSTONE-PROJECT</a:t>
            </a:r>
            <a:endParaRPr lang="en-GB" sz="2300"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References</a:t>
            </a:r>
            <a:endParaRPr dirty="0">
              <a:latin typeface="Times New Roman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55918" y="1143001"/>
            <a:ext cx="10824882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Lohani, A. K., Goel, N. K., &amp; Bhatia, K. K. S.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(2014).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Improving real-time flood forecasting using fuzzy inference system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Journal of Hydrology, 509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25-41. DOI: 10.1016/j.jhydrol.2013.11.021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Mohanty, P. K., et al.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(2023).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Prediction of Groundwater Level Using Advanced Machine Learning\ Algorithms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2023 3rd Odisha International Conference on Electrical Power Engineering, Communication and Computing Technology (ODICON)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1-6. DOI: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10.1109/ODICON54042.2023.10205583</a:t>
            </a:r>
            <a:endParaRPr lang="en-GB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Gaur, S., Johannet, A., </a:t>
            </a:r>
            <a:r>
              <a:rPr lang="en-GB" sz="1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Graillot</a:t>
            </a: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, D., &amp; Omar, P. J.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(2021). </a:t>
            </a:r>
            <a:r>
              <a:rPr lang="en-GB" sz="18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Modeling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 of Groundwater Level Using Artificial Neural Network Algorithm and WA-SVR Model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. In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Groundwater Resources Development and Planning in the Semi-Arid Region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(pp. 129–150). Springer. DOI: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10.1007/978-3-030-68124-1_7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Anderson, M. P., Woessner, W. W., &amp; Hunt, R. J.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(2018).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Applied groundwater </a:t>
            </a:r>
            <a:r>
              <a:rPr lang="en-GB" sz="18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modeling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: Simulation of   flow and advective transport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. Academic Press.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Chen, X., &amp; Zhao, W. 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(2019). Hydrogeological studies for groundwater sustainability: A case study.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Journal of Hydrology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573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45-57.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Fernandez, R., Huang, Y., &amp; Li, X.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 (2017). Groundwater recharge estimation techniques: A comparative   study.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Water Resources Research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53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(12), 11022-11038.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Gupta, P., Sharma, R., &amp; Jain, A. 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(2021). IoT-based smart water monitoring system for groundwater l </a:t>
            </a:r>
            <a:r>
              <a:rPr lang="en-GB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evels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GB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Internet of Things Journal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GB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8</a:t>
            </a:r>
            <a:r>
              <a:rPr lang="en-GB" sz="1800" dirty="0">
                <a:solidFill>
                  <a:schemeClr val="tx1"/>
                </a:solidFill>
                <a:latin typeface="Times New Roman"/>
                <a:cs typeface="Times New Roman"/>
              </a:rPr>
              <a:t>(3), 145-159.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GB" sz="18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Times New Roman"/>
            </a:endParaRPr>
          </a:p>
          <a:p>
            <a:pPr marL="342900" indent="-190500">
              <a:buNone/>
            </a:pPr>
            <a:endParaRPr lang="en-GB" sz="1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190500">
              <a:spcBef>
                <a:spcPts val="0"/>
              </a:spcBef>
              <a:buSzPts val="1100"/>
              <a:buNone/>
            </a:pPr>
            <a:endParaRPr lang="en-GB" sz="1800" u="sng" dirty="0">
              <a:solidFill>
                <a:schemeClr val="hlink"/>
              </a:solidFill>
              <a:latin typeface="Times New Roman"/>
              <a:cs typeface="Arial"/>
            </a:endParaRPr>
          </a:p>
          <a:p>
            <a:pPr marL="342900" indent="-190500">
              <a:spcBef>
                <a:spcPts val="0"/>
              </a:spcBef>
              <a:buNone/>
            </a:pPr>
            <a:endParaRPr lang="en-GB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 dirty="0">
                <a:latin typeface="Times New Roman"/>
              </a:rPr>
              <a:t>Thank You</a:t>
            </a:r>
            <a:endParaRPr sz="60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Introduction</a:t>
            </a:r>
            <a:endParaRPr dirty="0">
              <a:latin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Groundwater is the water stored beneath the Earth's surface within soil pores and rock fractures, playing a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crucial role in sustaining ecosystems and human activities. It serves as a primary source of drinking water,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supports agricultural irrigation, and is vital for industrial processes. However, excessive extraction can lead to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serious consequences such as aquifer depletion, land subsidence, and disruptions in groundwater recharge due to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climate change. Traditional hydrological models, which rely on static data, often fail to provide accurate real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time predictions, making groundwater management challenging. To address this, Machine Learning (ML) have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800" dirty="0">
                <a:latin typeface="Times New Roman"/>
              </a:rPr>
              <a:t>emerged as powerful tools for improving groundwater monitoring. ML models can </a:t>
            </a:r>
            <a:r>
              <a:rPr lang="en-GB" sz="1800" err="1">
                <a:latin typeface="Times New Roman"/>
              </a:rPr>
              <a:t>analyze</a:t>
            </a:r>
            <a:r>
              <a:rPr lang="en-GB" sz="1800" dirty="0">
                <a:latin typeface="Times New Roman"/>
              </a:rPr>
              <a:t> large datasets to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GB" sz="1800" dirty="0">
                <a:latin typeface="Times New Roman"/>
              </a:rPr>
              <a:t>identify patterns, while  real-time data collection, enabling more accurate predictions</a:t>
            </a:r>
            <a:r>
              <a:rPr lang="en-GB" sz="1800">
                <a:latin typeface="Times New Roman"/>
              </a:rPr>
              <a:t> and sustainable</a:t>
            </a:r>
            <a:endParaRPr lang="en-GB" sz="1800" dirty="0">
              <a:latin typeface="Times New Roman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latin typeface="Times New Roman"/>
                <a:cs typeface="Times New Roman"/>
              </a:rPr>
              <a:t>Water resource management. By integrating AI-driven analytics with real-time </a:t>
            </a:r>
            <a:r>
              <a:rPr lang="en-GB" sz="1800">
                <a:latin typeface="Times New Roman"/>
                <a:cs typeface="Times New Roman"/>
              </a:rPr>
              <a:t>monitoring, predictive models</a:t>
            </a:r>
            <a:endParaRPr lang="en-GB" sz="1800" dirty="0">
              <a:latin typeface="Times New Roman"/>
              <a:cs typeface="Times New Roman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latin typeface="Times New Roman"/>
                <a:cs typeface="Times New Roman"/>
              </a:rPr>
              <a:t>can help prevent over-extraction, support better decision-making, and ensure long-term water availability.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888016E3-8738-C8F1-5947-33CE65236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436816D0-9A37-B2BA-BBA3-0C32FC3D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Literature Review</a:t>
            </a:r>
            <a:endParaRPr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2881-B576-F9D0-F1F1-869410391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GB" sz="1800" b="1" dirty="0">
                <a:latin typeface="Times New Roman"/>
              </a:rPr>
              <a:t>Artificial Neural Networks for Water Table Prediction (Lee et al., 2019)</a:t>
            </a:r>
            <a:r>
              <a:rPr lang="en-GB" sz="1800" dirty="0">
                <a:latin typeface="Times New Roman"/>
              </a:rPr>
              <a:t> – Evaluates ANN performance in forecasting groundwater trends.</a:t>
            </a:r>
          </a:p>
          <a:p>
            <a:pPr algn="just">
              <a:lnSpc>
                <a:spcPct val="160000"/>
              </a:lnSpc>
            </a:pPr>
            <a:r>
              <a:rPr lang="en-GB" sz="1800" b="1" dirty="0">
                <a:latin typeface="Times New Roman"/>
              </a:rPr>
              <a:t>Sustainable Groundwater Management Policies (Kumar et al., 2022)</a:t>
            </a:r>
            <a:r>
              <a:rPr lang="en-GB" sz="1800" dirty="0">
                <a:latin typeface="Times New Roman"/>
              </a:rPr>
              <a:t> – Reviews global policies for groundwater conservation.</a:t>
            </a:r>
          </a:p>
          <a:p>
            <a:pPr algn="just">
              <a:lnSpc>
                <a:spcPct val="160000"/>
              </a:lnSpc>
            </a:pPr>
            <a:r>
              <a:rPr lang="en-GB" sz="1800" b="1" dirty="0">
                <a:latin typeface="Times New Roman"/>
              </a:rPr>
              <a:t>Time-Series Analysis for Groundwater Fluctuations (Sharma &amp; Das, 2018)</a:t>
            </a:r>
            <a:r>
              <a:rPr lang="en-GB" sz="1800" dirty="0">
                <a:latin typeface="Times New Roman"/>
              </a:rPr>
              <a:t> – Uses ARIMA and other models to study groundwater trends.</a:t>
            </a:r>
          </a:p>
          <a:p>
            <a:pPr algn="just">
              <a:lnSpc>
                <a:spcPct val="160000"/>
              </a:lnSpc>
            </a:pPr>
            <a:r>
              <a:rPr lang="en-GB" sz="1800" b="1" dirty="0">
                <a:latin typeface="Times New Roman"/>
              </a:rPr>
              <a:t>Groundwater Recharge Estimation Techniques (Fernandez et al., 2017)</a:t>
            </a:r>
            <a:r>
              <a:rPr lang="en-GB" sz="1800" dirty="0">
                <a:latin typeface="Times New Roman"/>
              </a:rPr>
              <a:t> – Compares different methods to estimate groundwater recharge rates.</a:t>
            </a:r>
          </a:p>
          <a:p>
            <a:pPr algn="just">
              <a:lnSpc>
                <a:spcPct val="160000"/>
              </a:lnSpc>
            </a:pPr>
            <a:r>
              <a:rPr lang="en-GB" sz="1800" b="1" dirty="0">
                <a:latin typeface="Times New Roman"/>
              </a:rPr>
              <a:t>GIS-Based Groundwater Potential Mapping (Raj et al., 2020)</a:t>
            </a:r>
            <a:r>
              <a:rPr lang="en-GB" sz="1800" dirty="0">
                <a:latin typeface="Times New Roman"/>
              </a:rPr>
              <a:t> – Integrates GIS and multi-criteria decision-making for identifying potential groundwater zones.</a:t>
            </a:r>
          </a:p>
          <a:p>
            <a:pPr marL="438150" indent="-285750" algn="just">
              <a:lnSpc>
                <a:spcPct val="160000"/>
              </a:lnSpc>
            </a:pPr>
            <a:endParaRPr lang="en-GB" sz="1800" dirty="0">
              <a:latin typeface="Times New Roman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4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2ED2730F-CB1A-3165-398F-8B51C653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A63359D4-9970-A28D-76FD-49F991BFD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Literature Review</a:t>
            </a:r>
            <a:endParaRPr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B5D4-EEBA-341E-D53F-A5C72B94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38150" indent="-285750" algn="just">
              <a:lnSpc>
                <a:spcPct val="150000"/>
              </a:lnSpc>
            </a:pPr>
            <a:r>
              <a:rPr lang="en-GB" sz="1800" b="1" dirty="0">
                <a:latin typeface="Times New Roman"/>
              </a:rPr>
              <a:t>Machine Learning for Groundwater Prediction (Smith et al., 2020)</a:t>
            </a:r>
            <a:r>
              <a:rPr lang="en-GB" sz="1800" dirty="0">
                <a:latin typeface="Times New Roman"/>
              </a:rPr>
              <a:t> – Explores AI models like ANN and LSTM for predicting groundwater fluctuations.</a:t>
            </a:r>
            <a:endParaRPr lang="en-US" sz="1800" dirty="0">
              <a:latin typeface="Times New Roman"/>
            </a:endParaRPr>
          </a:p>
          <a:p>
            <a:pPr marL="438150" indent="-285750" algn="just">
              <a:lnSpc>
                <a:spcPct val="150000"/>
              </a:lnSpc>
            </a:pPr>
            <a:r>
              <a:rPr lang="en-GB" sz="1800" b="1" dirty="0">
                <a:latin typeface="Times New Roman"/>
              </a:rPr>
              <a:t>Hydrological </a:t>
            </a:r>
            <a:r>
              <a:rPr lang="en-GB" sz="1800" b="1" dirty="0" err="1">
                <a:latin typeface="Times New Roman"/>
              </a:rPr>
              <a:t>Modeling</a:t>
            </a:r>
            <a:r>
              <a:rPr lang="en-GB" sz="1800" b="1" dirty="0">
                <a:latin typeface="Times New Roman"/>
              </a:rPr>
              <a:t> using MODFLOW (Anderson et al., 2018)</a:t>
            </a:r>
            <a:r>
              <a:rPr lang="en-GB" sz="1800" dirty="0">
                <a:latin typeface="Times New Roman"/>
              </a:rPr>
              <a:t> – Discusses the application of MODFLOW for simulating groundwater flow in different regions.</a:t>
            </a:r>
          </a:p>
          <a:p>
            <a:pPr marL="438150" indent="-285750" algn="just">
              <a:lnSpc>
                <a:spcPct val="150000"/>
              </a:lnSpc>
            </a:pPr>
            <a:r>
              <a:rPr lang="en-GB" sz="1800" b="1" dirty="0">
                <a:latin typeface="Times New Roman"/>
              </a:rPr>
              <a:t>Remote Sensing &amp; GIS in Groundwater Studies (Singh et al., 2019)</a:t>
            </a:r>
            <a:r>
              <a:rPr lang="en-GB" sz="1800" dirty="0">
                <a:latin typeface="Times New Roman"/>
              </a:rPr>
              <a:t> – Highlights the use of satellite imagery and GIS for groundwater mapping.</a:t>
            </a:r>
          </a:p>
          <a:p>
            <a:pPr marL="438150" indent="-285750" algn="just">
              <a:lnSpc>
                <a:spcPct val="150000"/>
              </a:lnSpc>
            </a:pPr>
            <a:r>
              <a:rPr lang="en-GB" sz="1800" b="1" dirty="0">
                <a:latin typeface="Times New Roman"/>
              </a:rPr>
              <a:t>Impact of Climate Change on Groundwater Levels (Jones &amp; Brown, 2017)</a:t>
            </a:r>
            <a:r>
              <a:rPr lang="en-GB" sz="1800" dirty="0">
                <a:latin typeface="Times New Roman"/>
              </a:rPr>
              <a:t> – </a:t>
            </a:r>
            <a:r>
              <a:rPr lang="en-GB" sz="1800" dirty="0" err="1">
                <a:latin typeface="Times New Roman"/>
              </a:rPr>
              <a:t>Analyzes</a:t>
            </a:r>
            <a:r>
              <a:rPr lang="en-GB" sz="1800" dirty="0">
                <a:latin typeface="Times New Roman"/>
              </a:rPr>
              <a:t> how changing rainfall patterns affect groundwater recharge.</a:t>
            </a:r>
          </a:p>
          <a:p>
            <a:pPr marL="438150" indent="-285750" algn="just">
              <a:lnSpc>
                <a:spcPct val="150000"/>
              </a:lnSpc>
            </a:pPr>
            <a:r>
              <a:rPr lang="en-GB" sz="1800" b="1" dirty="0">
                <a:latin typeface="Times New Roman"/>
                <a:cs typeface="Times New Roman"/>
              </a:rPr>
              <a:t>Groundwater Over-Extraction and Its Consequences (Patel et al., 2016)</a:t>
            </a:r>
            <a:r>
              <a:rPr lang="en-GB" sz="1800" dirty="0">
                <a:latin typeface="Times New Roman"/>
                <a:cs typeface="Times New Roman"/>
              </a:rPr>
              <a:t> – Studies the effects of excessive groundwater use on agriculture and urban areas.</a:t>
            </a:r>
            <a:endParaRPr lang="en-GB" sz="1800" dirty="0">
              <a:latin typeface="Times New Roman"/>
            </a:endParaRPr>
          </a:p>
          <a:p>
            <a:pPr marL="438150" indent="-285750" algn="just">
              <a:lnSpc>
                <a:spcPct val="150000"/>
              </a:lnSpc>
            </a:pPr>
            <a:endParaRPr lang="en-GB" sz="1800" dirty="0">
              <a:latin typeface="Times New Roman"/>
            </a:endParaRPr>
          </a:p>
          <a:p>
            <a:pPr marL="438150" indent="-285750">
              <a:lnSpc>
                <a:spcPct val="200000"/>
              </a:lnSpc>
            </a:pPr>
            <a:endParaRPr lang="en-GB" sz="1800" dirty="0">
              <a:latin typeface="Times New Roman"/>
            </a:endParaRPr>
          </a:p>
          <a:p>
            <a:pPr marL="762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97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Proposed Method</a:t>
            </a:r>
            <a:endParaRPr dirty="0">
              <a:latin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557749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System Architecture</a:t>
            </a:r>
            <a:endParaRPr lang="en-US" sz="1800" b="1" dirty="0">
              <a:latin typeface="Times New Roman"/>
              <a:ea typeface="Arial"/>
              <a:cs typeface="Arial"/>
            </a:endParaRPr>
          </a:p>
          <a:p>
            <a:pPr indent="-368300" algn="just">
              <a:lnSpc>
                <a:spcPct val="115000"/>
              </a:lnSpc>
              <a:spcBef>
                <a:spcPts val="1200"/>
              </a:spcBef>
              <a:buSzPts val="22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Data Collection: G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overnment datasets, and weather APIs feed real-time and historical data.</a:t>
            </a:r>
            <a:endParaRPr lang="en-GB" sz="1800" dirty="0">
              <a:latin typeface="Times New Roman"/>
              <a:ea typeface="Arial"/>
              <a:cs typeface="Arial"/>
            </a:endParaRPr>
          </a:p>
          <a:p>
            <a:pPr indent="-368300" algn="just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Preprocessing: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Data cleaning, normalization, and feature</a:t>
            </a:r>
            <a:r>
              <a:rPr lang="en-GB" sz="1800" dirty="0">
                <a:latin typeface="Times New Roman"/>
                <a:ea typeface="Arial"/>
                <a:cs typeface="Arial"/>
              </a:rPr>
              <a:t> 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engineering to refine input for ML models.</a:t>
            </a:r>
            <a:endParaRPr lang="en-GB" sz="1800" dirty="0">
              <a:latin typeface="Times New Roman"/>
              <a:ea typeface="Arial"/>
              <a:cs typeface="Arial"/>
            </a:endParaRPr>
          </a:p>
          <a:p>
            <a:pPr indent="-368300" algn="just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Model Training: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Supervised learning using historical data, optimized with RMSE, MAE, and R² metrics for high accuracy.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lvl="0" indent="-3683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-GB" sz="1800" dirty="0">
              <a:latin typeface="Times New Roman"/>
              <a:cs typeface="Arial"/>
            </a:endParaRPr>
          </a:p>
          <a:p>
            <a:pPr marL="88900" indent="0" algn="just">
              <a:lnSpc>
                <a:spcPct val="114999"/>
              </a:lnSpc>
              <a:spcBef>
                <a:spcPts val="0"/>
              </a:spcBef>
              <a:buSzPts val="2200"/>
              <a:buNone/>
            </a:pPr>
            <a:endParaRPr lang="en-GB" sz="1800" dirty="0">
              <a:latin typeface="Times New Roman"/>
              <a:cs typeface="Arial"/>
            </a:endParaRPr>
          </a:p>
          <a:p>
            <a:pPr marL="342900" indent="-190500" algn="just">
              <a:spcBef>
                <a:spcPts val="1200"/>
              </a:spcBef>
              <a:buNone/>
            </a:pPr>
            <a:endParaRPr lang="en-GB" sz="2200" dirty="0"/>
          </a:p>
        </p:txBody>
      </p:sp>
      <p:pic>
        <p:nvPicPr>
          <p:cNvPr id="5" name="Picture 4" descr="A diagram of a training system&#10;&#10;AI-generated content may be incorrect.">
            <a:extLst>
              <a:ext uri="{FF2B5EF4-FFF2-40B4-BE49-F238E27FC236}">
                <a16:creationId xmlns:a16="http://schemas.microsoft.com/office/drawing/2014/main" id="{0A7940FF-1F9A-D1A2-EC06-05AB3E22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32" y="957649"/>
            <a:ext cx="5014476" cy="5776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Proposed Method</a:t>
            </a:r>
            <a:endParaRPr dirty="0">
              <a:latin typeface="Times New Roman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Key Components</a:t>
            </a:r>
            <a:endParaRPr lang="en-US" sz="1800" b="1" dirty="0">
              <a:latin typeface="Times New Roman"/>
              <a:ea typeface="Arial"/>
              <a:cs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Data Sources:</a:t>
            </a:r>
            <a:r>
              <a:rPr lang="en-GB" sz="1800">
                <a:latin typeface="Times New Roman"/>
                <a:ea typeface="Arial"/>
                <a:cs typeface="Arial"/>
                <a:sym typeface="Arial"/>
              </a:rPr>
              <a:t> Real-time groundwater monitoring, government records (historical data), and 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weather APIs (rainfall, temperature).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Preprocessing: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Handling missing data, data normalization, and feature extraction for better ML model performance.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ML Models:</a:t>
            </a:r>
            <a:endParaRPr sz="1800" b="1" dirty="0">
              <a:latin typeface="Times New Roman"/>
              <a:ea typeface="Arial"/>
              <a:cs typeface="Arial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Random Forest: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Captures non-linear relationships.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LSTM: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Time-series forecasting for trend prediction.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9144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CNN-LSTM Hybrid: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Extracts spatial and temporal features for higher accuracy.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Deployment: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Web-based dashboard (React.js for UI, Flask/Django for backend), cloud integration (AWS/GCP), and API connectivity for real-time updates.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342900" lvl="0" indent="-190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Objectives</a:t>
            </a:r>
            <a:endParaRPr dirty="0">
              <a:latin typeface="Times New Roman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97430" y="1020350"/>
            <a:ext cx="10992970" cy="49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937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GB" sz="1800" dirty="0">
                <a:latin typeface="Times New Roman"/>
              </a:rPr>
              <a:t>Collect real-time groundwater level data using IoT devices.</a:t>
            </a:r>
            <a:endParaRPr lang="en-US" sz="1800" dirty="0">
              <a:latin typeface="Times New Roman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1800" dirty="0">
                <a:latin typeface="Times New Roman"/>
              </a:rPr>
              <a:t>Train ML models for high-accuracy predictions.</a:t>
            </a:r>
            <a:endParaRPr sz="1800" dirty="0">
              <a:latin typeface="Times New Roman"/>
            </a:endParaRPr>
          </a:p>
          <a:p>
            <a:pPr marL="914400" lvl="1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1800" dirty="0">
                <a:latin typeface="Times New Roman"/>
              </a:rPr>
              <a:t>Develop a cloud-integrated dashboard for visualization.</a:t>
            </a:r>
            <a:endParaRPr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</a:rPr>
              <a:t>Validate predictions against historical data.</a:t>
            </a:r>
          </a:p>
          <a:p>
            <a:pPr marL="914400" lvl="1" indent="-3937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1800" dirty="0">
                <a:latin typeface="Times New Roman"/>
              </a:rPr>
              <a:t>Monitor groundwater levels for sustainability.</a:t>
            </a: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Predict future groundwater trends.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Support efficient water conservation.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Provide early warnings for water scarcity.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Assist in agricultural irrigation planning.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Improve urban water management.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150000"/>
              </a:lnSpc>
              <a:spcBef>
                <a:spcPts val="0"/>
              </a:spcBef>
              <a:buSzPts val="2600"/>
              <a:buChar char="○"/>
            </a:pPr>
            <a:r>
              <a:rPr lang="en-GB" sz="1800" dirty="0">
                <a:latin typeface="Times New Roman"/>
                <a:cs typeface="Times New Roman"/>
              </a:rPr>
              <a:t>Detect over-extraction risks.</a:t>
            </a:r>
            <a:endParaRPr lang="en-GB" sz="1800" dirty="0">
              <a:latin typeface="Times New Roman"/>
            </a:endParaRPr>
          </a:p>
          <a:p>
            <a:pPr lvl="1" indent="-393700">
              <a:lnSpc>
                <a:spcPct val="94999"/>
              </a:lnSpc>
              <a:spcBef>
                <a:spcPts val="0"/>
              </a:spcBef>
              <a:buSzPts val="2600"/>
              <a:buChar char="○"/>
            </a:pPr>
            <a:endParaRPr lang="en-GB" sz="1800" dirty="0">
              <a:latin typeface="Times New Roman"/>
            </a:endParaRPr>
          </a:p>
          <a:p>
            <a:pPr marL="342900" indent="-190500">
              <a:spcBef>
                <a:spcPts val="1200"/>
              </a:spcBef>
              <a:buNone/>
            </a:pPr>
            <a:endParaRPr lang="en-GB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Methodology</a:t>
            </a:r>
            <a:endParaRPr dirty="0">
              <a:latin typeface="Times New Roman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Software:</a:t>
            </a:r>
            <a:endParaRPr lang="en-US" sz="1800" b="1" dirty="0">
              <a:latin typeface="Times New Roman"/>
              <a:ea typeface="Arial"/>
              <a:cs typeface="Arial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Data Storage: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Cloud-based database.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Processing Engine: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Python-based ML algorithms.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User Interface:</a:t>
            </a: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 Web dashboard with real-time analytics.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</a:pPr>
            <a:r>
              <a:rPr lang="en-GB" sz="1800" b="1" dirty="0">
                <a:latin typeface="Times New Roman"/>
                <a:ea typeface="Arial"/>
                <a:cs typeface="Arial"/>
                <a:sym typeface="Arial"/>
              </a:rPr>
              <a:t>Deployment:</a:t>
            </a:r>
            <a:endParaRPr sz="1800" b="1" dirty="0">
              <a:latin typeface="Times New Roman"/>
              <a:ea typeface="Arial"/>
              <a:cs typeface="Arial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Web application hosted on AWS/GCP.</a:t>
            </a:r>
            <a:endParaRPr sz="1800" dirty="0">
              <a:latin typeface="Times New Roman"/>
              <a:ea typeface="Arial"/>
              <a:cs typeface="Arial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1800" dirty="0">
                <a:latin typeface="Times New Roman"/>
                <a:ea typeface="Arial"/>
                <a:cs typeface="Arial"/>
                <a:sym typeface="Arial"/>
              </a:rPr>
              <a:t>API integration for third-party applications.</a:t>
            </a:r>
            <a:endParaRPr sz="1800" dirty="0">
              <a:latin typeface="Times New Roman"/>
              <a:ea typeface="Arial"/>
              <a:cs typeface="Arial"/>
              <a:sym typeface="Arial"/>
            </a:endParaRP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Arial"/>
              </a:rPr>
              <a:t>Statistical Analysis</a:t>
            </a:r>
            <a:r>
              <a:rPr lang="en-GB" sz="1800" dirty="0">
                <a:latin typeface="Times New Roman"/>
                <a:cs typeface="Arial"/>
              </a:rPr>
              <a:t> – Use regression models and time-series forecasting for trend prediction.</a:t>
            </a:r>
            <a:endParaRPr lang="en-GB" sz="1800" dirty="0">
              <a:latin typeface="Times New Roman"/>
              <a:cs typeface="Times New Roman"/>
            </a:endParaRP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Times New Roman"/>
              </a:rPr>
              <a:t>Hydrological-</a:t>
            </a:r>
            <a:r>
              <a:rPr lang="en-GB" sz="1800" b="1" dirty="0" err="1">
                <a:latin typeface="Times New Roman"/>
                <a:cs typeface="Times New Roman"/>
              </a:rPr>
              <a:t>Modeling</a:t>
            </a:r>
            <a:r>
              <a:rPr lang="en-GB" sz="1800" dirty="0">
                <a:latin typeface="Times New Roman"/>
                <a:cs typeface="Times New Roman"/>
              </a:rPr>
              <a:t> – Implement models like MODFLOW to simulate groundwater flow.</a:t>
            </a: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Times New Roman"/>
              </a:rPr>
              <a:t>Weather &amp; Climate Analysis</a:t>
            </a:r>
            <a:r>
              <a:rPr lang="en-GB" sz="1800" dirty="0">
                <a:latin typeface="Times New Roman"/>
                <a:cs typeface="Times New Roman"/>
              </a:rPr>
              <a:t> – Incorporate rainfall, temperature, and climate change factors.</a:t>
            </a: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Times New Roman"/>
              </a:rPr>
              <a:t>Geophysical Surveys</a:t>
            </a:r>
            <a:r>
              <a:rPr lang="en-GB" sz="1800" dirty="0">
                <a:latin typeface="Times New Roman"/>
                <a:cs typeface="Times New Roman"/>
              </a:rPr>
              <a:t> – Conduct electrical resistivity and seismic surveys for subsurface analysis.</a:t>
            </a: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Times New Roman"/>
              </a:rPr>
              <a:t>Data Preprocessing</a:t>
            </a:r>
            <a:r>
              <a:rPr lang="en-GB" sz="1800" dirty="0">
                <a:latin typeface="Times New Roman"/>
                <a:cs typeface="Times New Roman"/>
              </a:rPr>
              <a:t> – Clean, normalize, and handle missing data for accurate predictions.</a:t>
            </a:r>
          </a:p>
          <a:p>
            <a:pPr marL="368300" indent="-285750">
              <a:lnSpc>
                <a:spcPct val="150000"/>
              </a:lnSpc>
              <a:buSzPts val="2300"/>
            </a:pPr>
            <a:r>
              <a:rPr lang="en-GB" sz="1800" b="1" dirty="0">
                <a:latin typeface="Times New Roman"/>
                <a:cs typeface="Times New Roman"/>
              </a:rPr>
              <a:t>Validation &amp; Testing</a:t>
            </a:r>
            <a:r>
              <a:rPr lang="en-GB" sz="1800" dirty="0">
                <a:latin typeface="Times New Roman"/>
                <a:cs typeface="Times New Roman"/>
              </a:rPr>
              <a:t> – Compare model predictions with real-world observations for accuracy.</a:t>
            </a:r>
            <a:endParaRPr lang="en-GB" sz="1800" dirty="0">
              <a:latin typeface="Times New Roman"/>
            </a:endParaRPr>
          </a:p>
          <a:p>
            <a:pPr lvl="1" indent="-374650">
              <a:lnSpc>
                <a:spcPct val="114999"/>
              </a:lnSpc>
              <a:spcBef>
                <a:spcPts val="0"/>
              </a:spcBef>
              <a:buSzPts val="2300"/>
              <a:buChar char="○"/>
            </a:pPr>
            <a:endParaRPr lang="en-GB" sz="1800" dirty="0">
              <a:latin typeface="Times New Roman"/>
              <a:cs typeface="Arial"/>
            </a:endParaRPr>
          </a:p>
          <a:p>
            <a:pPr marL="342900" indent="-190500">
              <a:spcBef>
                <a:spcPts val="1200"/>
              </a:spcBef>
              <a:buNone/>
            </a:pPr>
            <a:endParaRPr lang="en-GB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/>
              </a:rPr>
              <a:t>Expected Outcomes</a:t>
            </a:r>
            <a:endParaRPr dirty="0">
              <a:latin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61950" indent="-285750" algn="just">
              <a:lnSpc>
                <a:spcPct val="170000"/>
              </a:lnSpc>
              <a:spcBef>
                <a:spcPts val="1200"/>
              </a:spcBef>
            </a:pPr>
            <a:r>
              <a:rPr lang="en-GB" sz="1800" dirty="0">
                <a:latin typeface="Times New Roman"/>
              </a:rPr>
              <a:t>Deploy a web-based application for real-time visualization.</a:t>
            </a:r>
            <a:endParaRPr lang="en-US" sz="1800" dirty="0">
              <a:latin typeface="Times New Roman"/>
            </a:endParaRPr>
          </a:p>
          <a:p>
            <a:pPr marL="457200" lvl="0" indent="-3810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>
                <a:latin typeface="Times New Roman"/>
              </a:rPr>
              <a:t>Create a scalable solution adaptable to different geographic locations.</a:t>
            </a:r>
            <a:endParaRPr sz="1800" dirty="0">
              <a:latin typeface="Times New Roman"/>
            </a:endParaRPr>
          </a:p>
          <a:p>
            <a:pPr marL="457200" lvl="0" indent="-3810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>
                <a:latin typeface="Times New Roman"/>
              </a:rPr>
              <a:t>Integrate with smart city initiatives for efficient water management.</a:t>
            </a:r>
            <a:endParaRPr sz="1800" dirty="0">
              <a:latin typeface="Times New Roman"/>
            </a:endParaRPr>
          </a:p>
          <a:p>
            <a:pPr marL="457200" lvl="0" indent="-3810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1800" dirty="0">
                <a:latin typeface="Times New Roman"/>
              </a:rPr>
              <a:t>Enhance disaster management and drought prediction capabilities.</a:t>
            </a:r>
            <a:endParaRPr sz="1800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Accurate prediction of groundwater levels.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Early warnings for water scarcity or depletion.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Improved water resource management.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Efficient irrigation planning for farmers.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Identification of over-extraction areas.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Enhanced urban and rural water supply planning.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Optimized groundwater recharge strategies.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Better preparedness for droughts and floods.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/>
              </a:rPr>
              <a:t>Data-driven decision-making for policymakers.</a:t>
            </a:r>
            <a:endParaRPr lang="en-GB" dirty="0">
              <a:latin typeface="Times New Roman"/>
            </a:endParaRPr>
          </a:p>
          <a:p>
            <a:pPr marL="457200" lv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Times New Roman"/>
            </a:endParaRPr>
          </a:p>
          <a:p>
            <a:pPr indent="0" algn="just">
              <a:spcBef>
                <a:spcPts val="1200"/>
              </a:spcBef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Widescreen</PresentationFormat>
  <Paragraphs>128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Bioinformatics</vt:lpstr>
      <vt:lpstr>PROJECT TITLE: Ground Water Level Predictor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Ground Water Level Predictor</dc:title>
  <cp:lastModifiedBy>Microsoft Office User</cp:lastModifiedBy>
  <cp:revision>362</cp:revision>
  <dcterms:modified xsi:type="dcterms:W3CDTF">2025-02-20T07:11:48Z</dcterms:modified>
</cp:coreProperties>
</file>