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70" r:id="rId5"/>
    <p:sldId id="276" r:id="rId6"/>
    <p:sldId id="271" r:id="rId7"/>
    <p:sldId id="277" r:id="rId8"/>
    <p:sldId id="278" r:id="rId9"/>
    <p:sldId id="279"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8D09D6-23D7-9874-F40B-F9BF5C3363EC}" v="500" dt="2025-01-30T07:16:27.492"/>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91" d="100"/>
          <a:sy n="91" d="100"/>
        </p:scale>
        <p:origin x="52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araprasad6292/CSE-G32-CAPSTONE-PROJEC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pib.gov.in/PressReleasePage.aspx?PRID=1742815&amp;utm_source=chatgpt.com" TargetMode="External"/><Relationship Id="rId3" Type="http://schemas.openxmlformats.org/officeDocument/2006/relationships/hyperlink" Target="https://indiawris.gov.in/wris/?utm_source=chatgpt.com" TargetMode="External"/><Relationship Id="rId7" Type="http://schemas.openxmlformats.org/officeDocument/2006/relationships/hyperlink" Target="https://arxiv.org/abs/2202.04444?utm_source=chatgpt.com" TargetMode="External"/><Relationship Id="rId2" Type="http://schemas.openxmlformats.org/officeDocument/2006/relationships/hyperlink" Target="https://www.un-igrac.org/sites/default/files/resources/files/Monitoring%20overview%20-%20India.pdf?utm_source=chatgpt.com" TargetMode="External"/><Relationship Id="rId1" Type="http://schemas.openxmlformats.org/officeDocument/2006/relationships/slideLayout" Target="../slideLayouts/slideLayout2.xml"/><Relationship Id="rId6" Type="http://schemas.openxmlformats.org/officeDocument/2006/relationships/hyperlink" Target="https://www.indiaobservatory.org.in/tool/gmt?utm_source=chatgpt.com" TargetMode="External"/><Relationship Id="rId5" Type="http://schemas.openxmlformats.org/officeDocument/2006/relationships/hyperlink" Target="https://www.usgs.gov/special-topics/water-science-school/science/groundwater-decline-and-depletion?utm_source=chatgpt.com" TargetMode="External"/><Relationship Id="rId4" Type="http://schemas.openxmlformats.org/officeDocument/2006/relationships/hyperlink" Target="https://hatarilabs.com/ih-en/main-factors-affecting-groundwater-regime?utm_source=chatgp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dirty="0">
                <a:solidFill>
                  <a:schemeClr val="tx1"/>
                </a:solidFill>
                <a:latin typeface="Cambria" panose="02040503050406030204" pitchFamily="18" charset="0"/>
                <a:ea typeface="Cambria" panose="02040503050406030204" pitchFamily="18" charset="0"/>
              </a:rPr>
              <a:t>A software application Ground Water Level Predictor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CBD-11</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88640959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337410" y="2796005"/>
            <a:ext cx="485459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rtl="0">
              <a:spcBef>
                <a:spcPts val="340"/>
              </a:spcBef>
              <a:spcAft>
                <a:spcPts val="0"/>
              </a:spcAft>
              <a:buClr>
                <a:srgbClr val="17365D"/>
              </a:buClr>
              <a:buSzPts val="1700"/>
              <a:buFont typeface="Arial"/>
              <a:buNone/>
            </a:pPr>
            <a:r>
              <a:rPr lang="en-US" sz="1600" b="1" dirty="0">
                <a:latin typeface="Cambria" panose="02040503050406030204" pitchFamily="18" charset="0"/>
                <a:ea typeface="Cambria" panose="02040503050406030204" pitchFamily="18" charset="0"/>
              </a:rPr>
              <a:t>Dr. Srinivasan T R,</a:t>
            </a:r>
            <a:endParaRPr sz="1600" b="1"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 </a:t>
            </a:r>
            <a:r>
              <a:rPr lang="en-US" sz="2000" b="1" dirty="0" err="1">
                <a:solidFill>
                  <a:schemeClr val="tx1"/>
                </a:solidFill>
                <a:latin typeface="Cambria" panose="02040503050406030204" pitchFamily="18" charset="0"/>
                <a:ea typeface="Cambria" panose="02040503050406030204" pitchFamily="18" charset="0"/>
                <a:cs typeface="Verdana"/>
                <a:sym typeface="Verdana"/>
              </a:rPr>
              <a:t>Pravinth</a:t>
            </a:r>
            <a:r>
              <a:rPr lang="en-US" sz="2000" b="1" dirty="0">
                <a:solidFill>
                  <a:schemeClr val="tx1"/>
                </a:solidFill>
                <a:latin typeface="Cambria" panose="02040503050406030204" pitchFamily="18" charset="0"/>
                <a:ea typeface="Cambria" panose="02040503050406030204" pitchFamily="18" charset="0"/>
                <a:cs typeface="Verdana"/>
                <a:sym typeface="Verdana"/>
              </a:rPr>
              <a:t>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s. 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9A3AFDA0-7BBF-BE54-7A73-B28464EE1B57}"/>
              </a:ext>
            </a:extLst>
          </p:cNvPr>
          <p:cNvGraphicFramePr>
            <a:graphicFrameLocks noGrp="1"/>
          </p:cNvGraphicFramePr>
          <p:nvPr>
            <p:extLst>
              <p:ext uri="{D42A27DB-BD31-4B8C-83A1-F6EECF244321}">
                <p14:modId xmlns:p14="http://schemas.microsoft.com/office/powerpoint/2010/main" val="561884597"/>
              </p:ext>
            </p:extLst>
          </p:nvPr>
        </p:nvGraphicFramePr>
        <p:xfrm>
          <a:off x="570450" y="3045205"/>
          <a:ext cx="5016618" cy="1380216"/>
        </p:xfrm>
        <a:graphic>
          <a:graphicData uri="http://schemas.openxmlformats.org/drawingml/2006/table">
            <a:tbl>
              <a:tblPr firstRow="1" bandRow="1"/>
              <a:tblGrid>
                <a:gridCol w="2332140">
                  <a:extLst>
                    <a:ext uri="{9D8B030D-6E8A-4147-A177-3AD203B41FA5}">
                      <a16:colId xmlns:a16="http://schemas.microsoft.com/office/drawing/2014/main" val="1880686292"/>
                    </a:ext>
                  </a:extLst>
                </a:gridCol>
                <a:gridCol w="2684478">
                  <a:extLst>
                    <a:ext uri="{9D8B030D-6E8A-4147-A177-3AD203B41FA5}">
                      <a16:colId xmlns:a16="http://schemas.microsoft.com/office/drawing/2014/main" val="3131102782"/>
                    </a:ext>
                  </a:extLst>
                </a:gridCol>
              </a:tblGrid>
              <a:tr h="345054">
                <a:tc>
                  <a:txBody>
                    <a:bodyPr/>
                    <a:lstStyle/>
                    <a:p>
                      <a:pPr algn="ctr"/>
                      <a:r>
                        <a:rPr lang="en-US" dirty="0"/>
                        <a:t>20211CBD0004</a:t>
                      </a:r>
                    </a:p>
                  </a:txBody>
                  <a:tcPr/>
                </a:tc>
                <a:tc>
                  <a:txBody>
                    <a:bodyPr/>
                    <a:lstStyle/>
                    <a:p>
                      <a:pPr algn="ctr"/>
                      <a:r>
                        <a:rPr lang="en-US" dirty="0"/>
                        <a:t>A. Vara Prasad</a:t>
                      </a:r>
                    </a:p>
                  </a:txBody>
                  <a:tcPr/>
                </a:tc>
                <a:extLst>
                  <a:ext uri="{0D108BD9-81ED-4DB2-BD59-A6C34878D82A}">
                    <a16:rowId xmlns:a16="http://schemas.microsoft.com/office/drawing/2014/main" val="2382856836"/>
                  </a:ext>
                </a:extLst>
              </a:tr>
              <a:tr h="345054">
                <a:tc>
                  <a:txBody>
                    <a:bodyPr/>
                    <a:lstStyle/>
                    <a:p>
                      <a:pPr algn="ctr"/>
                      <a:r>
                        <a:rPr lang="en-US" dirty="0"/>
                        <a:t>20211CBD0006</a:t>
                      </a:r>
                    </a:p>
                  </a:txBody>
                  <a:tcPr/>
                </a:tc>
                <a:tc>
                  <a:txBody>
                    <a:bodyPr/>
                    <a:lstStyle/>
                    <a:p>
                      <a:pPr algn="ctr"/>
                      <a:r>
                        <a:rPr lang="en-US" dirty="0"/>
                        <a:t>M. Sai Sujith Reddy</a:t>
                      </a:r>
                    </a:p>
                  </a:txBody>
                  <a:tcPr/>
                </a:tc>
                <a:extLst>
                  <a:ext uri="{0D108BD9-81ED-4DB2-BD59-A6C34878D82A}">
                    <a16:rowId xmlns:a16="http://schemas.microsoft.com/office/drawing/2014/main" val="3363021606"/>
                  </a:ext>
                </a:extLst>
              </a:tr>
              <a:tr h="345054">
                <a:tc>
                  <a:txBody>
                    <a:bodyPr/>
                    <a:lstStyle/>
                    <a:p>
                      <a:pPr algn="ctr"/>
                      <a:r>
                        <a:rPr lang="en-US" dirty="0"/>
                        <a:t>20211CBD0008</a:t>
                      </a:r>
                    </a:p>
                  </a:txBody>
                  <a:tcPr/>
                </a:tc>
                <a:tc>
                  <a:txBody>
                    <a:bodyPr/>
                    <a:lstStyle/>
                    <a:p>
                      <a:pPr algn="ctr"/>
                      <a:r>
                        <a:rPr lang="en-US" dirty="0" err="1"/>
                        <a:t>Vadde</a:t>
                      </a:r>
                      <a:r>
                        <a:rPr lang="en-US" dirty="0"/>
                        <a:t> Balaji</a:t>
                      </a:r>
                    </a:p>
                  </a:txBody>
                  <a:tcPr/>
                </a:tc>
                <a:extLst>
                  <a:ext uri="{0D108BD9-81ED-4DB2-BD59-A6C34878D82A}">
                    <a16:rowId xmlns:a16="http://schemas.microsoft.com/office/drawing/2014/main" val="3927527112"/>
                  </a:ext>
                </a:extLst>
              </a:tr>
              <a:tr h="345054">
                <a:tc>
                  <a:txBody>
                    <a:bodyPr/>
                    <a:lstStyle/>
                    <a:p>
                      <a:pPr algn="ctr"/>
                      <a:r>
                        <a:rPr lang="en-US" dirty="0"/>
                        <a:t>20211CBD0034</a:t>
                      </a:r>
                    </a:p>
                  </a:txBody>
                  <a:tcPr/>
                </a:tc>
                <a:tc>
                  <a:txBody>
                    <a:bodyPr/>
                    <a:lstStyle/>
                    <a:p>
                      <a:pPr algn="ctr"/>
                      <a:r>
                        <a:rPr lang="en-US" dirty="0"/>
                        <a:t>Sangeetha K</a:t>
                      </a:r>
                    </a:p>
                  </a:txBody>
                  <a:tcPr/>
                </a:tc>
                <a:extLst>
                  <a:ext uri="{0D108BD9-81ED-4DB2-BD59-A6C34878D82A}">
                    <a16:rowId xmlns:a16="http://schemas.microsoft.com/office/drawing/2014/main" val="402358153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err="1">
                <a:latin typeface="Cambria"/>
                <a:ea typeface="Cambria"/>
              </a:rPr>
              <a:t>Github</a:t>
            </a:r>
            <a:r>
              <a:rPr lang="en-US" dirty="0">
                <a:latin typeface="Cambria"/>
                <a:ea typeface="Cambria"/>
              </a:rPr>
              <a:t> Link</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a:ea typeface="Cambria"/>
              </a:rPr>
              <a:t>Analysis of 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a:ea typeface="Cambria"/>
              </a:rPr>
              <a:t>Timeline of the project</a:t>
            </a:r>
            <a:endParaRPr lang="en-US">
              <a:latin typeface="Cambria" panose="02040503050406030204" pitchFamily="18" charset="0"/>
              <a:ea typeface="Cambria" panose="02040503050406030204" pitchFamily="18" charset="0"/>
            </a:endParaRPr>
          </a:p>
          <a:p>
            <a:pPr marL="495300" lvl="0" indent="-342900" algn="just">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a:ea typeface="Cambria"/>
              </a:rPr>
              <a:t>References</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endParaRPr lang="en-GB"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PSCS_398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2500" lnSpcReduction="20000"/>
          </a:bodyPr>
          <a:lstStyle/>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Ministry of Jal shakti</a:t>
            </a:r>
          </a:p>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Category (Hardware / Software / Both) : </a:t>
            </a:r>
            <a:r>
              <a:rPr lang="en-US" dirty="0">
                <a:latin typeface="Cambria" panose="02040503050406030204" pitchFamily="18" charset="0"/>
                <a:ea typeface="Cambria" panose="02040503050406030204" pitchFamily="18" charset="0"/>
              </a:rPr>
              <a:t>SOFTWARE</a:t>
            </a:r>
          </a:p>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Groundwater Level is the cardinal parameter that best describes the health of an Aquifer. Long term groundwater level data acquired through regular monitoring of groundwater levels provide an opportunity to understand the behavior of the aquifers to changing stress regime. Central Ground Water Board periodically monitors ground water levels from nearly 26000 wells. CGWB is also in the process of installing Digital Water Level Recorders (DWLRs) across various parts of India each capturing and transmitting water level data four times per day. In addition to CGWB there are many other agencies measuring water levels. The software application is expected to analyses groundwater levels and factors impacting groundwater level like rainfall, hydrogeology, land use, population, surface elevation, natural features, tidal cycles etc. Based on these factors and based on observed water level data, the software application should be able to predict and forecast groundwater levels both in space and time. The application will be accessible to all for predicting groundwater level at any place at any point on time. This will also help in filling data gaps in time-series data.</a:t>
            </a:r>
          </a:p>
          <a:p>
            <a:pPr marL="495300" indent="-342900" algn="just">
              <a:lnSpc>
                <a:spcPct val="150000"/>
              </a:lnSpc>
              <a:spcBef>
                <a:spcPts val="0"/>
              </a:spcBef>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Complex</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1278"/>
            <a:ext cx="10668000" cy="487500"/>
          </a:xfrm>
        </p:spPr>
        <p:txBody>
          <a:bodyPr/>
          <a:lstStyle/>
          <a:p>
            <a:pPr marL="495300" indent="-342900">
              <a:lnSpc>
                <a:spcPct val="200000"/>
              </a:lnSpc>
            </a:pPr>
            <a:r>
              <a:rPr lang="en-US" dirty="0" err="1">
                <a:latin typeface="Cambria"/>
                <a:ea typeface="Cambria"/>
              </a:rPr>
              <a:t>Github</a:t>
            </a:r>
            <a:r>
              <a:rPr lang="en-US" dirty="0">
                <a:latin typeface="Cambria"/>
                <a:ea typeface="Cambria"/>
              </a:rPr>
              <a:t> Link</a:t>
            </a:r>
            <a:endParaRPr lang="en-US"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662731" y="1143001"/>
            <a:ext cx="11333526" cy="4930628"/>
          </a:xfrm>
        </p:spPr>
        <p:txBody>
          <a:bodyPr>
            <a:noAutofit/>
          </a:bodyPr>
          <a:lstStyle/>
          <a:p>
            <a:pPr marL="76200" indent="0">
              <a:buNone/>
            </a:pPr>
            <a:r>
              <a:rPr lang="en-US" sz="1600" dirty="0" err="1">
                <a:solidFill>
                  <a:srgbClr val="C00000"/>
                </a:solidFill>
                <a:latin typeface="Times New Roman"/>
              </a:rPr>
              <a:t>Github</a:t>
            </a:r>
            <a:r>
              <a:rPr lang="en-US" sz="1600" dirty="0">
                <a:solidFill>
                  <a:srgbClr val="C00000"/>
                </a:solidFill>
                <a:latin typeface="Times New Roman"/>
              </a:rPr>
              <a:t> Link:</a:t>
            </a:r>
          </a:p>
          <a:p>
            <a:pPr marL="76200" indent="0">
              <a:buNone/>
            </a:pPr>
            <a:r>
              <a:rPr lang="en-US" sz="1600" dirty="0">
                <a:solidFill>
                  <a:srgbClr val="C00000"/>
                </a:solidFill>
                <a:latin typeface="Times New Roman"/>
                <a:hlinkClick r:id="rId2"/>
              </a:rPr>
              <a:t>https://github.com/varaprasad6292/CSE-G32-CAPSTONE-PROJECT</a:t>
            </a:r>
            <a:endParaRPr lang="en-US" sz="1600" dirty="0">
              <a:solidFill>
                <a:srgbClr val="C00000"/>
              </a:solidFill>
              <a:latin typeface="Times New Roman"/>
            </a:endParaRPr>
          </a:p>
          <a:p>
            <a:pPr marL="76200" indent="0">
              <a:buNone/>
            </a:pPr>
            <a:endParaRPr lang="en-US" sz="1600" dirty="0">
              <a:solidFill>
                <a:srgbClr val="C00000"/>
              </a:solidFill>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300" dirty="0"/>
          </a:p>
        </p:txBody>
      </p:sp>
    </p:spTree>
    <p:extLst>
      <p:ext uri="{BB962C8B-B14F-4D97-AF65-F5344CB8AC3E}">
        <p14:creationId xmlns:p14="http://schemas.microsoft.com/office/powerpoint/2010/main" val="3214385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7D5E8-E0AF-B022-580D-1DDDEF8EA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81125-7BE2-E91C-6213-7F20E7ECB58C}"/>
              </a:ext>
            </a:extLst>
          </p:cNvPr>
          <p:cNvSpPr>
            <a:spLocks noGrp="1"/>
          </p:cNvSpPr>
          <p:nvPr>
            <p:ph type="title"/>
          </p:nvPr>
        </p:nvSpPr>
        <p:spPr>
          <a:xfrm>
            <a:off x="812800" y="61278"/>
            <a:ext cx="10668000" cy="487500"/>
          </a:xfrm>
        </p:spPr>
        <p:txBody>
          <a:bodyPr/>
          <a:lstStyle/>
          <a:p>
            <a:pPr marL="495300" indent="-342900">
              <a:lnSpc>
                <a:spcPct val="200000"/>
              </a:lnSpc>
            </a:pPr>
            <a:r>
              <a:rPr lang="en-US" dirty="0">
                <a:latin typeface="Cambria"/>
                <a:ea typeface="Cambria"/>
              </a:rPr>
              <a:t>Analysis of Problem Statement</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C36B0F9-7995-31E9-06F1-1E25159B1457}"/>
              </a:ext>
            </a:extLst>
          </p:cNvPr>
          <p:cNvSpPr>
            <a:spLocks noGrp="1"/>
          </p:cNvSpPr>
          <p:nvPr>
            <p:ph type="body" idx="1"/>
          </p:nvPr>
        </p:nvSpPr>
        <p:spPr>
          <a:xfrm>
            <a:off x="662731" y="1143001"/>
            <a:ext cx="11333526" cy="4621710"/>
          </a:xfrm>
        </p:spPr>
        <p:txBody>
          <a:bodyPr>
            <a:noAutofit/>
          </a:bodyPr>
          <a:lstStyle/>
          <a:p>
            <a:pPr marL="76200" indent="0">
              <a:buNone/>
            </a:pPr>
            <a:r>
              <a:rPr lang="en-US" sz="1600" b="1" dirty="0">
                <a:latin typeface="Times New Roman"/>
              </a:rPr>
              <a:t>Data Processing</a:t>
            </a:r>
            <a:endParaRPr lang="en-US" sz="1600" dirty="0">
              <a:latin typeface="Times New Roman"/>
            </a:endParaRPr>
          </a:p>
          <a:p>
            <a:pPr>
              <a:buNone/>
            </a:pPr>
            <a:r>
              <a:rPr lang="en-US" sz="1600" dirty="0">
                <a:latin typeface="Times New Roman"/>
              </a:rPr>
              <a:t>Apache Spark, Hadoop, Pandas, </a:t>
            </a:r>
            <a:r>
              <a:rPr lang="en-US" sz="1600">
                <a:latin typeface="Times New Roman"/>
              </a:rPr>
              <a:t>Dask                                                       </a:t>
            </a:r>
          </a:p>
          <a:p>
            <a:pPr>
              <a:buNone/>
            </a:pPr>
            <a:r>
              <a:rPr lang="en-US" sz="1600" dirty="0">
                <a:latin typeface="Times New Roman"/>
              </a:rPr>
              <a:t>Process large datasets efficiently  </a:t>
            </a:r>
          </a:p>
          <a:p>
            <a:pPr>
              <a:buNone/>
            </a:pPr>
            <a:r>
              <a:rPr lang="en-US" sz="1600" b="1" dirty="0">
                <a:latin typeface="Times New Roman"/>
              </a:rPr>
              <a:t>Machine Learning &amp; AI</a:t>
            </a:r>
            <a:endParaRPr lang="en-US" sz="1600" dirty="0">
              <a:latin typeface="Times New Roman"/>
            </a:endParaRPr>
          </a:p>
          <a:p>
            <a:pPr>
              <a:buNone/>
            </a:pPr>
            <a:r>
              <a:rPr lang="en-US" sz="1600" dirty="0">
                <a:latin typeface="Times New Roman"/>
              </a:rPr>
              <a:t>TensorFlow, </a:t>
            </a:r>
            <a:r>
              <a:rPr lang="en-US" sz="1600" err="1">
                <a:latin typeface="Times New Roman"/>
              </a:rPr>
              <a:t>PyTorch</a:t>
            </a:r>
            <a:r>
              <a:rPr lang="en-US" sz="1600" dirty="0">
                <a:latin typeface="Times New Roman"/>
              </a:rPr>
              <a:t>, Scikit-learn, </a:t>
            </a:r>
            <a:r>
              <a:rPr lang="en-US" sz="1600" err="1">
                <a:latin typeface="Times New Roman"/>
              </a:rPr>
              <a:t>XGBoost</a:t>
            </a:r>
            <a:endParaRPr lang="en-US" sz="1600">
              <a:latin typeface="Times New Roman"/>
            </a:endParaRPr>
          </a:p>
          <a:p>
            <a:pPr>
              <a:buNone/>
            </a:pPr>
            <a:r>
              <a:rPr lang="en-US" sz="1600" dirty="0">
                <a:latin typeface="Times New Roman"/>
              </a:rPr>
              <a:t>Predict groundwater levels based on historical data</a:t>
            </a:r>
          </a:p>
          <a:p>
            <a:pPr>
              <a:buNone/>
            </a:pPr>
            <a:r>
              <a:rPr lang="en-US" sz="1600" b="1" dirty="0">
                <a:latin typeface="Times New Roman"/>
              </a:rPr>
              <a:t>Geospatial Analysis</a:t>
            </a:r>
            <a:endParaRPr lang="en-US" sz="1600" dirty="0">
              <a:latin typeface="Times New Roman"/>
            </a:endParaRPr>
          </a:p>
          <a:p>
            <a:pPr>
              <a:buNone/>
            </a:pPr>
            <a:r>
              <a:rPr lang="en-US" sz="1600" dirty="0">
                <a:latin typeface="Times New Roman"/>
              </a:rPr>
              <a:t>QGIS, Google Earth Engine, ArcGIS, GDAL</a:t>
            </a:r>
          </a:p>
          <a:p>
            <a:pPr>
              <a:buNone/>
            </a:pPr>
            <a:r>
              <a:rPr lang="en-US" sz="1600" dirty="0">
                <a:latin typeface="Times New Roman"/>
              </a:rPr>
              <a:t>Analyze spatial groundwater trends</a:t>
            </a:r>
          </a:p>
          <a:p>
            <a:pPr>
              <a:buNone/>
            </a:pPr>
            <a:r>
              <a:rPr lang="en-US" sz="1600" b="1" dirty="0">
                <a:latin typeface="Times New Roman"/>
              </a:rPr>
              <a:t>Weather &amp; Climate Data</a:t>
            </a:r>
            <a:endParaRPr lang="en-US" sz="1600" dirty="0">
              <a:latin typeface="Times New Roman"/>
            </a:endParaRPr>
          </a:p>
          <a:p>
            <a:pPr>
              <a:buNone/>
            </a:pPr>
            <a:r>
              <a:rPr lang="en-US" sz="1600" err="1">
                <a:latin typeface="Times New Roman"/>
              </a:rPr>
              <a:t>OpenWeatherMap</a:t>
            </a:r>
            <a:r>
              <a:rPr lang="en-US" sz="1600" dirty="0">
                <a:latin typeface="Times New Roman"/>
              </a:rPr>
              <a:t> API, NASA POWER, IMD APIs</a:t>
            </a:r>
          </a:p>
          <a:p>
            <a:pPr>
              <a:buNone/>
            </a:pPr>
            <a:r>
              <a:rPr lang="en-US" sz="1600" dirty="0">
                <a:latin typeface="Times New Roman"/>
              </a:rPr>
              <a:t>Integrate rainfall and climate data</a:t>
            </a:r>
          </a:p>
          <a:p>
            <a:pPr>
              <a:buNone/>
            </a:pPr>
            <a:endParaRPr lang="en-US" sz="1200" b="1" dirty="0">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600" dirty="0">
              <a:solidFill>
                <a:srgbClr val="C00000"/>
              </a:solidFill>
              <a:latin typeface="Times New Roman"/>
            </a:endParaRPr>
          </a:p>
          <a:p>
            <a:pPr marL="76200" indent="0">
              <a:buNone/>
            </a:pPr>
            <a:endParaRPr lang="en-US" sz="1300" dirty="0"/>
          </a:p>
        </p:txBody>
      </p:sp>
      <p:sp>
        <p:nvSpPr>
          <p:cNvPr id="4" name="TextBox 3">
            <a:extLst>
              <a:ext uri="{FF2B5EF4-FFF2-40B4-BE49-F238E27FC236}">
                <a16:creationId xmlns:a16="http://schemas.microsoft.com/office/drawing/2014/main" id="{CE435084-B9B1-28C8-EB5A-4368B2212B92}"/>
              </a:ext>
            </a:extLst>
          </p:cNvPr>
          <p:cNvSpPr txBox="1"/>
          <p:nvPr/>
        </p:nvSpPr>
        <p:spPr>
          <a:xfrm>
            <a:off x="5687827" y="1101485"/>
            <a:ext cx="5585332" cy="21057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381000">
              <a:spcBef>
                <a:spcPts val="480"/>
              </a:spcBef>
            </a:pPr>
            <a:r>
              <a:rPr lang="en-US" sz="1600" b="1" dirty="0">
                <a:latin typeface="Times New Roman"/>
                <a:cs typeface="Times New Roman"/>
              </a:rPr>
              <a:t>Web &amp; Application Development</a:t>
            </a:r>
            <a:endParaRPr lang="en-US" sz="1600" dirty="0">
              <a:latin typeface="Times New Roman"/>
              <a:cs typeface="Times New Roman"/>
            </a:endParaRPr>
          </a:p>
          <a:p>
            <a:pPr marL="457200" indent="-381000">
              <a:spcBef>
                <a:spcPts val="480"/>
              </a:spcBef>
            </a:pPr>
            <a:r>
              <a:rPr lang="en-US" sz="1600" dirty="0">
                <a:latin typeface="Times New Roman"/>
                <a:cs typeface="Times New Roman"/>
              </a:rPr>
              <a:t>React.js, Angular, Django, Flask, </a:t>
            </a:r>
            <a:r>
              <a:rPr lang="en-US" sz="1600" dirty="0" err="1">
                <a:latin typeface="Times New Roman"/>
                <a:cs typeface="Times New Roman"/>
              </a:rPr>
              <a:t>FastAPI</a:t>
            </a:r>
          </a:p>
          <a:p>
            <a:pPr marL="457200" indent="-381000">
              <a:spcBef>
                <a:spcPts val="480"/>
              </a:spcBef>
            </a:pPr>
            <a:r>
              <a:rPr lang="en-US" sz="1600" dirty="0">
                <a:latin typeface="Times New Roman"/>
                <a:cs typeface="Times New Roman"/>
              </a:rPr>
              <a:t>Develop user-friendly web applications</a:t>
            </a:r>
          </a:p>
          <a:p>
            <a:pPr marL="457200" indent="-381000">
              <a:spcBef>
                <a:spcPts val="480"/>
              </a:spcBef>
            </a:pPr>
            <a:r>
              <a:rPr lang="en-US" sz="1600" b="1" dirty="0">
                <a:latin typeface="Times New Roman"/>
                <a:cs typeface="Times New Roman"/>
              </a:rPr>
              <a:t>APIs &amp; Data Integration</a:t>
            </a:r>
            <a:endParaRPr lang="en-US" sz="1600" dirty="0">
              <a:latin typeface="Times New Roman"/>
              <a:cs typeface="Times New Roman"/>
            </a:endParaRPr>
          </a:p>
          <a:p>
            <a:pPr marL="457200" indent="-381000">
              <a:spcBef>
                <a:spcPts val="480"/>
              </a:spcBef>
            </a:pPr>
            <a:r>
              <a:rPr lang="en-US" sz="1600" dirty="0">
                <a:latin typeface="Times New Roman"/>
                <a:cs typeface="Times New Roman"/>
              </a:rPr>
              <a:t>REST APIs, </a:t>
            </a:r>
            <a:r>
              <a:rPr lang="en-US" sz="1600" dirty="0" err="1">
                <a:latin typeface="Times New Roman"/>
                <a:cs typeface="Times New Roman"/>
              </a:rPr>
              <a:t>GraphQL</a:t>
            </a:r>
            <a:r>
              <a:rPr lang="en-US" sz="1600" dirty="0">
                <a:latin typeface="Times New Roman"/>
                <a:cs typeface="Times New Roman"/>
              </a:rPr>
              <a:t>, Apache Kafka, MQTT</a:t>
            </a:r>
          </a:p>
          <a:p>
            <a:pPr marL="457200" indent="-381000">
              <a:spcBef>
                <a:spcPts val="480"/>
              </a:spcBef>
            </a:pPr>
            <a:r>
              <a:rPr lang="en-US" sz="1600" dirty="0">
                <a:latin typeface="Times New Roman"/>
                <a:cs typeface="Times New Roman"/>
              </a:rPr>
              <a:t>Connect different data sources</a:t>
            </a:r>
          </a:p>
          <a:p>
            <a:pPr algn="l"/>
            <a:endParaRPr lang="en-GB" dirty="0"/>
          </a:p>
        </p:txBody>
      </p:sp>
    </p:spTree>
    <p:extLst>
      <p:ext uri="{BB962C8B-B14F-4D97-AF65-F5344CB8AC3E}">
        <p14:creationId xmlns:p14="http://schemas.microsoft.com/office/powerpoint/2010/main" val="165819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495300" indent="-342900">
              <a:lnSpc>
                <a:spcPct val="200000"/>
              </a:lnSpc>
            </a:pPr>
            <a:r>
              <a:rPr lang="en-US" dirty="0">
                <a:latin typeface="Cambria"/>
                <a:ea typeface="Cambria"/>
              </a:rPr>
              <a:t>Analysis of Problem Statement</a:t>
            </a:r>
            <a:endParaRPr lang="en-US" dirty="0">
              <a:latin typeface="Cambria" panose="02040503050406030204" pitchFamily="18" charset="0"/>
              <a:ea typeface="Cambria" panose="02040503050406030204" pitchFamily="18" charset="0"/>
            </a:endParaRPr>
          </a:p>
        </p:txBody>
      </p:sp>
      <p:sp>
        <p:nvSpPr>
          <p:cNvPr id="3" name="Text Placeholder 2"/>
          <p:cNvSpPr>
            <a:spLocks noGrp="1"/>
          </p:cNvSpPr>
          <p:nvPr>
            <p:ph type="body" idx="1"/>
          </p:nvPr>
        </p:nvSpPr>
        <p:spPr>
          <a:xfrm>
            <a:off x="812800" y="1112109"/>
            <a:ext cx="10667999" cy="4425380"/>
          </a:xfrm>
        </p:spPr>
        <p:txBody>
          <a:bodyPr>
            <a:noAutofit/>
          </a:bodyPr>
          <a:lstStyle/>
          <a:p>
            <a:pPr algn="just">
              <a:buNone/>
            </a:pPr>
            <a:r>
              <a:rPr lang="en-US" sz="1600" b="1" dirty="0">
                <a:latin typeface="Times New Roman"/>
              </a:rPr>
              <a:t>1. Importance of Groundwater Level Monitoring</a:t>
            </a:r>
            <a:endParaRPr lang="en-US" sz="1600" dirty="0">
              <a:latin typeface="Times New Roman"/>
            </a:endParaRPr>
          </a:p>
          <a:p>
            <a:pPr marL="285750" indent="-285750" algn="just"/>
            <a:r>
              <a:rPr lang="en-US" sz="1600" dirty="0">
                <a:latin typeface="Times New Roman"/>
              </a:rPr>
              <a:t>Groundwater level is a key indicator of aquifer health.</a:t>
            </a:r>
            <a:endParaRPr lang="en-US" sz="1600">
              <a:latin typeface="Times New Roman"/>
            </a:endParaRPr>
          </a:p>
          <a:p>
            <a:pPr marL="285750" indent="-285750" algn="just"/>
            <a:r>
              <a:rPr lang="en-US" sz="1600" dirty="0">
                <a:latin typeface="Times New Roman"/>
              </a:rPr>
              <a:t>Long-term monitoring helps understand aquifer behavior under different stress conditions.</a:t>
            </a:r>
          </a:p>
          <a:p>
            <a:pPr marL="0" indent="0" algn="just">
              <a:buNone/>
            </a:pPr>
            <a:r>
              <a:rPr lang="en-US" sz="1600" b="1" dirty="0">
                <a:latin typeface="Times New Roman"/>
              </a:rPr>
              <a:t>2. Existing Monitoring Efforts</a:t>
            </a:r>
            <a:endParaRPr lang="en-US" sz="1600" dirty="0">
              <a:latin typeface="Times New Roman"/>
            </a:endParaRPr>
          </a:p>
          <a:p>
            <a:pPr marL="0" indent="0" algn="just">
              <a:buNone/>
            </a:pPr>
            <a:r>
              <a:rPr lang="en-US" sz="1600" b="1" dirty="0">
                <a:latin typeface="Times New Roman"/>
              </a:rPr>
              <a:t>Central Ground Water Board (CGWB)</a:t>
            </a:r>
            <a:r>
              <a:rPr lang="en-US" sz="1600" dirty="0">
                <a:latin typeface="Times New Roman"/>
              </a:rPr>
              <a:t> </a:t>
            </a:r>
            <a:endParaRPr lang="en-US" sz="1600">
              <a:latin typeface="Times New Roman"/>
            </a:endParaRPr>
          </a:p>
          <a:p>
            <a:pPr marL="285750" indent="-285750" algn="just"/>
            <a:r>
              <a:rPr lang="en-US" sz="1600" dirty="0">
                <a:latin typeface="Times New Roman"/>
              </a:rPr>
              <a:t>monitors groundwater levels through ~26,000 wells.</a:t>
            </a:r>
          </a:p>
          <a:p>
            <a:pPr marL="285750" indent="-285750" algn="just"/>
            <a:r>
              <a:rPr lang="en-US" sz="1600" dirty="0">
                <a:latin typeface="Times New Roman"/>
              </a:rPr>
              <a:t>Digital Water Level Recorders (DWLRs) are being installed across India to capture real-time data (four times per day).</a:t>
            </a:r>
            <a:endParaRPr lang="en-US" sz="1600">
              <a:latin typeface="Times New Roman"/>
            </a:endParaRPr>
          </a:p>
          <a:p>
            <a:pPr marL="285750" indent="-285750" algn="just"/>
            <a:r>
              <a:rPr lang="en-US" sz="1600" dirty="0">
                <a:latin typeface="Times New Roman"/>
              </a:rPr>
              <a:t>Other agencies also contribute to groundwater level measurement.</a:t>
            </a:r>
          </a:p>
          <a:p>
            <a:pPr marL="0" indent="0" algn="just">
              <a:buNone/>
            </a:pPr>
            <a:r>
              <a:rPr lang="en-US" sz="1600" b="1" dirty="0">
                <a:latin typeface="Times New Roman"/>
              </a:rPr>
              <a:t>3. Need for a Software Application</a:t>
            </a:r>
            <a:endParaRPr lang="en-US" sz="1600" dirty="0">
              <a:latin typeface="Times New Roman"/>
            </a:endParaRPr>
          </a:p>
          <a:p>
            <a:pPr marL="285750" indent="-285750" algn="just"/>
            <a:r>
              <a:rPr lang="en-US" sz="1600" b="1" dirty="0">
                <a:latin typeface="Times New Roman"/>
              </a:rPr>
              <a:t>Data Analysis &amp; Integration:</a:t>
            </a:r>
            <a:r>
              <a:rPr lang="en-US" sz="1600" dirty="0">
                <a:latin typeface="Times New Roman"/>
              </a:rPr>
              <a:t> The software should analyze groundwater level data along with influencing factors.</a:t>
            </a:r>
            <a:endParaRPr lang="en-US" dirty="0">
              <a:latin typeface="Times New Roman"/>
            </a:endParaRPr>
          </a:p>
          <a:p>
            <a:pPr marL="76200" indent="0" algn="just">
              <a:lnSpc>
                <a:spcPct val="150000"/>
              </a:lnSpc>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439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26E24-FA2B-026C-91E1-A7E6FE6CA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E4FC8A-416C-ED4D-50B6-C83F86BC99C3}"/>
              </a:ext>
            </a:extLst>
          </p:cNvPr>
          <p:cNvSpPr>
            <a:spLocks noGrp="1"/>
          </p:cNvSpPr>
          <p:nvPr>
            <p:ph type="title"/>
          </p:nvPr>
        </p:nvSpPr>
        <p:spPr/>
        <p:txBody>
          <a:bodyPr/>
          <a:lstStyle/>
          <a:p>
            <a:pPr marL="495300" indent="-342900">
              <a:lnSpc>
                <a:spcPct val="200000"/>
              </a:lnSpc>
            </a:pPr>
            <a:r>
              <a:rPr lang="en-US" dirty="0">
                <a:latin typeface="Cambria"/>
                <a:ea typeface="Cambria"/>
              </a:rPr>
              <a:t>Analysis of Problem Statement</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3AB41633-B842-FE4F-3AA9-021D72B92396}"/>
              </a:ext>
            </a:extLst>
          </p:cNvPr>
          <p:cNvSpPr>
            <a:spLocks noGrp="1"/>
          </p:cNvSpPr>
          <p:nvPr>
            <p:ph type="body" idx="1"/>
          </p:nvPr>
        </p:nvSpPr>
        <p:spPr>
          <a:xfrm>
            <a:off x="812800" y="1112109"/>
            <a:ext cx="10667999" cy="4425380"/>
          </a:xfrm>
        </p:spPr>
        <p:txBody>
          <a:bodyPr>
            <a:noAutofit/>
          </a:bodyPr>
          <a:lstStyle/>
          <a:p>
            <a:pPr algn="just">
              <a:buNone/>
            </a:pPr>
            <a:r>
              <a:rPr lang="en-US" sz="1600">
                <a:latin typeface="Times New Roman"/>
                <a:cs typeface="Times New Roman"/>
              </a:rPr>
              <a:t>Factors Impacting Groundwater Level:</a:t>
            </a:r>
            <a:endParaRPr lang="en-US">
              <a:latin typeface="Times New Roman"/>
            </a:endParaRPr>
          </a:p>
          <a:p>
            <a:pPr algn="just"/>
            <a:r>
              <a:rPr lang="en-US" sz="1600">
                <a:latin typeface="Times New Roman"/>
                <a:cs typeface="Times New Roman"/>
              </a:rPr>
              <a:t>Rainfall</a:t>
            </a:r>
            <a:endParaRPr lang="en-US">
              <a:latin typeface="Times New Roman"/>
            </a:endParaRPr>
          </a:p>
          <a:p>
            <a:pPr algn="just"/>
            <a:r>
              <a:rPr lang="en-US" sz="1600" dirty="0">
                <a:latin typeface="Times New Roman"/>
                <a:cs typeface="Times New Roman"/>
              </a:rPr>
              <a:t>Hydrogeology</a:t>
            </a:r>
            <a:endParaRPr lang="en-US" dirty="0">
              <a:latin typeface="Times New Roman"/>
            </a:endParaRPr>
          </a:p>
          <a:p>
            <a:pPr algn="just"/>
            <a:r>
              <a:rPr lang="en-US" sz="1600" dirty="0">
                <a:latin typeface="Times New Roman"/>
                <a:cs typeface="Times New Roman"/>
              </a:rPr>
              <a:t>Land use</a:t>
            </a:r>
            <a:endParaRPr lang="en-US" dirty="0">
              <a:latin typeface="Times New Roman"/>
            </a:endParaRPr>
          </a:p>
          <a:p>
            <a:pPr algn="just"/>
            <a:r>
              <a:rPr lang="en-US" sz="1600" dirty="0">
                <a:latin typeface="Times New Roman"/>
                <a:cs typeface="Times New Roman"/>
              </a:rPr>
              <a:t>Population growth</a:t>
            </a:r>
            <a:endParaRPr lang="en-US" dirty="0">
              <a:latin typeface="Times New Roman"/>
            </a:endParaRPr>
          </a:p>
          <a:p>
            <a:pPr algn="just"/>
            <a:r>
              <a:rPr lang="en-US" sz="1600" dirty="0">
                <a:latin typeface="Times New Roman"/>
                <a:cs typeface="Times New Roman"/>
              </a:rPr>
              <a:t>Surface elevation</a:t>
            </a:r>
            <a:endParaRPr lang="en-US" dirty="0">
              <a:latin typeface="Times New Roman"/>
            </a:endParaRPr>
          </a:p>
          <a:p>
            <a:pPr algn="just"/>
            <a:r>
              <a:rPr lang="en-US" sz="1600" dirty="0">
                <a:latin typeface="Times New Roman"/>
                <a:cs typeface="Times New Roman"/>
              </a:rPr>
              <a:t>Natural features</a:t>
            </a:r>
            <a:endParaRPr lang="en-US" dirty="0">
              <a:latin typeface="Times New Roman"/>
            </a:endParaRPr>
          </a:p>
          <a:p>
            <a:pPr algn="just"/>
            <a:r>
              <a:rPr lang="en-US" sz="1600" dirty="0">
                <a:latin typeface="Times New Roman"/>
                <a:cs typeface="Times New Roman"/>
              </a:rPr>
              <a:t>Tidal cycles</a:t>
            </a:r>
            <a:endParaRPr lang="en-US" dirty="0">
              <a:latin typeface="Times New Roman"/>
            </a:endParaRPr>
          </a:p>
          <a:p>
            <a:pPr algn="just">
              <a:buNone/>
            </a:pPr>
            <a:r>
              <a:rPr lang="en-US" sz="1600" b="1" dirty="0">
                <a:latin typeface="Times New Roman"/>
                <a:cs typeface="Times New Roman"/>
              </a:rPr>
              <a:t>4. Key Functionalities of the Software</a:t>
            </a:r>
            <a:endParaRPr lang="en-US" b="1" dirty="0">
              <a:latin typeface="Times New Roman"/>
            </a:endParaRPr>
          </a:p>
          <a:p>
            <a:pPr algn="just"/>
            <a:r>
              <a:rPr lang="en-US" sz="1600">
                <a:latin typeface="Times New Roman"/>
                <a:cs typeface="Times New Roman"/>
              </a:rPr>
              <a:t>Data Processing</a:t>
            </a:r>
            <a:endParaRPr lang="en-US" dirty="0">
              <a:latin typeface="Times New Roman"/>
            </a:endParaRPr>
          </a:p>
          <a:p>
            <a:pPr algn="just"/>
            <a:r>
              <a:rPr lang="en-US" sz="1600">
                <a:latin typeface="Times New Roman"/>
                <a:cs typeface="Times New Roman"/>
              </a:rPr>
              <a:t>Predictive &amp; Forecasting Capabilities</a:t>
            </a:r>
            <a:endParaRPr lang="en-US">
              <a:latin typeface="Times New Roman"/>
            </a:endParaRPr>
          </a:p>
          <a:p>
            <a:pPr algn="just"/>
            <a:r>
              <a:rPr lang="en-US" sz="1600">
                <a:latin typeface="Times New Roman"/>
                <a:cs typeface="Times New Roman"/>
              </a:rPr>
              <a:t>User Accessibility</a:t>
            </a:r>
            <a:endParaRPr lang="en-US">
              <a:latin typeface="Times New Roman"/>
            </a:endParaRPr>
          </a:p>
          <a:p>
            <a:pPr algn="just">
              <a:buNone/>
            </a:pPr>
            <a:endParaRPr lang="en-US" sz="1600" dirty="0">
              <a:latin typeface="Times New Roman"/>
              <a:cs typeface="Times New Roman"/>
            </a:endParaRPr>
          </a:p>
          <a:p>
            <a:pPr algn="just">
              <a:buNone/>
            </a:pPr>
            <a:endParaRPr lang="en-US" sz="1600" dirty="0">
              <a:latin typeface="Times New Roman"/>
            </a:endParaRPr>
          </a:p>
          <a:p>
            <a:pPr marL="76200" indent="0" algn="just">
              <a:lnSpc>
                <a:spcPct val="150000"/>
              </a:lnSpc>
              <a:buNone/>
            </a:pPr>
            <a:endParaRPr lang="en-US" sz="16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699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7EEB8-962F-1E28-E088-4789A21B5C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48722-04BB-F9E6-FB9F-12528E5B759D}"/>
              </a:ext>
            </a:extLst>
          </p:cNvPr>
          <p:cNvSpPr>
            <a:spLocks noGrp="1"/>
          </p:cNvSpPr>
          <p:nvPr>
            <p:ph type="title"/>
          </p:nvPr>
        </p:nvSpPr>
        <p:spPr/>
        <p:txBody>
          <a:bodyPr/>
          <a:lstStyle/>
          <a:p>
            <a:pPr marL="495300" indent="-342900">
              <a:lnSpc>
                <a:spcPct val="200000"/>
              </a:lnSpc>
            </a:pPr>
            <a:r>
              <a:rPr lang="en-US" dirty="0">
                <a:latin typeface="Cambria"/>
                <a:ea typeface="Cambria"/>
              </a:rPr>
              <a:t>Gantt Chart</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8427B3A9-008E-A669-6490-8DE4C1D686AE}"/>
              </a:ext>
            </a:extLst>
          </p:cNvPr>
          <p:cNvSpPr>
            <a:spLocks noGrp="1"/>
          </p:cNvSpPr>
          <p:nvPr>
            <p:ph type="body" idx="1"/>
          </p:nvPr>
        </p:nvSpPr>
        <p:spPr>
          <a:xfrm>
            <a:off x="812800" y="1112109"/>
            <a:ext cx="10667999" cy="4425380"/>
          </a:xfrm>
        </p:spPr>
        <p:txBody>
          <a:bodyPr>
            <a:noAutofit/>
          </a:bodyPr>
          <a:lstStyle/>
          <a:p>
            <a:pPr algn="just">
              <a:buNone/>
            </a:pPr>
            <a:endParaRPr lang="en-US" sz="1600" dirty="0">
              <a:latin typeface="Times New Roman"/>
              <a:cs typeface="Times New Roman"/>
            </a:endParaRPr>
          </a:p>
          <a:p>
            <a:pPr algn="just">
              <a:buNone/>
            </a:pPr>
            <a:endParaRPr lang="en-US" sz="1600" dirty="0">
              <a:latin typeface="Times New Roman"/>
              <a:cs typeface="Times New Roman"/>
            </a:endParaRPr>
          </a:p>
          <a:p>
            <a:pPr algn="just">
              <a:buNone/>
            </a:pPr>
            <a:endParaRPr lang="en-US" sz="1600" dirty="0">
              <a:latin typeface="Times New Roman"/>
            </a:endParaRPr>
          </a:p>
          <a:p>
            <a:pPr marL="76200" indent="0" algn="just">
              <a:lnSpc>
                <a:spcPct val="150000"/>
              </a:lnSpc>
              <a:buNone/>
            </a:pPr>
            <a:endParaRPr lang="en-US" sz="1600"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97C1458-365E-293A-1E3F-1D87788214C8}"/>
              </a:ext>
            </a:extLst>
          </p:cNvPr>
          <p:cNvPicPr>
            <a:picLocks noChangeAspect="1"/>
          </p:cNvPicPr>
          <p:nvPr/>
        </p:nvPicPr>
        <p:blipFill>
          <a:blip r:embed="rId2"/>
          <a:stretch>
            <a:fillRect/>
          </a:stretch>
        </p:blipFill>
        <p:spPr>
          <a:xfrm>
            <a:off x="525163" y="1711795"/>
            <a:ext cx="10853350" cy="4237600"/>
          </a:xfrm>
          <a:prstGeom prst="rect">
            <a:avLst/>
          </a:prstGeom>
        </p:spPr>
      </p:pic>
      <p:sp>
        <p:nvSpPr>
          <p:cNvPr id="8" name="TextBox 7">
            <a:extLst>
              <a:ext uri="{FF2B5EF4-FFF2-40B4-BE49-F238E27FC236}">
                <a16:creationId xmlns:a16="http://schemas.microsoft.com/office/drawing/2014/main" id="{FE794C33-26B8-DB8A-BA63-73FC79C1EE06}"/>
              </a:ext>
            </a:extLst>
          </p:cNvPr>
          <p:cNvSpPr txBox="1"/>
          <p:nvPr/>
        </p:nvSpPr>
        <p:spPr>
          <a:xfrm>
            <a:off x="1595744" y="1286890"/>
            <a:ext cx="8802330"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b="1" dirty="0">
                <a:latin typeface="Times New Roman"/>
              </a:rPr>
              <a:t>Gantt Chart of Ground Water Level Prediction</a:t>
            </a:r>
          </a:p>
        </p:txBody>
      </p:sp>
    </p:spTree>
    <p:extLst>
      <p:ext uri="{BB962C8B-B14F-4D97-AF65-F5344CB8AC3E}">
        <p14:creationId xmlns:p14="http://schemas.microsoft.com/office/powerpoint/2010/main" val="363310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53A8B-436F-45D2-336B-B5A891774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6757C-DF5B-A23A-B17C-2F8CE95B6090}"/>
              </a:ext>
            </a:extLst>
          </p:cNvPr>
          <p:cNvSpPr>
            <a:spLocks noGrp="1"/>
          </p:cNvSpPr>
          <p:nvPr>
            <p:ph type="title"/>
          </p:nvPr>
        </p:nvSpPr>
        <p:spPr/>
        <p:txBody>
          <a:bodyPr/>
          <a:lstStyle/>
          <a:p>
            <a:pPr marL="495300" indent="-342900">
              <a:lnSpc>
                <a:spcPct val="200000"/>
              </a:lnSpc>
            </a:pPr>
            <a:r>
              <a:rPr lang="en-US" dirty="0">
                <a:latin typeface="Cambria"/>
                <a:ea typeface="Cambria"/>
              </a:rPr>
              <a:t>References</a:t>
            </a:r>
            <a:endParaRPr lang="en-US"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C1B9535F-53FC-C77C-DB60-0FD7C33DFC4C}"/>
              </a:ext>
            </a:extLst>
          </p:cNvPr>
          <p:cNvSpPr>
            <a:spLocks noGrp="1"/>
          </p:cNvSpPr>
          <p:nvPr>
            <p:ph type="body" idx="1"/>
          </p:nvPr>
        </p:nvSpPr>
        <p:spPr>
          <a:xfrm>
            <a:off x="812800" y="1112109"/>
            <a:ext cx="10667999" cy="4425380"/>
          </a:xfrm>
        </p:spPr>
        <p:txBody>
          <a:bodyPr>
            <a:noAutofit/>
          </a:bodyPr>
          <a:lstStyle/>
          <a:p>
            <a:pPr algn="just">
              <a:buNone/>
            </a:pPr>
            <a:endParaRPr lang="en-US" sz="1600" dirty="0">
              <a:latin typeface="Times New Roman"/>
              <a:cs typeface="Times New Roman"/>
            </a:endParaRPr>
          </a:p>
          <a:p>
            <a:pPr algn="just">
              <a:buNone/>
            </a:pPr>
            <a:endParaRPr lang="en-US" sz="1600" dirty="0">
              <a:latin typeface="Times New Roman"/>
              <a:cs typeface="Times New Roman"/>
            </a:endParaRPr>
          </a:p>
          <a:p>
            <a:pPr algn="just">
              <a:buNone/>
            </a:pPr>
            <a:endParaRPr lang="en-US" sz="1600" dirty="0">
              <a:latin typeface="Times New Roman"/>
            </a:endParaRPr>
          </a:p>
          <a:p>
            <a:pPr marL="76200" indent="0" algn="just">
              <a:lnSpc>
                <a:spcPct val="150000"/>
              </a:lnSpc>
              <a:buNone/>
            </a:pPr>
            <a:endParaRPr lang="en-US" sz="1600" dirty="0">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A3EF287D-2F3B-5E51-4B07-2B78F8AF351F}"/>
              </a:ext>
            </a:extLst>
          </p:cNvPr>
          <p:cNvSpPr txBox="1"/>
          <p:nvPr/>
        </p:nvSpPr>
        <p:spPr>
          <a:xfrm>
            <a:off x="823599" y="1248283"/>
            <a:ext cx="10650318" cy="4739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buFont typeface=""/>
              <a:buChar char="•"/>
            </a:pPr>
            <a:r>
              <a:rPr lang="en-GB" sz="1600" b="1" dirty="0">
                <a:latin typeface="Times New Roman"/>
              </a:rPr>
              <a:t>Central Ground Water Board (CGWB):</a:t>
            </a:r>
            <a:r>
              <a:rPr lang="en-GB" sz="1600" dirty="0">
                <a:latin typeface="Times New Roman"/>
              </a:rPr>
              <a:t> The CGWB monitors groundwater levels through a network of approximately 23,000 wells across India. This extensive monitoring aids in assessing groundwater resources and understanding aquifer </a:t>
            </a:r>
            <a:r>
              <a:rPr lang="en-GB" sz="1600" err="1">
                <a:latin typeface="Times New Roman"/>
              </a:rPr>
              <a:t>behavior</a:t>
            </a:r>
            <a:r>
              <a:rPr lang="en-GB" sz="1600" dirty="0">
                <a:latin typeface="Times New Roman"/>
              </a:rPr>
              <a:t>. </a:t>
            </a:r>
            <a:r>
              <a:rPr lang="en-GB" sz="1600" dirty="0">
                <a:latin typeface="Times New Roman"/>
                <a:hlinkClick r:id="rId2"/>
              </a:rPr>
              <a:t>un-igrac.org</a:t>
            </a:r>
            <a:endParaRPr lang="en-US" sz="1600">
              <a:latin typeface="Times New Roman"/>
            </a:endParaRPr>
          </a:p>
          <a:p>
            <a:pPr marL="228600" indent="-228600" algn="just">
              <a:buFont typeface=""/>
              <a:buChar char="•"/>
            </a:pPr>
            <a:r>
              <a:rPr lang="en-GB" sz="1600" b="1" dirty="0">
                <a:latin typeface="Times New Roman"/>
              </a:rPr>
              <a:t>India-WRIS:</a:t>
            </a:r>
            <a:r>
              <a:rPr lang="en-GB" sz="1600" dirty="0">
                <a:latin typeface="Times New Roman"/>
              </a:rPr>
              <a:t> This platform offers visualization, comparison, and download options for water level information from various monitoring sites managed by central and state agencies. It's a valuable resource for accessing comprehensive groundwater data. </a:t>
            </a:r>
            <a:r>
              <a:rPr lang="en-GB" sz="1600" dirty="0">
                <a:latin typeface="Times New Roman"/>
                <a:hlinkClick r:id="rId3"/>
              </a:rPr>
              <a:t>indiawris.gov.in</a:t>
            </a:r>
            <a:endParaRPr lang="en-GB" sz="1600" dirty="0">
              <a:latin typeface="Times New Roman"/>
            </a:endParaRPr>
          </a:p>
          <a:p>
            <a:pPr marL="228600" indent="-228600" algn="just">
              <a:buFont typeface=""/>
              <a:buChar char="•"/>
            </a:pPr>
            <a:r>
              <a:rPr lang="en-GB" sz="1600" b="1" dirty="0">
                <a:latin typeface="Times New Roman"/>
              </a:rPr>
              <a:t>Climatic and Geological Factors:</a:t>
            </a:r>
            <a:r>
              <a:rPr lang="en-GB" sz="1600" dirty="0">
                <a:latin typeface="Times New Roman"/>
              </a:rPr>
              <a:t> Groundwater regimes are influenced by a combination of climatic, hydrologic, geologic, topographic, and soil-forming factors that together form an integrated dynamic system. </a:t>
            </a:r>
            <a:r>
              <a:rPr lang="en-GB" sz="1600" dirty="0">
                <a:latin typeface="Times New Roman"/>
                <a:hlinkClick r:id="rId4"/>
              </a:rPr>
              <a:t>hatarilabs.com</a:t>
            </a:r>
            <a:endParaRPr lang="en-GB" sz="1600" dirty="0">
              <a:latin typeface="Times New Roman"/>
            </a:endParaRPr>
          </a:p>
          <a:p>
            <a:pPr marL="228600" indent="-228600" algn="just">
              <a:buFont typeface=""/>
              <a:buChar char="•"/>
            </a:pPr>
            <a:r>
              <a:rPr lang="en-GB" sz="1600" b="1" dirty="0">
                <a:latin typeface="Times New Roman"/>
              </a:rPr>
              <a:t>Human Activities:</a:t>
            </a:r>
            <a:r>
              <a:rPr lang="en-GB" sz="1600" dirty="0">
                <a:latin typeface="Times New Roman"/>
              </a:rPr>
              <a:t> Over-extraction for agriculture, industrial use, and domestic consumption can lead to significant declines in groundwater levels, affecting both quantity and quality. </a:t>
            </a:r>
            <a:r>
              <a:rPr lang="en-GB" sz="1600" dirty="0">
                <a:latin typeface="Times New Roman"/>
                <a:hlinkClick r:id="rId5"/>
              </a:rPr>
              <a:t>usgs.gov</a:t>
            </a:r>
            <a:endParaRPr lang="en-GB" sz="1600" dirty="0">
              <a:latin typeface="Times New Roman"/>
            </a:endParaRPr>
          </a:p>
          <a:p>
            <a:pPr marL="228600" indent="-228600" algn="just">
              <a:buFont typeface=""/>
              <a:buChar char="•"/>
            </a:pPr>
            <a:r>
              <a:rPr lang="en-GB" sz="1600" b="1" dirty="0">
                <a:latin typeface="Times New Roman"/>
              </a:rPr>
              <a:t>Groundwater Monitoring Tool (GWMT):</a:t>
            </a:r>
            <a:r>
              <a:rPr lang="en-GB" sz="1600" dirty="0">
                <a:latin typeface="Times New Roman"/>
              </a:rPr>
              <a:t> An open-source Android application that enables the collection of water level data from wells, facilitating data collation on a web platform for easy access. Such tools can aid in predictive </a:t>
            </a:r>
            <a:r>
              <a:rPr lang="en-GB" sz="1600" err="1">
                <a:latin typeface="Times New Roman"/>
              </a:rPr>
              <a:t>modeling</a:t>
            </a:r>
            <a:r>
              <a:rPr lang="en-GB" sz="1600" dirty="0">
                <a:latin typeface="Times New Roman"/>
              </a:rPr>
              <a:t> by providing real-time data. </a:t>
            </a:r>
            <a:r>
              <a:rPr lang="en-GB" sz="1600" dirty="0">
                <a:latin typeface="Times New Roman"/>
                <a:hlinkClick r:id="rId6"/>
              </a:rPr>
              <a:t>indiaobservatory.org.in</a:t>
            </a:r>
            <a:endParaRPr lang="en-GB" sz="1600" dirty="0">
              <a:latin typeface="Times New Roman"/>
            </a:endParaRPr>
          </a:p>
          <a:p>
            <a:pPr marL="228600" indent="-228600" algn="just">
              <a:buFont typeface=""/>
              <a:buChar char="•"/>
            </a:pPr>
            <a:r>
              <a:rPr lang="en-GB" sz="1600" b="1" dirty="0">
                <a:latin typeface="Times New Roman"/>
              </a:rPr>
              <a:t>Research on Groundwater Droughts:</a:t>
            </a:r>
            <a:r>
              <a:rPr lang="en-GB" sz="1600" dirty="0">
                <a:latin typeface="Times New Roman"/>
              </a:rPr>
              <a:t> Studies have investigated the impacts of climate change on groundwater droughts using standardized indices and regional climate models, which can be instrumental in forecasting groundwater levels under various scenarios. </a:t>
            </a:r>
            <a:r>
              <a:rPr lang="en-GB" sz="1600" dirty="0">
                <a:latin typeface="Times New Roman"/>
                <a:hlinkClick r:id="rId7"/>
              </a:rPr>
              <a:t>arxiv.org</a:t>
            </a:r>
            <a:endParaRPr lang="en-GB" sz="1600" dirty="0">
              <a:latin typeface="Times New Roman"/>
            </a:endParaRPr>
          </a:p>
          <a:p>
            <a:pPr marL="228600" indent="-228600" algn="just">
              <a:buFont typeface=""/>
              <a:buChar char="•"/>
            </a:pPr>
            <a:r>
              <a:rPr lang="en-GB" sz="1600" b="1" dirty="0">
                <a:latin typeface="Times New Roman"/>
              </a:rPr>
              <a:t>Groundwater Decline in India:</a:t>
            </a:r>
            <a:r>
              <a:rPr lang="en-GB" sz="1600" dirty="0">
                <a:latin typeface="Times New Roman"/>
              </a:rPr>
              <a:t> Reports have highlighted significant declines in groundwater levels in various parts of India due to factors like over-extraction and insufficient recharge, underscoring the need for effective monitoring and management strategies. </a:t>
            </a:r>
            <a:r>
              <a:rPr lang="en-GB" sz="1600" dirty="0">
                <a:latin typeface="Times New Roman"/>
                <a:hlinkClick r:id="rId8"/>
              </a:rPr>
              <a:t>pib.gov.in</a:t>
            </a:r>
            <a:endParaRPr lang="en-GB" sz="1600" dirty="0">
              <a:latin typeface="Times New Roman"/>
            </a:endParaRPr>
          </a:p>
        </p:txBody>
      </p:sp>
    </p:spTree>
    <p:extLst>
      <p:ext uri="{BB962C8B-B14F-4D97-AF65-F5344CB8AC3E}">
        <p14:creationId xmlns:p14="http://schemas.microsoft.com/office/powerpoint/2010/main" val="3070333099"/>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1365</Words>
  <Application>Microsoft Office PowerPoint</Application>
  <PresentationFormat>Widescreen</PresentationFormat>
  <Paragraphs>132</Paragraphs>
  <Slides>10</Slides>
  <Notes>4</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Bioinformatics</vt:lpstr>
      <vt:lpstr>A software application Ground Water Level Predictor</vt:lpstr>
      <vt:lpstr>Content</vt:lpstr>
      <vt:lpstr>Problem Statement Number: PSCS_398 </vt:lpstr>
      <vt:lpstr>Github Link</vt:lpstr>
      <vt:lpstr>Analysis of Problem Statement</vt:lpstr>
      <vt:lpstr>Analysis of Problem Statement</vt:lpstr>
      <vt:lpstr>Analysis of Problem Statement</vt:lpstr>
      <vt:lpstr>Gantt Chart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JASWANTH JASWANTH</cp:lastModifiedBy>
  <cp:revision>197</cp:revision>
  <dcterms:modified xsi:type="dcterms:W3CDTF">2025-01-30T07:16:53Z</dcterms:modified>
</cp:coreProperties>
</file>