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1" r:id="rId1"/>
  </p:sldMasterIdLst>
  <p:notesMasterIdLst>
    <p:notesMasterId r:id="rId14"/>
  </p:notesMasterIdLst>
  <p:sldIdLst>
    <p:sldId id="263" r:id="rId2"/>
    <p:sldId id="256" r:id="rId3"/>
    <p:sldId id="257" r:id="rId4"/>
    <p:sldId id="258" r:id="rId5"/>
    <p:sldId id="259" r:id="rId6"/>
    <p:sldId id="270" r:id="rId7"/>
    <p:sldId id="266" r:id="rId8"/>
    <p:sldId id="260" r:id="rId9"/>
    <p:sldId id="267" r:id="rId10"/>
    <p:sldId id="268" r:id="rId11"/>
    <p:sldId id="269" r:id="rId12"/>
    <p:sldId id="262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07" autoAdjust="0"/>
  </p:normalViewPr>
  <p:slideViewPr>
    <p:cSldViewPr>
      <p:cViewPr varScale="1">
        <p:scale>
          <a:sx n="103" d="100"/>
          <a:sy n="103" d="100"/>
        </p:scale>
        <p:origin x="156" y="84"/>
      </p:cViewPr>
      <p:guideLst>
        <p:guide orient="horz" pos="1786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111D7-ABBB-425E-8C35-335BD0A62AD7}" type="datetimeFigureOut">
              <a:rPr lang="en-US" smtClean="0"/>
              <a:pPr/>
              <a:t>10/15/2019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4D1E7-E5D8-4AE3-86DF-568C2EDD53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9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20156" y="2583250"/>
            <a:ext cx="6804422" cy="1566357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20156" y="4137006"/>
            <a:ext cx="6804422" cy="113411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874942" y="918307"/>
            <a:ext cx="1890183" cy="420026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306176" y="3404703"/>
            <a:ext cx="3024293" cy="423386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20026" y="0"/>
            <a:ext cx="672042" cy="567055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04641" y="0"/>
            <a:ext cx="115385" cy="567055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92068" y="0"/>
            <a:ext cx="200501" cy="567055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58226" y="0"/>
            <a:ext cx="253868" cy="567055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7237" y="0"/>
            <a:ext cx="0" cy="567055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008063" y="0"/>
            <a:ext cx="0" cy="567055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941599" y="0"/>
            <a:ext cx="0" cy="567055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567055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76073" y="0"/>
            <a:ext cx="0" cy="567055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0047393" y="0"/>
            <a:ext cx="0" cy="567055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344083" y="0"/>
            <a:ext cx="84005" cy="567055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72041" y="2835275"/>
            <a:ext cx="1428089" cy="1071104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443779" y="4024083"/>
            <a:ext cx="707125" cy="53036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202840" y="4548208"/>
            <a:ext cx="151209" cy="113411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834674" y="4785944"/>
            <a:ext cx="302419" cy="22682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100130" y="3717361"/>
            <a:ext cx="403225" cy="302429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1320" y="4075306"/>
            <a:ext cx="672042" cy="427916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214582-C7F6-47F5-898E-365CB0D331A5}" type="slidenum">
              <a:rPr lang="en-IN" sz="1400" b="0" strike="noStrike" spc="-1" smtClean="0">
                <a:latin typeface="Arial"/>
              </a:rPr>
              <a:pPr algn="r"/>
              <a:t>‹#›</a:t>
            </a:fld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27086"/>
            <a:ext cx="1848115" cy="48383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214582-C7F6-47F5-898E-365CB0D331A5}" type="slidenum">
              <a:rPr lang="en-IN" sz="1400" b="0" strike="noStrike" spc="-1" smtClean="0">
                <a:latin typeface="Arial"/>
              </a:rPr>
              <a:pPr algn="r"/>
              <a:t>‹#›</a:t>
            </a:fld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323128"/>
            <a:ext cx="8232510" cy="4029871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/>
            <a:fld id="{96214582-C7F6-47F5-898E-365CB0D331A5}" type="slidenum">
              <a:rPr lang="en-IN" sz="1400" b="0" strike="noStrike" spc="-1" smtClean="0">
                <a:latin typeface="Arial"/>
              </a:rPr>
              <a:pPr algn="r"/>
              <a:t>‹#›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r"/>
            <a:r>
              <a:rPr lang="en-IN" sz="1400" b="0" strike="noStrike" spc="-1">
                <a:latin typeface="Arial"/>
              </a:rPr>
              <a:t>&lt;footer&gt;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2394232"/>
            <a:ext cx="6804422" cy="169801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4142652"/>
            <a:ext cx="6804422" cy="113411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873437" y="915276"/>
            <a:ext cx="1890183" cy="420026"/>
          </a:xfrm>
        </p:spPr>
        <p:txBody>
          <a:bodyPr/>
          <a:lstStyle/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306382" y="3402338"/>
            <a:ext cx="3024293" cy="423386"/>
          </a:xfrm>
        </p:spPr>
        <p:txBody>
          <a:bodyPr/>
          <a:lstStyle/>
          <a:p>
            <a:pPr algn="r"/>
            <a:r>
              <a:rPr lang="en-IN" sz="1400" b="0" strike="noStrike" spc="-1">
                <a:latin typeface="Arial"/>
              </a:rPr>
              <a:t>&lt;footer&gt;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0026" y="0"/>
            <a:ext cx="672042" cy="567055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04641" y="0"/>
            <a:ext cx="115385" cy="567055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92068" y="0"/>
            <a:ext cx="200501" cy="567055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58226" y="0"/>
            <a:ext cx="253868" cy="567055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7237" y="0"/>
            <a:ext cx="0" cy="567055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08063" y="0"/>
            <a:ext cx="0" cy="567055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41599" y="0"/>
            <a:ext cx="0" cy="567055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567055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176073" y="0"/>
            <a:ext cx="0" cy="567055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344083" y="0"/>
            <a:ext cx="84005" cy="567055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72041" y="2835275"/>
            <a:ext cx="1428089" cy="107110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460394" y="4024083"/>
            <a:ext cx="707125" cy="53036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202840" y="4548208"/>
            <a:ext cx="151209" cy="113411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834674" y="4788464"/>
            <a:ext cx="302419" cy="22682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071511" y="3704204"/>
            <a:ext cx="403225" cy="302429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0029851" y="0"/>
            <a:ext cx="0" cy="567055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36" y="4075306"/>
            <a:ext cx="672042" cy="427916"/>
          </a:xfrm>
        </p:spPr>
        <p:txBody>
          <a:bodyPr/>
          <a:lstStyle/>
          <a:p>
            <a:pPr algn="r"/>
            <a:fld id="{96214582-C7F6-47F5-898E-365CB0D331A5}" type="slidenum">
              <a:rPr lang="en-IN" sz="1400" b="0" strike="noStrike" spc="-1" smtClean="0">
                <a:latin typeface="Arial"/>
              </a:rPr>
              <a:pPr algn="r"/>
              <a:t>‹#›</a:t>
            </a:fld>
            <a:endParaRPr lang="en-IN" sz="1400" b="0" strike="noStrike" spc="-1"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214582-C7F6-47F5-898E-365CB0D331A5}" type="slidenum">
              <a:rPr lang="en-IN" sz="1400" b="0" strike="noStrike" spc="-1" smtClean="0">
                <a:latin typeface="Arial"/>
              </a:rPr>
              <a:pPr algn="r"/>
              <a:t>‹#›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323128"/>
            <a:ext cx="4032250" cy="378036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323128"/>
            <a:ext cx="4032250" cy="378036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25772"/>
            <a:ext cx="8316516" cy="945092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z="1400" b="0" strike="noStrike" spc="-1">
                <a:latin typeface="Arial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214582-C7F6-47F5-898E-365CB0D331A5}" type="slidenum">
              <a:rPr lang="en-IN" sz="1400" b="0" strike="noStrike" spc="-1" smtClean="0">
                <a:latin typeface="Arial"/>
              </a:rPr>
              <a:pPr algn="r"/>
              <a:t>‹#›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1953189"/>
            <a:ext cx="4032250" cy="321331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1953189"/>
            <a:ext cx="4032250" cy="321331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297926"/>
            <a:ext cx="4032250" cy="5443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297926"/>
            <a:ext cx="4032250" cy="5443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z="1400" b="0" strike="noStrike" spc="-1">
                <a:latin typeface="Arial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6214582-C7F6-47F5-898E-365CB0D331A5}" type="slidenum">
              <a:rPr lang="en-IN" sz="1400" b="0" strike="noStrike" spc="-1" smtClean="0">
                <a:latin typeface="Arial"/>
              </a:rPr>
              <a:pPr algn="r"/>
              <a:t>‹#›</a:t>
            </a:fld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660599" y="0"/>
            <a:ext cx="0" cy="567055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586593" y="2583260"/>
            <a:ext cx="5216906" cy="504031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226822"/>
            <a:ext cx="1683464" cy="41206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88427" y="0"/>
            <a:ext cx="0" cy="567055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26576" y="0"/>
            <a:ext cx="0" cy="567055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912615" y="0"/>
            <a:ext cx="0" cy="567055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744604" y="0"/>
            <a:ext cx="336021" cy="567055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9828609" y="0"/>
            <a:ext cx="0" cy="567055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991917" y="4725458"/>
            <a:ext cx="604838" cy="45364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226822"/>
            <a:ext cx="6216385" cy="523202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/>
            <a:fld id="{96214582-C7F6-47F5-898E-365CB0D331A5}" type="slidenum">
              <a:rPr lang="en-IN" sz="1400" b="0" strike="noStrike" spc="-1" smtClean="0">
                <a:latin typeface="Arial"/>
              </a:rPr>
              <a:pPr algn="r"/>
              <a:t>‹#›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r"/>
            <a:r>
              <a:rPr lang="en-IN" sz="1400" b="0" strike="noStrike" spc="-1">
                <a:latin typeface="Arial"/>
              </a:rPr>
              <a:t>&lt;footer&gt;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660599" y="0"/>
            <a:ext cx="0" cy="567055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991917" y="4725458"/>
            <a:ext cx="604838" cy="45364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562652" y="2583260"/>
            <a:ext cx="5216906" cy="504031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567055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18946"/>
            <a:ext cx="1680104" cy="4097917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912615" y="0"/>
            <a:ext cx="0" cy="56705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744604" y="0"/>
            <a:ext cx="336021" cy="567055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828609" y="0"/>
            <a:ext cx="0" cy="567055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888427" y="0"/>
            <a:ext cx="0" cy="567055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826576" y="0"/>
            <a:ext cx="0" cy="567055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96214582-C7F6-47F5-898E-365CB0D331A5}" type="slidenum">
              <a:rPr lang="en-IN" sz="1400" b="0" strike="noStrike" spc="-1" smtClean="0">
                <a:latin typeface="Arial"/>
              </a:rPr>
              <a:pPr algn="r"/>
              <a:t>‹#›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en-IN" sz="1400" b="0" strike="noStrike" spc="-1">
                <a:latin typeface="Arial"/>
              </a:rPr>
              <a:t>&lt;footer&gt;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60599" y="0"/>
            <a:ext cx="0" cy="567055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227085"/>
            <a:ext cx="8232510" cy="94509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23128"/>
            <a:ext cx="8232510" cy="402987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644107" y="841613"/>
            <a:ext cx="1663361" cy="423386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8147176" y="3039746"/>
            <a:ext cx="2646257" cy="4032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/>
            <a:r>
              <a:rPr lang="en-IN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005" y="0"/>
            <a:ext cx="0" cy="567055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615" y="0"/>
            <a:ext cx="0" cy="567055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744604" y="0"/>
            <a:ext cx="336021" cy="567055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609" y="0"/>
            <a:ext cx="0" cy="567055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991917" y="4725458"/>
            <a:ext cx="604838" cy="45364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675" y="4741210"/>
            <a:ext cx="672042" cy="430962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r"/>
            <a:fld id="{96214582-C7F6-47F5-898E-365CB0D331A5}" type="slidenum">
              <a:rPr lang="en-IN" sz="1400" b="0" strike="noStrike" spc="-1" smtClean="0">
                <a:latin typeface="Arial"/>
              </a:rPr>
              <a:pPr algn="r"/>
              <a:t>‹#›</a:t>
            </a:fld>
            <a:endParaRPr lang="en-IN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507939" TargetMode="External"/><Relationship Id="rId2" Type="http://schemas.openxmlformats.org/officeDocument/2006/relationships/hyperlink" Target="http://citeseerx.ist.psu.edu/viewdoc/download?doi=10.1.1.734.8389&amp;rep=rep1&amp;type=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ciencedirect.com/science/article/pii/S1877050917320720" TargetMode="External"/><Relationship Id="rId4" Type="http://schemas.openxmlformats.org/officeDocument/2006/relationships/hyperlink" Target="https://ieeexplore.ieee.org/document/791678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39916" y="835011"/>
            <a:ext cx="6804422" cy="1698015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TITLE</a:t>
            </a:r>
            <a:r>
              <a:rPr lang="en-IN" sz="2000" dirty="0"/>
              <a:t>: A ROBUST SIGN  LANGUAGE AND HAND GESTURE RECOGNITION SYSTEM USING </a:t>
            </a:r>
            <a:br>
              <a:rPr lang="en-IN" sz="2000" dirty="0"/>
            </a:br>
            <a:r>
              <a:rPr lang="en-IN" sz="2000" dirty="0"/>
              <a:t>K-MEANS CLUSTERING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397106" y="2763837"/>
            <a:ext cx="6804422" cy="113411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dirty="0"/>
              <a:t> </a:t>
            </a:r>
            <a:r>
              <a:rPr lang="en-IN" sz="9600" dirty="0"/>
              <a:t>Team members:</a:t>
            </a:r>
          </a:p>
          <a:p>
            <a:pPr>
              <a:buFont typeface="Arial" pitchFamily="34" charset="0"/>
              <a:buChar char="•"/>
            </a:pPr>
            <a:r>
              <a:rPr lang="en-IN" sz="9600" dirty="0"/>
              <a:t>D </a:t>
            </a:r>
            <a:r>
              <a:rPr lang="en-IN" sz="9600" dirty="0" err="1"/>
              <a:t>Prakhya</a:t>
            </a:r>
            <a:r>
              <a:rPr lang="en-IN" sz="9600" dirty="0"/>
              <a:t> (168)</a:t>
            </a:r>
          </a:p>
          <a:p>
            <a:pPr>
              <a:buFont typeface="Arial" pitchFamily="34" charset="0"/>
              <a:buChar char="•"/>
            </a:pPr>
            <a:r>
              <a:rPr lang="en-IN" sz="9600" dirty="0"/>
              <a:t>M Sri </a:t>
            </a:r>
            <a:r>
              <a:rPr lang="en-IN" sz="9600" dirty="0" err="1"/>
              <a:t>Manjari</a:t>
            </a:r>
            <a:r>
              <a:rPr lang="en-IN" sz="9600" dirty="0"/>
              <a:t>(152)</a:t>
            </a:r>
          </a:p>
          <a:p>
            <a:pPr>
              <a:buFont typeface="Arial" pitchFamily="34" charset="0"/>
              <a:buChar char="•"/>
            </a:pPr>
            <a:r>
              <a:rPr lang="en-IN" sz="9600" dirty="0"/>
              <a:t>A </a:t>
            </a:r>
            <a:r>
              <a:rPr lang="en-IN" sz="9600" dirty="0" err="1"/>
              <a:t>Varaprasadh</a:t>
            </a:r>
            <a:r>
              <a:rPr lang="en-IN" sz="9600" dirty="0"/>
              <a:t>(201)</a:t>
            </a:r>
          </a:p>
          <a:p>
            <a:pPr>
              <a:buFont typeface="Arial" pitchFamily="34" charset="0"/>
              <a:buChar char="•"/>
            </a:pPr>
            <a:r>
              <a:rPr lang="en-IN" sz="9600" dirty="0"/>
              <a:t>N Krishna </a:t>
            </a:r>
            <a:r>
              <a:rPr lang="en-IN" sz="9600"/>
              <a:t>Reddy(163)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sz="9600" dirty="0"/>
              <a:t>D Krishna </a:t>
            </a:r>
            <a:r>
              <a:rPr lang="en-IN" sz="9600" dirty="0" err="1"/>
              <a:t>Vamsi</a:t>
            </a:r>
            <a:r>
              <a:rPr lang="en-IN" sz="9600" dirty="0"/>
              <a:t>(R-45)</a:t>
            </a:r>
            <a:r>
              <a:rPr lang="en-IN" sz="800" dirty="0"/>
              <a:t>)</a:t>
            </a:r>
            <a:endParaRPr lang="en-IN" sz="9600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Input the clean image</a:t>
            </a:r>
          </a:p>
          <a:p>
            <a:r>
              <a:rPr lang="en-IN" dirty="0"/>
              <a:t>Apply different filters to get the feature map</a:t>
            </a:r>
          </a:p>
          <a:p>
            <a:r>
              <a:rPr lang="en-IN" dirty="0"/>
              <a:t>Apply RELU function to increase non linearity</a:t>
            </a:r>
          </a:p>
          <a:p>
            <a:r>
              <a:rPr lang="en-IN" dirty="0"/>
              <a:t>Apply pooling layer to each feature map</a:t>
            </a:r>
          </a:p>
          <a:p>
            <a:r>
              <a:rPr lang="en-IN" dirty="0"/>
              <a:t>Flattens the pooling images into one long vector</a:t>
            </a:r>
          </a:p>
          <a:p>
            <a:r>
              <a:rPr lang="en-IN" dirty="0"/>
              <a:t>Final fully connected layer provides the voting of classes</a:t>
            </a:r>
          </a:p>
          <a:p>
            <a:r>
              <a:rPr lang="en-IN" dirty="0"/>
              <a:t>Trains through forward and backward </a:t>
            </a:r>
            <a:r>
              <a:rPr lang="en-IN" dirty="0" err="1"/>
              <a:t>propogation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pic>
        <p:nvPicPr>
          <p:cNvPr id="4" name="Content Placeholder 3" descr="pytho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82660" y="2192333"/>
            <a:ext cx="1643074" cy="1643074"/>
          </a:xfrm>
        </p:spPr>
      </p:pic>
      <p:sp>
        <p:nvSpPr>
          <p:cNvPr id="6" name="TextBox 5"/>
          <p:cNvSpPr txBox="1"/>
          <p:nvPr/>
        </p:nvSpPr>
        <p:spPr>
          <a:xfrm>
            <a:off x="1254098" y="3692531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Python</a:t>
            </a:r>
          </a:p>
        </p:txBody>
      </p:sp>
      <p:pic>
        <p:nvPicPr>
          <p:cNvPr id="7" name="Picture 6" descr="keras-logo-2018-large-1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0114" y="1906581"/>
            <a:ext cx="2111354" cy="612293"/>
          </a:xfrm>
          <a:prstGeom prst="rect">
            <a:avLst/>
          </a:prstGeom>
        </p:spPr>
      </p:pic>
      <p:pic>
        <p:nvPicPr>
          <p:cNvPr id="8" name="Picture 7" descr="tensorf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064" y="2835275"/>
            <a:ext cx="2168653" cy="12144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endParaRPr lang="en-IN" sz="3300" b="1" strike="noStrike" spc="-1" dirty="0">
              <a:solidFill>
                <a:srgbClr val="050505"/>
              </a:solidFill>
              <a:latin typeface="Times New Roman"/>
            </a:endParaRPr>
          </a:p>
          <a:p>
            <a:pPr algn="ctr"/>
            <a:endParaRPr lang="en-IN" sz="3300" b="1" strike="noStrike" spc="-1" dirty="0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944000" y="1224000"/>
            <a:ext cx="21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latin typeface="Arial"/>
              </a:rPr>
              <a:t>Reference:</a:t>
            </a:r>
          </a:p>
        </p:txBody>
      </p:sp>
      <p:sp>
        <p:nvSpPr>
          <p:cNvPr id="63" name="TextShape 3"/>
          <p:cNvSpPr txBox="1"/>
          <p:nvPr/>
        </p:nvSpPr>
        <p:spPr>
          <a:xfrm>
            <a:off x="2160000" y="1728000"/>
            <a:ext cx="662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b="0" strike="noStrike" spc="-1" dirty="0">
                <a:latin typeface="Arial"/>
                <a:hlinkClick r:id="rId2"/>
              </a:rPr>
              <a:t>http://citeseerx.ist.psu.edu/viewdoc/download?doi=10.1.1.734.8389&amp;rep=rep1&amp;type=pdf</a:t>
            </a:r>
            <a:endParaRPr lang="en-IN" sz="1800" b="0" strike="noStrike" spc="-1" dirty="0">
              <a:latin typeface="Arial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b="0" strike="noStrike" spc="-1" dirty="0">
                <a:latin typeface="Arial"/>
                <a:hlinkClick r:id="rId3" tooltip="https://ieeexplore.ieee.org/document/7507939"/>
              </a:rPr>
              <a:t>https://ieeexplore.ieee.org/document/7507939</a:t>
            </a:r>
            <a:endParaRPr lang="en-IN" sz="1800" b="0" strike="noStrike" spc="-1" dirty="0">
              <a:latin typeface="Arial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b="0" strike="noStrike" spc="-1" dirty="0">
                <a:latin typeface="Arial"/>
                <a:hlinkClick r:id="rId4"/>
              </a:rPr>
              <a:t>https://ieeexplore.ieee.org/document/7916786</a:t>
            </a:r>
            <a:endParaRPr lang="en-IN" sz="1800" b="0" strike="noStrike" spc="-1" dirty="0">
              <a:latin typeface="Arial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b="0" strike="noStrike" spc="-1" dirty="0">
                <a:latin typeface="Arial"/>
                <a:hlinkClick r:id="rId5"/>
              </a:rPr>
              <a:t>https://www.sciencedirect.com/science/article/pii/S1877050917320720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68280" y="120631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endParaRPr lang="en-IN" sz="3300" b="1" strike="noStrike" spc="-1" dirty="0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182660" y="1263639"/>
            <a:ext cx="59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 dirty="0">
                <a:latin typeface="Arial"/>
              </a:rPr>
              <a:t>Abstract:</a:t>
            </a:r>
          </a:p>
        </p:txBody>
      </p:sp>
      <p:sp>
        <p:nvSpPr>
          <p:cNvPr id="44" name="TextShape 3"/>
          <p:cNvSpPr txBox="1"/>
          <p:nvPr/>
        </p:nvSpPr>
        <p:spPr>
          <a:xfrm>
            <a:off x="896908" y="1763705"/>
            <a:ext cx="7704000" cy="282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44000" indent="144000" algn="just">
              <a:spcAft>
                <a:spcPts val="850"/>
              </a:spcAft>
            </a:pPr>
            <a:r>
              <a:rPr lang="en-IN" sz="1600" dirty="0"/>
              <a:t>	Sign language is the only tool of communication for the person who is not able to speak and hear anything. Sign language is a boon for the physically challenged people to express their thoughts and emotion. In this work, a novel scheme of sign language recognition has been proposed for identifying the alphabets and gestures in sign language.  </a:t>
            </a:r>
            <a:r>
              <a:rPr lang="en-IN" sz="1600" spc="-1" dirty="0">
                <a:latin typeface="+mj-lt"/>
                <a:cs typeface="Arial" pitchFamily="34" charset="0"/>
              </a:rPr>
              <a:t>With the help</a:t>
            </a:r>
            <a:r>
              <a:rPr lang="en-IN" sz="1600" strike="noStrike" spc="-1" dirty="0">
                <a:latin typeface="+mj-lt"/>
                <a:cs typeface="Arial" pitchFamily="34" charset="0"/>
              </a:rPr>
              <a:t> of computer vision and neural networks we can detect the signs and give the respective text output</a:t>
            </a:r>
            <a:r>
              <a:rPr lang="en-IN" sz="1800" b="0" strike="noStrike" spc="-1" dirty="0">
                <a:latin typeface="+mj-lt"/>
                <a:cs typeface="Arial" pitchFamily="34" charset="0"/>
              </a:rPr>
              <a:t>.</a:t>
            </a:r>
          </a:p>
          <a:p>
            <a:pPr marL="144000" indent="144000" algn="just">
              <a:spcAft>
                <a:spcPts val="850"/>
              </a:spcAft>
            </a:pPr>
            <a:r>
              <a:rPr lang="en-IN" sz="1800" b="0" strike="noStrike" spc="-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44000" indent="144000" algn="just">
              <a:spcAft>
                <a:spcPts val="850"/>
              </a:spcAft>
            </a:pPr>
            <a:r>
              <a:rPr lang="en-IN" sz="1800" b="0" strike="noStrike" spc="-1" dirty="0"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IN" sz="3300" b="1" strike="noStrike" spc="-1" dirty="0">
                <a:solidFill>
                  <a:srgbClr val="050505"/>
                </a:solidFill>
                <a:latin typeface="Times New Roman"/>
              </a:rPr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Problem Statement: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sz="1600" dirty="0"/>
          </a:p>
          <a:p>
            <a:pPr algn="just">
              <a:buNone/>
            </a:pPr>
            <a:r>
              <a:rPr lang="en-IN" sz="1800" dirty="0"/>
              <a:t>     Speech impaired people use hand signs and gestures to communicate .Normal people face difficulty in understanding their language . Hence there is a need of a system which recognizes the different signs, gestures and conveys the information to the normal people. It bridges the gap between physically challenged people and normal people.</a:t>
            </a:r>
          </a:p>
          <a:p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endParaRPr lang="en-IN" sz="3300" b="1" strike="noStrike" spc="-1" dirty="0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2511040" y="1584001"/>
            <a:ext cx="1618920" cy="151416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/>
          <p:nvPr/>
        </p:nvPicPr>
        <p:blipFill>
          <a:blip r:embed="rId3"/>
          <a:stretch/>
        </p:blipFill>
        <p:spPr>
          <a:xfrm>
            <a:off x="4896002" y="1562760"/>
            <a:ext cx="1552320" cy="153324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 rotWithShape="1">
          <a:blip r:embed="rId4"/>
          <a:srcRect t="8601"/>
          <a:stretch/>
        </p:blipFill>
        <p:spPr>
          <a:xfrm>
            <a:off x="2592040" y="3548598"/>
            <a:ext cx="1456920" cy="1488226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5"/>
          <a:stretch/>
        </p:blipFill>
        <p:spPr>
          <a:xfrm>
            <a:off x="7344000" y="1152000"/>
            <a:ext cx="1796040" cy="3888000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2088000" y="100800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latin typeface="Arial"/>
              </a:rPr>
              <a:t>Inputs: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7" t="67827" r="24836" b="12153"/>
          <a:stretch/>
        </p:blipFill>
        <p:spPr>
          <a:xfrm>
            <a:off x="5030343" y="3548598"/>
            <a:ext cx="1283637" cy="1488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endParaRPr lang="en-IN" sz="3300" b="1" strike="noStrike" spc="-1" dirty="0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4" name="Picture 53"/>
          <p:cNvPicPr/>
          <p:nvPr/>
        </p:nvPicPr>
        <p:blipFill rotWithShape="1">
          <a:blip r:embed="rId2"/>
          <a:srcRect l="5807"/>
          <a:stretch/>
        </p:blipFill>
        <p:spPr>
          <a:xfrm>
            <a:off x="6025414" y="2155459"/>
            <a:ext cx="3130865" cy="2161800"/>
          </a:xfrm>
          <a:prstGeom prst="rect">
            <a:avLst/>
          </a:prstGeom>
          <a:ln>
            <a:noFill/>
          </a:ln>
        </p:spPr>
      </p:pic>
      <p:sp>
        <p:nvSpPr>
          <p:cNvPr id="55" name="TextShape 2"/>
          <p:cNvSpPr txBox="1"/>
          <p:nvPr/>
        </p:nvSpPr>
        <p:spPr>
          <a:xfrm>
            <a:off x="1944000" y="1224000"/>
            <a:ext cx="21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>
                <a:latin typeface="Arial"/>
              </a:rPr>
              <a:t>Output: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8" t="21559" r="24200" b="50000"/>
          <a:stretch/>
        </p:blipFill>
        <p:spPr>
          <a:xfrm>
            <a:off x="1484019" y="2155459"/>
            <a:ext cx="2948950" cy="216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B0E843-122E-42DE-8C14-14E495118912}"/>
              </a:ext>
            </a:extLst>
          </p:cNvPr>
          <p:cNvSpPr/>
          <p:nvPr/>
        </p:nvSpPr>
        <p:spPr>
          <a:xfrm>
            <a:off x="3024088" y="242987"/>
            <a:ext cx="2376264" cy="664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Input video</a:t>
            </a:r>
            <a:endParaRPr lang="en-GB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53FD73-EA58-40CD-ABCD-2D74545ADF2B}"/>
              </a:ext>
            </a:extLst>
          </p:cNvPr>
          <p:cNvSpPr/>
          <p:nvPr/>
        </p:nvSpPr>
        <p:spPr>
          <a:xfrm>
            <a:off x="3024088" y="1165609"/>
            <a:ext cx="2448272" cy="59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Convert video into frames</a:t>
            </a:r>
            <a:endParaRPr lang="en-GB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A1F214-6FFD-4CE6-B63A-C5E51B5BA0D6}"/>
              </a:ext>
            </a:extLst>
          </p:cNvPr>
          <p:cNvSpPr/>
          <p:nvPr/>
        </p:nvSpPr>
        <p:spPr>
          <a:xfrm>
            <a:off x="2691713" y="2085278"/>
            <a:ext cx="3312368" cy="664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Convert each frames from </a:t>
            </a:r>
            <a:r>
              <a:rPr lang="en-IN" sz="1400" dirty="0" err="1"/>
              <a:t>rgb</a:t>
            </a:r>
            <a:r>
              <a:rPr lang="en-IN" sz="1400" dirty="0"/>
              <a:t> to l*a*b </a:t>
            </a:r>
            <a:r>
              <a:rPr lang="en-IN" sz="1400" dirty="0" err="1"/>
              <a:t>color</a:t>
            </a:r>
            <a:r>
              <a:rPr lang="en-IN" sz="1400" dirty="0"/>
              <a:t> space</a:t>
            </a:r>
            <a:endParaRPr lang="en-GB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819313-65F7-4038-BE30-66BA056FC3BD}"/>
              </a:ext>
            </a:extLst>
          </p:cNvPr>
          <p:cNvSpPr/>
          <p:nvPr/>
        </p:nvSpPr>
        <p:spPr>
          <a:xfrm>
            <a:off x="3083228" y="2977023"/>
            <a:ext cx="2448272" cy="365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Segmentation </a:t>
            </a:r>
          </a:p>
          <a:p>
            <a:pPr algn="ctr"/>
            <a:r>
              <a:rPr lang="en-IN" sz="1400" dirty="0"/>
              <a:t>K-means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B6DD02-B9B0-4D0D-853E-0A4402A5A099}"/>
              </a:ext>
            </a:extLst>
          </p:cNvPr>
          <p:cNvSpPr/>
          <p:nvPr/>
        </p:nvSpPr>
        <p:spPr>
          <a:xfrm>
            <a:off x="3079419" y="4227257"/>
            <a:ext cx="2448272" cy="588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Classificationson</a:t>
            </a:r>
            <a:r>
              <a:rPr lang="en-IN" sz="1400" dirty="0"/>
              <a:t> CNN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94664A-3634-426E-AC60-570F09C60DA3}"/>
              </a:ext>
            </a:extLst>
          </p:cNvPr>
          <p:cNvSpPr/>
          <p:nvPr/>
        </p:nvSpPr>
        <p:spPr>
          <a:xfrm>
            <a:off x="3114263" y="5031519"/>
            <a:ext cx="2448272" cy="405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E39C69-A90F-4993-86EE-1A59BBBC9E0D}"/>
              </a:ext>
            </a:extLst>
          </p:cNvPr>
          <p:cNvSpPr/>
          <p:nvPr/>
        </p:nvSpPr>
        <p:spPr>
          <a:xfrm>
            <a:off x="6480472" y="4071584"/>
            <a:ext cx="2016224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 data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D8537-6FB9-417C-97B9-4E9E3E973EF1}"/>
              </a:ext>
            </a:extLst>
          </p:cNvPr>
          <p:cNvCxnSpPr>
            <a:cxnSpLocks/>
            <a:stCxn id="9" idx="1"/>
            <a:endCxn id="6" idx="6"/>
          </p:cNvCxnSpPr>
          <p:nvPr/>
        </p:nvCxnSpPr>
        <p:spPr>
          <a:xfrm flipH="1">
            <a:off x="5527691" y="4449626"/>
            <a:ext cx="952781" cy="7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E72511-F194-4B0F-A00E-9DFA9AC00B75}"/>
              </a:ext>
            </a:extLst>
          </p:cNvPr>
          <p:cNvCxnSpPr>
            <a:cxnSpLocks/>
          </p:cNvCxnSpPr>
          <p:nvPr/>
        </p:nvCxnSpPr>
        <p:spPr>
          <a:xfrm>
            <a:off x="4212220" y="941039"/>
            <a:ext cx="0" cy="22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BD70FF-F057-4FB6-B054-B580B6EE6975}"/>
              </a:ext>
            </a:extLst>
          </p:cNvPr>
          <p:cNvCxnSpPr>
            <a:cxnSpLocks/>
          </p:cNvCxnSpPr>
          <p:nvPr/>
        </p:nvCxnSpPr>
        <p:spPr>
          <a:xfrm>
            <a:off x="4248224" y="17581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7ECE78-7A02-4813-BF27-5661E34EBF9C}"/>
              </a:ext>
            </a:extLst>
          </p:cNvPr>
          <p:cNvCxnSpPr>
            <a:cxnSpLocks/>
          </p:cNvCxnSpPr>
          <p:nvPr/>
        </p:nvCxnSpPr>
        <p:spPr>
          <a:xfrm>
            <a:off x="4253288" y="2749794"/>
            <a:ext cx="0" cy="21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6A5F39-700E-4950-8D6C-2C9E92D8785E}"/>
              </a:ext>
            </a:extLst>
          </p:cNvPr>
          <p:cNvCxnSpPr>
            <a:cxnSpLocks/>
          </p:cNvCxnSpPr>
          <p:nvPr/>
        </p:nvCxnSpPr>
        <p:spPr>
          <a:xfrm>
            <a:off x="4248224" y="3819556"/>
            <a:ext cx="0" cy="20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FDB452-FBAF-481D-B6FD-D0DA812238A6}"/>
              </a:ext>
            </a:extLst>
          </p:cNvPr>
          <p:cNvCxnSpPr>
            <a:cxnSpLocks/>
          </p:cNvCxnSpPr>
          <p:nvPr/>
        </p:nvCxnSpPr>
        <p:spPr>
          <a:xfrm>
            <a:off x="4261297" y="4827668"/>
            <a:ext cx="0" cy="20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5FF3FC-2558-4F63-8246-3E24A1C14FC7}"/>
              </a:ext>
            </a:extLst>
          </p:cNvPr>
          <p:cNvSpPr txBox="1"/>
          <p:nvPr/>
        </p:nvSpPr>
        <p:spPr>
          <a:xfrm>
            <a:off x="6336456" y="459011"/>
            <a:ext cx="302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Architecture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F91A65-2D0D-4F59-BEC5-05D865ADF70A}"/>
              </a:ext>
            </a:extLst>
          </p:cNvPr>
          <p:cNvSpPr/>
          <p:nvPr/>
        </p:nvSpPr>
        <p:spPr>
          <a:xfrm>
            <a:off x="3079419" y="3487298"/>
            <a:ext cx="2448272" cy="523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Canny edge detection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9E3C7A-379E-4D85-879D-BC9CA62EB948}"/>
              </a:ext>
            </a:extLst>
          </p:cNvPr>
          <p:cNvCxnSpPr>
            <a:cxnSpLocks/>
          </p:cNvCxnSpPr>
          <p:nvPr/>
        </p:nvCxnSpPr>
        <p:spPr>
          <a:xfrm>
            <a:off x="4262936" y="4012201"/>
            <a:ext cx="0" cy="21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797BB4-F6D7-4FA6-BA4F-19D770FCDDD0}"/>
              </a:ext>
            </a:extLst>
          </p:cNvPr>
          <p:cNvCxnSpPr>
            <a:cxnSpLocks/>
          </p:cNvCxnSpPr>
          <p:nvPr/>
        </p:nvCxnSpPr>
        <p:spPr>
          <a:xfrm>
            <a:off x="4261297" y="3272242"/>
            <a:ext cx="0" cy="21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8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METHODOLOGY: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Preprocessing</a:t>
            </a:r>
            <a:r>
              <a:rPr lang="en-IN" dirty="0"/>
              <a:t> the image:</a:t>
            </a:r>
          </a:p>
          <a:p>
            <a:pPr>
              <a:buNone/>
            </a:pPr>
            <a:r>
              <a:rPr lang="en-IN" dirty="0"/>
              <a:t>               1)capturing image</a:t>
            </a:r>
          </a:p>
          <a:p>
            <a:pPr>
              <a:buNone/>
            </a:pPr>
            <a:r>
              <a:rPr lang="en-IN" dirty="0"/>
              <a:t>                2)apply k means for segmentation</a:t>
            </a:r>
          </a:p>
          <a:p>
            <a:pPr>
              <a:buNone/>
            </a:pPr>
            <a:r>
              <a:rPr lang="en-IN" dirty="0"/>
              <a:t>                3)apply edge detection </a:t>
            </a:r>
          </a:p>
          <a:p>
            <a:r>
              <a:rPr lang="en-IN" dirty="0"/>
              <a:t>Classifying the image:</a:t>
            </a:r>
          </a:p>
          <a:p>
            <a:pPr>
              <a:buNone/>
            </a:pPr>
            <a:r>
              <a:rPr lang="en-IN" dirty="0"/>
              <a:t>               1)Convolution layer</a:t>
            </a:r>
          </a:p>
          <a:p>
            <a:pPr>
              <a:buNone/>
            </a:pPr>
            <a:r>
              <a:rPr lang="en-IN" dirty="0"/>
              <a:t>               2)RELU layer</a:t>
            </a:r>
          </a:p>
          <a:p>
            <a:pPr>
              <a:buNone/>
            </a:pPr>
            <a:r>
              <a:rPr lang="en-IN" dirty="0"/>
              <a:t>               3)Pooling 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endParaRPr lang="en-IN" sz="3300" b="1" strike="noStrike" spc="-1" dirty="0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6326196" y="620697"/>
            <a:ext cx="2706840" cy="381600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1007864" y="387004"/>
            <a:ext cx="5069248" cy="44791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1" strike="noStrike" spc="-1" dirty="0">
                <a:latin typeface="Arial"/>
              </a:rPr>
              <a:t>SKIN SEGMENTATION:</a:t>
            </a:r>
          </a:p>
          <a:p>
            <a:endParaRPr lang="en-IN" sz="1800" b="1" strike="noStrike" spc="-1" dirty="0">
              <a:latin typeface="Arial"/>
            </a:endParaRPr>
          </a:p>
          <a:p>
            <a:r>
              <a:rPr lang="en-IN" b="1" spc="-1" dirty="0">
                <a:latin typeface="Arial"/>
              </a:rPr>
              <a:t>         </a:t>
            </a:r>
            <a:r>
              <a:rPr lang="en-IN" sz="1800" b="1" strike="noStrike" spc="-1" dirty="0">
                <a:latin typeface="Arial"/>
              </a:rPr>
              <a:t>The K Means clustering algorithm </a:t>
            </a:r>
            <a:r>
              <a:rPr lang="en-IN" b="1" spc="-1" dirty="0">
                <a:latin typeface="Arial"/>
              </a:rPr>
              <a:t>                	</a:t>
            </a:r>
            <a:r>
              <a:rPr lang="en-IN" sz="1800" b="1" strike="noStrike" spc="-1" dirty="0">
                <a:latin typeface="Arial"/>
              </a:rPr>
              <a:t>involves:</a:t>
            </a:r>
            <a:endParaRPr lang="en-IN" sz="1800" b="0" strike="noStrike" spc="-1" dirty="0">
              <a:latin typeface="Arial"/>
            </a:endParaRPr>
          </a:p>
          <a:p>
            <a:endParaRPr lang="en-IN" sz="1800" b="0" strike="noStrike" spc="-1" dirty="0">
              <a:latin typeface="Arial"/>
            </a:endParaRPr>
          </a:p>
          <a:p>
            <a:pPr marL="673200" lvl="1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Choosing the number of clusters “k”.</a:t>
            </a:r>
          </a:p>
          <a:p>
            <a:pPr marL="673200" lvl="1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Randomly assign each point to a cluster.</a:t>
            </a:r>
          </a:p>
          <a:p>
            <a:pPr marL="673200" lvl="1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Until clusters stop changing, repeat the following:</a:t>
            </a:r>
          </a:p>
          <a:p>
            <a:pPr marL="673200" lvl="1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For each cluster, compute the cluster </a:t>
            </a:r>
            <a:r>
              <a:rPr lang="en-IN" b="0" strike="noStrike" spc="-1" dirty="0" err="1">
                <a:latin typeface="Arial"/>
              </a:rPr>
              <a:t>centroid</a:t>
            </a:r>
            <a:r>
              <a:rPr lang="en-IN" b="0" strike="noStrike" spc="-1" dirty="0">
                <a:latin typeface="Arial"/>
              </a:rPr>
              <a:t> by taking the mean vector of points in the cluster.</a:t>
            </a:r>
          </a:p>
          <a:p>
            <a:pPr marL="673200" lvl="1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Assign each data point to the cluster for which the </a:t>
            </a:r>
            <a:r>
              <a:rPr lang="en-IN" b="0" strike="noStrike" spc="-1" dirty="0" err="1">
                <a:latin typeface="Arial"/>
              </a:rPr>
              <a:t>centroid</a:t>
            </a:r>
            <a:r>
              <a:rPr lang="en-IN" b="0" strike="noStrike" spc="-1" dirty="0">
                <a:latin typeface="Arial"/>
              </a:rPr>
              <a:t> is the closest.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Canny Edge Detection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The algorithmic steps are as follows: </a:t>
            </a:r>
          </a:p>
          <a:p>
            <a:pPr>
              <a:buNone/>
            </a:pPr>
            <a:r>
              <a:rPr lang="en-IN" dirty="0"/>
              <a:t>• Convolve image f(r, c) with a Gaussian function to get smooth image f^(r, c). f^(r, c)=f(</a:t>
            </a:r>
            <a:r>
              <a:rPr lang="en-IN" dirty="0" err="1"/>
              <a:t>r,c</a:t>
            </a:r>
            <a:r>
              <a:rPr lang="en-IN" dirty="0"/>
              <a:t>)*G(r,c,6) </a:t>
            </a:r>
          </a:p>
          <a:p>
            <a:pPr>
              <a:buNone/>
            </a:pPr>
            <a:r>
              <a:rPr lang="en-IN" dirty="0"/>
              <a:t>• Apply first difference gradient operator to compute edge strength then edge magnitude and direction are obtain as before. </a:t>
            </a:r>
          </a:p>
          <a:p>
            <a:pPr>
              <a:buNone/>
            </a:pPr>
            <a:r>
              <a:rPr lang="en-IN" dirty="0"/>
              <a:t>• Apply non-maximal or critical suppression to the gradient magnitude. </a:t>
            </a:r>
          </a:p>
          <a:p>
            <a:pPr>
              <a:buNone/>
            </a:pPr>
            <a:r>
              <a:rPr lang="en-IN" dirty="0"/>
              <a:t>• Apply threshold to the non-maximal suppression image.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670</TotalTime>
  <Words>408</Words>
  <Application>Microsoft Office PowerPoint</Application>
  <PresentationFormat>Custom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TITLE: A ROBUST SIGN  LANGUAGE AND HAND GESTURE RECOGNITION SYSTEM USING  K-MEANS CLUSTERING</vt:lpstr>
      <vt:lpstr>PowerPoint Presentation</vt:lpstr>
      <vt:lpstr>Problem Statement:</vt:lpstr>
      <vt:lpstr>PowerPoint Presentation</vt:lpstr>
      <vt:lpstr>PowerPoint Presentation</vt:lpstr>
      <vt:lpstr>PowerPoint Presentation</vt:lpstr>
      <vt:lpstr>METHODOLOGY:</vt:lpstr>
      <vt:lpstr>PowerPoint Presentation</vt:lpstr>
      <vt:lpstr>Canny Edge Detection Algorithm:</vt:lpstr>
      <vt:lpstr>Convolution neural network</vt:lpstr>
      <vt:lpstr>Technologies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creator>APARANJI</dc:creator>
  <cp:lastModifiedBy>Krishna Reddy</cp:lastModifiedBy>
  <cp:revision>57</cp:revision>
  <dcterms:created xsi:type="dcterms:W3CDTF">2019-08-13T13:10:26Z</dcterms:created>
  <dcterms:modified xsi:type="dcterms:W3CDTF">2019-10-15T04:40:07Z</dcterms:modified>
  <dc:language>en-IN</dc:language>
</cp:coreProperties>
</file>