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6" r:id="rId8"/>
    <p:sldId id="270" r:id="rId9"/>
    <p:sldId id="264" r:id="rId10"/>
    <p:sldId id="265" r:id="rId11"/>
    <p:sldId id="271" r:id="rId12"/>
    <p:sldId id="267" r:id="rId13"/>
    <p:sldId id="272" r:id="rId14"/>
    <p:sldId id="269" r:id="rId15"/>
    <p:sldId id="275" r:id="rId16"/>
    <p:sldId id="262" r:id="rId17"/>
    <p:sldId id="26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Reddy" initials="KR" lastIdx="2" clrIdx="0">
    <p:extLst>
      <p:ext uri="{19B8F6BF-5375-455C-9EA6-DF929625EA0E}">
        <p15:presenceInfo xmlns:p15="http://schemas.microsoft.com/office/powerpoint/2012/main" userId="0b5ac101596dbd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6T18:12:05.676"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16T18:12:05.676"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10/17/2019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10/17/2019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10/17/2019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10/17/2019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10/17/2019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7507939" TargetMode="External"/><Relationship Id="rId2" Type="http://schemas.openxmlformats.org/officeDocument/2006/relationships/hyperlink" Target="http://citeseerx.ist.psu.edu/viewdoc/download?doi=10.1.1.734.8389&amp;rep=rep1&amp;type=pdf"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1877050917320720" TargetMode="External"/><Relationship Id="rId4" Type="http://schemas.openxmlformats.org/officeDocument/2006/relationships/hyperlink" Target="https://ieeexplore.ieee.org/document/791678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E268-6FDC-426A-A334-7E367F893326}"/>
              </a:ext>
            </a:extLst>
          </p:cNvPr>
          <p:cNvSpPr>
            <a:spLocks noGrp="1"/>
          </p:cNvSpPr>
          <p:nvPr>
            <p:ph type="ctrTitle"/>
          </p:nvPr>
        </p:nvSpPr>
        <p:spPr/>
        <p:txBody>
          <a:bodyPr/>
          <a:lstStyle/>
          <a:p>
            <a:r>
              <a:rPr lang="en-IN" sz="3200" dirty="0">
                <a:solidFill>
                  <a:schemeClr val="tx2">
                    <a:lumMod val="50000"/>
                  </a:schemeClr>
                </a:solidFill>
              </a:rPr>
              <a:t>TITLE</a:t>
            </a:r>
            <a:r>
              <a:rPr lang="en-IN" sz="3200" dirty="0"/>
              <a:t>: A ROBUST SIGN  LANGUAGE AND HAND GESTURE RECOGNITION SYSTEM USING </a:t>
            </a:r>
            <a:br>
              <a:rPr lang="en-IN" sz="3200" dirty="0"/>
            </a:br>
            <a:r>
              <a:rPr lang="en-IN" sz="3200" dirty="0"/>
              <a:t>Convolution neural networks</a:t>
            </a:r>
            <a:endParaRPr lang="en-GB" sz="3200" dirty="0"/>
          </a:p>
        </p:txBody>
      </p:sp>
    </p:spTree>
    <p:extLst>
      <p:ext uri="{BB962C8B-B14F-4D97-AF65-F5344CB8AC3E}">
        <p14:creationId xmlns:p14="http://schemas.microsoft.com/office/powerpoint/2010/main" val="200481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DD443-D7A4-4016-839A-111E1792F1E4}"/>
              </a:ext>
            </a:extLst>
          </p:cNvPr>
          <p:cNvSpPr txBox="1"/>
          <p:nvPr/>
        </p:nvSpPr>
        <p:spPr>
          <a:xfrm>
            <a:off x="1682043" y="1305342"/>
            <a:ext cx="9787467" cy="2308324"/>
          </a:xfrm>
          <a:prstGeom prst="rect">
            <a:avLst/>
          </a:prstGeom>
          <a:noFill/>
        </p:spPr>
        <p:txBody>
          <a:bodyPr wrap="square" rtlCol="0">
            <a:spAutoFit/>
          </a:bodyPr>
          <a:lstStyle/>
          <a:p>
            <a:r>
              <a:rPr lang="en-GB" sz="2400" b="1" dirty="0"/>
              <a:t>Steps in K-Means algorithm:</a:t>
            </a:r>
          </a:p>
          <a:p>
            <a:r>
              <a:rPr lang="en-GB" sz="2000" dirty="0"/>
              <a:t>1. Choose the number of clusters K.</a:t>
            </a:r>
          </a:p>
          <a:p>
            <a:r>
              <a:rPr lang="en-GB" sz="2000" dirty="0"/>
              <a:t>2. Select at random K points, the centroids(not necessarily from your dataset).</a:t>
            </a:r>
          </a:p>
          <a:p>
            <a:r>
              <a:rPr lang="en-GB" sz="2000" dirty="0"/>
              <a:t>3. Assign each data point to the closest centroid → that forms K clusters.</a:t>
            </a:r>
          </a:p>
          <a:p>
            <a:r>
              <a:rPr lang="en-GB" sz="2000" dirty="0"/>
              <a:t>4. Compute and place the new centroid of each cluster.</a:t>
            </a:r>
          </a:p>
          <a:p>
            <a:r>
              <a:rPr lang="en-GB" sz="2000" dirty="0"/>
              <a:t>5. Reassign each data point to the new closest centroid. </a:t>
            </a:r>
          </a:p>
          <a:p>
            <a:r>
              <a:rPr lang="en-GB" sz="2000" dirty="0"/>
              <a:t>    If any reassignment . took place, go to step 4, otherwise, the model is ready</a:t>
            </a:r>
            <a:r>
              <a:rPr lang="en-GB" dirty="0"/>
              <a:t>.</a:t>
            </a:r>
          </a:p>
        </p:txBody>
      </p:sp>
    </p:spTree>
    <p:extLst>
      <p:ext uri="{BB962C8B-B14F-4D97-AF65-F5344CB8AC3E}">
        <p14:creationId xmlns:p14="http://schemas.microsoft.com/office/powerpoint/2010/main" val="272381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0778"/>
          </a:xfrm>
        </p:spPr>
        <p:txBody>
          <a:bodyPr/>
          <a:lstStyle/>
          <a:p>
            <a:r>
              <a:rPr lang="en-IN" dirty="0"/>
              <a:t>Image pre-processing</a:t>
            </a:r>
          </a:p>
        </p:txBody>
      </p:sp>
      <p:sp>
        <p:nvSpPr>
          <p:cNvPr id="3" name="Content Placeholder 2"/>
          <p:cNvSpPr>
            <a:spLocks noGrp="1"/>
          </p:cNvSpPr>
          <p:nvPr>
            <p:ph idx="1"/>
          </p:nvPr>
        </p:nvSpPr>
        <p:spPr>
          <a:xfrm>
            <a:off x="1371600" y="1794933"/>
            <a:ext cx="9601200" cy="4072467"/>
          </a:xfrm>
        </p:spPr>
        <p:txBody>
          <a:bodyPr/>
          <a:lstStyle/>
          <a:p>
            <a:pPr>
              <a:buNone/>
            </a:pPr>
            <a:r>
              <a:rPr lang="en-IN" dirty="0"/>
              <a:t>     Pre-processing is a common name for operations with images at the lowest level of abstraction — both input and output are intensity images. These iconic images are of the same kind as the original data captured by the sensor, with an intensity image usually represented by a matrix of image function values (</a:t>
            </a:r>
            <a:r>
              <a:rPr lang="en-IN" dirty="0" err="1"/>
              <a:t>brightnesses</a:t>
            </a:r>
            <a:r>
              <a:rPr lang="en-IN" dirty="0"/>
              <a:t>). The aim of pre-processing is an improvement of the image data that suppresses unwilling distortions or enhances some image features important for further processing, although geometric transformations of images (e.g. rotation, scaling, translation) are classified among pre-processing methods here since similar techniques are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733" y="268111"/>
            <a:ext cx="9601200" cy="1165578"/>
          </a:xfrm>
        </p:spPr>
        <p:txBody>
          <a:bodyPr/>
          <a:lstStyle/>
          <a:p>
            <a:r>
              <a:rPr lang="en-IN" dirty="0"/>
              <a:t>Image pre-processing steps</a:t>
            </a:r>
          </a:p>
        </p:txBody>
      </p:sp>
      <p:sp>
        <p:nvSpPr>
          <p:cNvPr id="3" name="Content Placeholder 2"/>
          <p:cNvSpPr>
            <a:spLocks noGrp="1"/>
          </p:cNvSpPr>
          <p:nvPr>
            <p:ph idx="1"/>
          </p:nvPr>
        </p:nvSpPr>
        <p:spPr>
          <a:xfrm>
            <a:off x="1371600" y="1738489"/>
            <a:ext cx="9601200" cy="4128911"/>
          </a:xfrm>
        </p:spPr>
        <p:txBody>
          <a:bodyPr>
            <a:normAutofit fontScale="92500" lnSpcReduction="10000"/>
          </a:bodyPr>
          <a:lstStyle/>
          <a:p>
            <a:r>
              <a:rPr lang="en-IN" b="1" dirty="0"/>
              <a:t>Uniform aspect ratio</a:t>
            </a:r>
            <a:r>
              <a:rPr lang="en-IN" dirty="0"/>
              <a:t>: One of the first steps is to ensure that the images have the same size and aspect ratio. Most of the neural network models assume a square shape input image, which means that each image needs to be checked if it is a square or not, and cropped appropriately. Cropping can be done to select a square part of the image, as shown. While cropping, we usually care about the part in the </a:t>
            </a:r>
            <a:r>
              <a:rPr lang="en-IN" dirty="0" err="1"/>
              <a:t>center</a:t>
            </a:r>
            <a:r>
              <a:rPr lang="en-IN" dirty="0"/>
              <a:t>.</a:t>
            </a:r>
          </a:p>
          <a:p>
            <a:r>
              <a:rPr lang="en-IN" b="1" dirty="0"/>
              <a:t>Image Scaling</a:t>
            </a:r>
            <a:r>
              <a:rPr lang="en-IN" dirty="0"/>
              <a:t>: Once we’ve ensured that all images are square (or have some predetermined aspect ratio), it’s time to scale each image appropriately. We’ve decided to have images with width and height of 100 pixels. We’ll need to scale the width and height of each image by a factor of 0.4 (100/250). There are a wide variety of up-scaling and down-scaling techniques and we usually use a library function to do this for us.</a:t>
            </a:r>
          </a:p>
          <a:p>
            <a:r>
              <a:rPr lang="en-IN" b="1" dirty="0"/>
              <a:t>Data augmentation</a:t>
            </a:r>
            <a:r>
              <a:rPr lang="en-IN" dirty="0"/>
              <a:t>: Another common pre-processing technique involves augmenting the existing data-set with perturbed versions of the existing images. Scaling, rotations and other affine transformations are typical. This is done to expose the neural network to a wide variety of variations. This makes it less likely that the neural network recognizes unwanted characteristics in the data-set.</a:t>
            </a:r>
          </a:p>
        </p:txBody>
      </p:sp>
    </p:spTree>
    <p:extLst>
      <p:ext uri="{BB962C8B-B14F-4D97-AF65-F5344CB8AC3E}">
        <p14:creationId xmlns:p14="http://schemas.microsoft.com/office/powerpoint/2010/main" val="9564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31711"/>
          </a:xfrm>
        </p:spPr>
        <p:txBody>
          <a:bodyPr/>
          <a:lstStyle/>
          <a:p>
            <a:r>
              <a:rPr lang="en-IN" dirty="0"/>
              <a:t>Classification</a:t>
            </a:r>
          </a:p>
        </p:txBody>
      </p:sp>
      <p:sp>
        <p:nvSpPr>
          <p:cNvPr id="3" name="Content Placeholder 2"/>
          <p:cNvSpPr>
            <a:spLocks noGrp="1"/>
          </p:cNvSpPr>
          <p:nvPr>
            <p:ph idx="1"/>
          </p:nvPr>
        </p:nvSpPr>
        <p:spPr>
          <a:xfrm>
            <a:off x="1371600" y="1885244"/>
            <a:ext cx="9601200" cy="3982156"/>
          </a:xfrm>
        </p:spPr>
        <p:txBody>
          <a:bodyPr/>
          <a:lstStyle/>
          <a:p>
            <a:r>
              <a:rPr lang="en-GB" dirty="0"/>
              <a:t>Image classification is the task of taking an input image and outputting a class (a cat, dog, etc) or a probability of classes that best describes the image.</a:t>
            </a:r>
          </a:p>
          <a:p>
            <a:r>
              <a:rPr lang="en-GB" dirty="0"/>
              <a:t>When a computer sees an image (takes an image as input), it will see an array of pixel values.</a:t>
            </a:r>
          </a:p>
          <a:p>
            <a:r>
              <a:rPr lang="en-GB" dirty="0"/>
              <a:t>What we want the computer to do is to be able to differentiate between all the images it’s given and figure out the unique features.</a:t>
            </a:r>
          </a:p>
          <a:p>
            <a:r>
              <a:rPr lang="en-GB" dirty="0"/>
              <a:t>the computer is able perform image classification by looking for low level features such as edges and curves, and then building up to more abstract concepts through a series of convolutional layers. This is a general overview of what a CNN does.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685800"/>
            <a:ext cx="9601200" cy="872067"/>
          </a:xfrm>
        </p:spPr>
        <p:txBody>
          <a:bodyPr/>
          <a:lstStyle/>
          <a:p>
            <a:r>
              <a:rPr lang="en-IN" dirty="0"/>
              <a:t>Convolution neural networks</a:t>
            </a:r>
          </a:p>
        </p:txBody>
      </p:sp>
      <p:sp>
        <p:nvSpPr>
          <p:cNvPr id="4" name="Content Placeholder 3"/>
          <p:cNvSpPr>
            <a:spLocks noGrp="1"/>
          </p:cNvSpPr>
          <p:nvPr>
            <p:ph idx="1"/>
          </p:nvPr>
        </p:nvSpPr>
        <p:spPr>
          <a:xfrm>
            <a:off x="1371600" y="1569156"/>
            <a:ext cx="9601200" cy="4298244"/>
          </a:xfrm>
        </p:spPr>
        <p:txBody>
          <a:bodyPr>
            <a:normAutofit fontScale="92500" lnSpcReduction="10000"/>
          </a:bodyPr>
          <a:lstStyle/>
          <a:p>
            <a:r>
              <a:rPr lang="en-IN" dirty="0"/>
              <a:t>CNN is a feed forward neural network that is generally use to analyse visual images by processing data with grid like </a:t>
            </a:r>
            <a:r>
              <a:rPr lang="en-IN" dirty="0" err="1"/>
              <a:t>topology.CNN</a:t>
            </a:r>
            <a:r>
              <a:rPr lang="en-IN" dirty="0"/>
              <a:t> is also known as convnet.</a:t>
            </a:r>
          </a:p>
          <a:p>
            <a:r>
              <a:rPr lang="en-IN" dirty="0"/>
              <a:t>Convolution operation forms the basis of any convolution neural network.</a:t>
            </a:r>
          </a:p>
          <a:p>
            <a:r>
              <a:rPr lang="en-IN" dirty="0"/>
              <a:t>It has four layers:</a:t>
            </a:r>
          </a:p>
          <a:p>
            <a:pPr marL="0" indent="0">
              <a:buNone/>
            </a:pPr>
            <a:r>
              <a:rPr lang="en-IN" dirty="0"/>
              <a:t>     1)Convolution layer—It has </a:t>
            </a:r>
            <a:r>
              <a:rPr lang="en-IN" dirty="0" err="1"/>
              <a:t>no.of</a:t>
            </a:r>
            <a:r>
              <a:rPr lang="en-IN" dirty="0"/>
              <a:t> filters that perform  that convolution operation . Every image is considered as a matrix of pixel values.</a:t>
            </a:r>
          </a:p>
          <a:p>
            <a:pPr marL="0" indent="0">
              <a:buNone/>
            </a:pPr>
            <a:r>
              <a:rPr lang="en-IN" dirty="0"/>
              <a:t>      2)RELU—Once the feature map is </a:t>
            </a:r>
            <a:r>
              <a:rPr lang="en-IN" dirty="0" err="1"/>
              <a:t>extracted,the</a:t>
            </a:r>
            <a:r>
              <a:rPr lang="en-IN" dirty="0"/>
              <a:t> next step is to move them to RELU </a:t>
            </a:r>
            <a:r>
              <a:rPr lang="en-IN" dirty="0" err="1"/>
              <a:t>layer.Here</a:t>
            </a:r>
            <a:r>
              <a:rPr lang="en-IN" dirty="0"/>
              <a:t> we apply non-linear </a:t>
            </a:r>
            <a:r>
              <a:rPr lang="en-IN" dirty="0" err="1"/>
              <a:t>function.Set</a:t>
            </a:r>
            <a:r>
              <a:rPr lang="en-IN" dirty="0"/>
              <a:t> all the negative pixel values to </a:t>
            </a:r>
            <a:r>
              <a:rPr lang="en-IN" dirty="0" err="1"/>
              <a:t>zero.Output</a:t>
            </a:r>
            <a:r>
              <a:rPr lang="en-IN" dirty="0"/>
              <a:t> is a rectified feature map. </a:t>
            </a:r>
          </a:p>
          <a:p>
            <a:pPr marL="0" indent="0">
              <a:buNone/>
            </a:pPr>
            <a:r>
              <a:rPr lang="en-IN" dirty="0"/>
              <a:t>      3)Pooling layer—Rectified feature map now goes through   down sampling operation that reduces the dimensionality of the feature </a:t>
            </a:r>
            <a:r>
              <a:rPr lang="en-IN" dirty="0" err="1"/>
              <a:t>map.Max</a:t>
            </a:r>
            <a:r>
              <a:rPr lang="en-IN" dirty="0"/>
              <a:t> pooling is used.</a:t>
            </a:r>
          </a:p>
          <a:p>
            <a:pPr marL="0" indent="0">
              <a:buNone/>
            </a:pPr>
            <a:r>
              <a:rPr lang="en-IN" dirty="0"/>
              <a:t>       4)Fully Connected—The flattened matrix from the pooling layer is fed as input to this layer to classify the image. </a:t>
            </a:r>
          </a:p>
        </p:txBody>
      </p:sp>
    </p:spTree>
    <p:extLst>
      <p:ext uri="{BB962C8B-B14F-4D97-AF65-F5344CB8AC3E}">
        <p14:creationId xmlns:p14="http://schemas.microsoft.com/office/powerpoint/2010/main" val="186273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6244"/>
          </a:xfrm>
        </p:spPr>
        <p:txBody>
          <a:bodyPr/>
          <a:lstStyle/>
          <a:p>
            <a:r>
              <a:rPr lang="en-IN" dirty="0"/>
              <a:t>Architecture</a:t>
            </a:r>
          </a:p>
        </p:txBody>
      </p:sp>
      <p:pic>
        <p:nvPicPr>
          <p:cNvPr id="5" name="Content Placeholder 4">
            <a:extLst>
              <a:ext uri="{FF2B5EF4-FFF2-40B4-BE49-F238E27FC236}">
                <a16:creationId xmlns:a16="http://schemas.microsoft.com/office/drawing/2014/main" id="{0B0C67F6-D7AA-477A-9DF6-EBB6220F92A5}"/>
              </a:ext>
            </a:extLst>
          </p:cNvPr>
          <p:cNvPicPr>
            <a:picLocks noGrp="1" noChangeAspect="1"/>
          </p:cNvPicPr>
          <p:nvPr>
            <p:ph idx="1"/>
          </p:nvPr>
        </p:nvPicPr>
        <p:blipFill>
          <a:blip r:embed="rId2"/>
          <a:stretch>
            <a:fillRect/>
          </a:stretch>
        </p:blipFill>
        <p:spPr>
          <a:xfrm>
            <a:off x="1467556" y="1501971"/>
            <a:ext cx="9787466" cy="486496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6C5F1DA-9E18-425A-8F8F-CE5C29DB6646}"/>
              </a:ext>
            </a:extLst>
          </p:cNvPr>
          <p:cNvSpPr txBox="1"/>
          <p:nvPr/>
        </p:nvSpPr>
        <p:spPr>
          <a:xfrm>
            <a:off x="2195732" y="407910"/>
            <a:ext cx="11327456" cy="1222835"/>
          </a:xfrm>
          <a:prstGeom prst="rect">
            <a:avLst/>
          </a:prstGeom>
          <a:noFill/>
          <a:ln>
            <a:noFill/>
          </a:ln>
        </p:spPr>
        <p:txBody>
          <a:bodyPr lIns="0" tIns="0" rIns="0" bIns="0" anchor="ctr">
            <a:normAutofit/>
          </a:bodyPr>
          <a:lstStyle/>
          <a:p>
            <a:pPr algn="ctr"/>
            <a:endParaRPr lang="en-IN" sz="3300" b="1" strike="noStrike" spc="-1" dirty="0">
              <a:solidFill>
                <a:srgbClr val="050505"/>
              </a:solidFill>
              <a:latin typeface="Times New Roman"/>
            </a:endParaRPr>
          </a:p>
        </p:txBody>
      </p:sp>
      <p:pic>
        <p:nvPicPr>
          <p:cNvPr id="3" name="Picture 2">
            <a:extLst>
              <a:ext uri="{FF2B5EF4-FFF2-40B4-BE49-F238E27FC236}">
                <a16:creationId xmlns:a16="http://schemas.microsoft.com/office/drawing/2014/main" id="{02E7D3EF-2037-48F2-B5E4-C3A3DE199A5F}"/>
              </a:ext>
            </a:extLst>
          </p:cNvPr>
          <p:cNvPicPr/>
          <p:nvPr/>
        </p:nvPicPr>
        <p:blipFill>
          <a:blip r:embed="rId2"/>
          <a:stretch/>
        </p:blipFill>
        <p:spPr>
          <a:xfrm>
            <a:off x="2689202" y="1779597"/>
            <a:ext cx="2263981" cy="1978170"/>
          </a:xfrm>
          <a:prstGeom prst="rect">
            <a:avLst/>
          </a:prstGeom>
          <a:ln>
            <a:noFill/>
          </a:ln>
        </p:spPr>
      </p:pic>
      <p:pic>
        <p:nvPicPr>
          <p:cNvPr id="4" name="Picture 3">
            <a:extLst>
              <a:ext uri="{FF2B5EF4-FFF2-40B4-BE49-F238E27FC236}">
                <a16:creationId xmlns:a16="http://schemas.microsoft.com/office/drawing/2014/main" id="{B2208EAB-1D63-44E9-9002-EDDC7AFF4049}"/>
              </a:ext>
            </a:extLst>
          </p:cNvPr>
          <p:cNvPicPr/>
          <p:nvPr/>
        </p:nvPicPr>
        <p:blipFill>
          <a:blip r:embed="rId3"/>
          <a:stretch/>
        </p:blipFill>
        <p:spPr>
          <a:xfrm>
            <a:off x="5471735" y="1754670"/>
            <a:ext cx="2170844" cy="2003097"/>
          </a:xfrm>
          <a:prstGeom prst="rect">
            <a:avLst/>
          </a:prstGeom>
          <a:ln>
            <a:noFill/>
          </a:ln>
        </p:spPr>
      </p:pic>
      <p:pic>
        <p:nvPicPr>
          <p:cNvPr id="5" name="Picture 4">
            <a:extLst>
              <a:ext uri="{FF2B5EF4-FFF2-40B4-BE49-F238E27FC236}">
                <a16:creationId xmlns:a16="http://schemas.microsoft.com/office/drawing/2014/main" id="{D10DADF6-DC49-43A4-8A93-0FA4F2561740}"/>
              </a:ext>
            </a:extLst>
          </p:cNvPr>
          <p:cNvPicPr/>
          <p:nvPr/>
        </p:nvPicPr>
        <p:blipFill rotWithShape="1">
          <a:blip r:embed="rId4"/>
          <a:srcRect t="8601"/>
          <a:stretch/>
        </p:blipFill>
        <p:spPr>
          <a:xfrm>
            <a:off x="2805759" y="4237219"/>
            <a:ext cx="2037431" cy="1944289"/>
          </a:xfrm>
          <a:prstGeom prst="rect">
            <a:avLst/>
          </a:prstGeom>
          <a:ln>
            <a:noFill/>
          </a:ln>
        </p:spPr>
      </p:pic>
      <p:pic>
        <p:nvPicPr>
          <p:cNvPr id="6" name="Picture 5">
            <a:extLst>
              <a:ext uri="{FF2B5EF4-FFF2-40B4-BE49-F238E27FC236}">
                <a16:creationId xmlns:a16="http://schemas.microsoft.com/office/drawing/2014/main" id="{6A64FCCC-440B-4A6F-8BDF-70C5C6B7AEC5}"/>
              </a:ext>
            </a:extLst>
          </p:cNvPr>
          <p:cNvPicPr/>
          <p:nvPr/>
        </p:nvPicPr>
        <p:blipFill>
          <a:blip r:embed="rId5"/>
          <a:stretch/>
        </p:blipFill>
        <p:spPr>
          <a:xfrm>
            <a:off x="8740430" y="1199910"/>
            <a:ext cx="2511675" cy="5079467"/>
          </a:xfrm>
          <a:prstGeom prst="rect">
            <a:avLst/>
          </a:prstGeom>
          <a:ln>
            <a:noFill/>
          </a:ln>
        </p:spPr>
      </p:pic>
      <p:sp>
        <p:nvSpPr>
          <p:cNvPr id="7" name="TextShape 2">
            <a:extLst>
              <a:ext uri="{FF2B5EF4-FFF2-40B4-BE49-F238E27FC236}">
                <a16:creationId xmlns:a16="http://schemas.microsoft.com/office/drawing/2014/main" id="{6A2124CA-0FFE-4B80-B1ED-A7BD7E07D6F3}"/>
              </a:ext>
            </a:extLst>
          </p:cNvPr>
          <p:cNvSpPr txBox="1"/>
          <p:nvPr/>
        </p:nvSpPr>
        <p:spPr>
          <a:xfrm>
            <a:off x="2426666" y="747461"/>
            <a:ext cx="2416524" cy="452449"/>
          </a:xfrm>
          <a:prstGeom prst="rect">
            <a:avLst/>
          </a:prstGeom>
          <a:noFill/>
          <a:ln>
            <a:noFill/>
          </a:ln>
        </p:spPr>
        <p:txBody>
          <a:bodyPr lIns="90000" tIns="45000" rIns="90000" bIns="45000"/>
          <a:lstStyle/>
          <a:p>
            <a:r>
              <a:rPr lang="en-IN" sz="1800" b="1" strike="noStrike" spc="-1" dirty="0">
                <a:latin typeface="Arial"/>
              </a:rPr>
              <a:t>Inputs:</a:t>
            </a:r>
          </a:p>
        </p:txBody>
      </p:sp>
      <p:pic>
        <p:nvPicPr>
          <p:cNvPr id="8" name="Picture 7">
            <a:extLst>
              <a:ext uri="{FF2B5EF4-FFF2-40B4-BE49-F238E27FC236}">
                <a16:creationId xmlns:a16="http://schemas.microsoft.com/office/drawing/2014/main" id="{577C709B-C307-4107-B1F5-34FF8DFC1EA3}"/>
              </a:ext>
            </a:extLst>
          </p:cNvPr>
          <p:cNvPicPr>
            <a:picLocks noChangeAspect="1"/>
          </p:cNvPicPr>
          <p:nvPr/>
        </p:nvPicPr>
        <p:blipFill rotWithShape="1">
          <a:blip r:embed="rId6">
            <a:extLst>
              <a:ext uri="{28A0092B-C50C-407E-A947-70E740481C1C}">
                <a14:useLocalDpi xmlns:a14="http://schemas.microsoft.com/office/drawing/2010/main" val="0"/>
              </a:ext>
            </a:extLst>
          </a:blip>
          <a:srcRect l="64447" t="67827" r="24836" b="12153"/>
          <a:stretch/>
        </p:blipFill>
        <p:spPr>
          <a:xfrm>
            <a:off x="5659605" y="4237219"/>
            <a:ext cx="1795104" cy="2007809"/>
          </a:xfrm>
          <a:prstGeom prst="rect">
            <a:avLst/>
          </a:prstGeom>
        </p:spPr>
      </p:pic>
    </p:spTree>
    <p:extLst>
      <p:ext uri="{BB962C8B-B14F-4D97-AF65-F5344CB8AC3E}">
        <p14:creationId xmlns:p14="http://schemas.microsoft.com/office/powerpoint/2010/main" val="1086862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1CCCA7E-118F-4C68-861E-D0ADD28874EE}"/>
              </a:ext>
            </a:extLst>
          </p:cNvPr>
          <p:cNvSpPr txBox="1"/>
          <p:nvPr/>
        </p:nvSpPr>
        <p:spPr>
          <a:xfrm>
            <a:off x="1620000" y="216000"/>
            <a:ext cx="8100000" cy="936000"/>
          </a:xfrm>
          <a:prstGeom prst="rect">
            <a:avLst/>
          </a:prstGeom>
          <a:noFill/>
          <a:ln>
            <a:noFill/>
          </a:ln>
        </p:spPr>
        <p:txBody>
          <a:bodyPr lIns="0" tIns="0" rIns="0" bIns="0" anchor="ctr">
            <a:normAutofit/>
          </a:bodyPr>
          <a:lstStyle/>
          <a:p>
            <a:pPr algn="ctr"/>
            <a:endParaRPr lang="en-IN" sz="3300" b="1" strike="noStrike" spc="-1" dirty="0">
              <a:solidFill>
                <a:srgbClr val="050505"/>
              </a:solidFill>
              <a:latin typeface="Times New Roman"/>
            </a:endParaRPr>
          </a:p>
        </p:txBody>
      </p:sp>
      <p:pic>
        <p:nvPicPr>
          <p:cNvPr id="3" name="Picture 2">
            <a:extLst>
              <a:ext uri="{FF2B5EF4-FFF2-40B4-BE49-F238E27FC236}">
                <a16:creationId xmlns:a16="http://schemas.microsoft.com/office/drawing/2014/main" id="{1B345C1E-B84B-46E0-BB31-A9E0E4479170}"/>
              </a:ext>
            </a:extLst>
          </p:cNvPr>
          <p:cNvPicPr/>
          <p:nvPr/>
        </p:nvPicPr>
        <p:blipFill rotWithShape="1">
          <a:blip r:embed="rId2"/>
          <a:srcRect l="5807"/>
          <a:stretch/>
        </p:blipFill>
        <p:spPr>
          <a:xfrm>
            <a:off x="6025414" y="2155459"/>
            <a:ext cx="3130865" cy="2161800"/>
          </a:xfrm>
          <a:prstGeom prst="rect">
            <a:avLst/>
          </a:prstGeom>
          <a:ln>
            <a:noFill/>
          </a:ln>
        </p:spPr>
      </p:pic>
      <p:sp>
        <p:nvSpPr>
          <p:cNvPr id="4" name="TextShape 2">
            <a:extLst>
              <a:ext uri="{FF2B5EF4-FFF2-40B4-BE49-F238E27FC236}">
                <a16:creationId xmlns:a16="http://schemas.microsoft.com/office/drawing/2014/main" id="{5806BED1-2A3F-44BB-AD96-606BCB68D459}"/>
              </a:ext>
            </a:extLst>
          </p:cNvPr>
          <p:cNvSpPr txBox="1"/>
          <p:nvPr/>
        </p:nvSpPr>
        <p:spPr>
          <a:xfrm>
            <a:off x="1944000" y="1224000"/>
            <a:ext cx="2160000" cy="346320"/>
          </a:xfrm>
          <a:prstGeom prst="rect">
            <a:avLst/>
          </a:prstGeom>
          <a:noFill/>
          <a:ln>
            <a:noFill/>
          </a:ln>
        </p:spPr>
        <p:txBody>
          <a:bodyPr lIns="90000" tIns="45000" rIns="90000" bIns="45000"/>
          <a:lstStyle/>
          <a:p>
            <a:r>
              <a:rPr lang="en-IN" sz="1800" b="1" strike="noStrike" spc="-1">
                <a:latin typeface="Arial"/>
              </a:rPr>
              <a:t>Output:</a:t>
            </a:r>
          </a:p>
        </p:txBody>
      </p:sp>
      <p:pic>
        <p:nvPicPr>
          <p:cNvPr id="5" name="Picture 4">
            <a:extLst>
              <a:ext uri="{FF2B5EF4-FFF2-40B4-BE49-F238E27FC236}">
                <a16:creationId xmlns:a16="http://schemas.microsoft.com/office/drawing/2014/main" id="{7C0E3341-EC7E-431A-8534-ACDB18E72C0E}"/>
              </a:ext>
            </a:extLst>
          </p:cNvPr>
          <p:cNvPicPr>
            <a:picLocks noChangeAspect="1"/>
          </p:cNvPicPr>
          <p:nvPr/>
        </p:nvPicPr>
        <p:blipFill rotWithShape="1">
          <a:blip r:embed="rId3">
            <a:extLst>
              <a:ext uri="{28A0092B-C50C-407E-A947-70E740481C1C}">
                <a14:useLocalDpi xmlns:a14="http://schemas.microsoft.com/office/drawing/2010/main" val="0"/>
              </a:ext>
            </a:extLst>
          </a:blip>
          <a:srcRect l="51328" t="21559" r="24200" b="50000"/>
          <a:stretch/>
        </p:blipFill>
        <p:spPr>
          <a:xfrm>
            <a:off x="1484018" y="2155459"/>
            <a:ext cx="3268603" cy="2161800"/>
          </a:xfrm>
          <a:prstGeom prst="rect">
            <a:avLst/>
          </a:prstGeom>
        </p:spPr>
      </p:pic>
    </p:spTree>
    <p:extLst>
      <p:ext uri="{BB962C8B-B14F-4D97-AF65-F5344CB8AC3E}">
        <p14:creationId xmlns:p14="http://schemas.microsoft.com/office/powerpoint/2010/main" val="252141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pPr marL="285750" indent="-285750">
              <a:buFont typeface="Arial" pitchFamily="34" charset="0"/>
              <a:buChar char="•"/>
            </a:pPr>
            <a:r>
              <a:rPr lang="en-IN" spc="-1" dirty="0">
                <a:latin typeface="Arial"/>
                <a:hlinkClick r:id="rId2"/>
              </a:rPr>
              <a:t>http://citeseerx.ist.psu.edu/viewdoc/download?doi=10.1.1.734.8389&amp;rep=rep1&amp;type=pdf</a:t>
            </a:r>
            <a:endParaRPr lang="en-IN" spc="-1" dirty="0">
              <a:latin typeface="Arial"/>
            </a:endParaRPr>
          </a:p>
          <a:p>
            <a:pPr marL="285750" indent="-285750">
              <a:buFont typeface="Arial" pitchFamily="34" charset="0"/>
              <a:buChar char="•"/>
            </a:pPr>
            <a:r>
              <a:rPr lang="en-IN" spc="-1" dirty="0">
                <a:latin typeface="Arial"/>
                <a:hlinkClick r:id="rId3" tooltip="https://ieeexplore.ieee.org/document/7507939"/>
              </a:rPr>
              <a:t>https://ieeexplore.ieee.org/document/7507939</a:t>
            </a:r>
            <a:endParaRPr lang="en-IN" spc="-1" dirty="0">
              <a:latin typeface="Arial"/>
            </a:endParaRPr>
          </a:p>
          <a:p>
            <a:pPr marL="285750" indent="-285750">
              <a:buFont typeface="Arial" pitchFamily="34" charset="0"/>
              <a:buChar char="•"/>
            </a:pPr>
            <a:r>
              <a:rPr lang="en-IN" spc="-1" dirty="0">
                <a:latin typeface="Arial"/>
                <a:hlinkClick r:id="rId4"/>
              </a:rPr>
              <a:t>https://ieeexplore.ieee.org/document/7916786</a:t>
            </a:r>
            <a:endParaRPr lang="en-IN" spc="-1" dirty="0">
              <a:latin typeface="Arial"/>
            </a:endParaRPr>
          </a:p>
          <a:p>
            <a:pPr marL="285750" indent="-285750">
              <a:buFont typeface="Arial" pitchFamily="34" charset="0"/>
              <a:buChar char="•"/>
            </a:pPr>
            <a:r>
              <a:rPr lang="en-IN" spc="-1" dirty="0">
                <a:latin typeface="Arial"/>
                <a:hlinkClick r:id="rId5"/>
              </a:rPr>
              <a:t>https://www.sciencedirect.com/science/article/pii/S1877050917320720</a:t>
            </a:r>
            <a:endParaRPr lang="en-IN" spc="-1" dirty="0">
              <a:latin typeface="Arial"/>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8012BA-3181-45E1-B797-8FB07210FEDA}"/>
              </a:ext>
            </a:extLst>
          </p:cNvPr>
          <p:cNvSpPr txBox="1"/>
          <p:nvPr/>
        </p:nvSpPr>
        <p:spPr>
          <a:xfrm>
            <a:off x="1907822" y="891822"/>
            <a:ext cx="8082845" cy="3693319"/>
          </a:xfrm>
          <a:prstGeom prst="rect">
            <a:avLst/>
          </a:prstGeom>
          <a:noFill/>
        </p:spPr>
        <p:txBody>
          <a:bodyPr wrap="square" rtlCol="0">
            <a:spAutoFit/>
          </a:bodyPr>
          <a:lstStyle/>
          <a:p>
            <a:pPr>
              <a:buNone/>
            </a:pPr>
            <a:r>
              <a:rPr lang="en-IN" sz="3200" b="1" dirty="0">
                <a:latin typeface="+mj-lt"/>
              </a:rPr>
              <a:t>Team members:</a:t>
            </a:r>
          </a:p>
          <a:p>
            <a:pPr>
              <a:buNone/>
            </a:pPr>
            <a:endParaRPr lang="en-IN" sz="2400" b="1" dirty="0"/>
          </a:p>
          <a:p>
            <a:pPr>
              <a:buFont typeface="Arial" pitchFamily="34" charset="0"/>
              <a:buChar char="•"/>
            </a:pPr>
            <a:r>
              <a:rPr lang="en-IN" sz="3200" dirty="0"/>
              <a:t>D </a:t>
            </a:r>
            <a:r>
              <a:rPr lang="en-IN" sz="3200" dirty="0" err="1"/>
              <a:t>Prakhya</a:t>
            </a:r>
            <a:r>
              <a:rPr lang="en-IN" sz="3200" dirty="0"/>
              <a:t> (168)</a:t>
            </a:r>
          </a:p>
          <a:p>
            <a:pPr>
              <a:buFont typeface="Arial" pitchFamily="34" charset="0"/>
              <a:buChar char="•"/>
            </a:pPr>
            <a:r>
              <a:rPr lang="en-IN" sz="3200" dirty="0"/>
              <a:t>M Sri </a:t>
            </a:r>
            <a:r>
              <a:rPr lang="en-IN" sz="3200" dirty="0" err="1"/>
              <a:t>Manjari</a:t>
            </a:r>
            <a:r>
              <a:rPr lang="en-IN" sz="3200" dirty="0"/>
              <a:t>(152)</a:t>
            </a:r>
          </a:p>
          <a:p>
            <a:pPr>
              <a:buFont typeface="Arial" pitchFamily="34" charset="0"/>
              <a:buChar char="•"/>
            </a:pPr>
            <a:r>
              <a:rPr lang="en-IN" sz="3200" dirty="0"/>
              <a:t>A </a:t>
            </a:r>
            <a:r>
              <a:rPr lang="en-IN" sz="3200" dirty="0" err="1"/>
              <a:t>Varaprasadh</a:t>
            </a:r>
            <a:r>
              <a:rPr lang="en-IN" sz="3200" dirty="0"/>
              <a:t>(201)</a:t>
            </a:r>
          </a:p>
          <a:p>
            <a:pPr>
              <a:buFont typeface="Arial" pitchFamily="34" charset="0"/>
              <a:buChar char="•"/>
            </a:pPr>
            <a:r>
              <a:rPr lang="en-IN" sz="3200" dirty="0"/>
              <a:t>N Krishna Reddy(163)</a:t>
            </a:r>
          </a:p>
          <a:p>
            <a:pPr>
              <a:buFont typeface="Arial" pitchFamily="34" charset="0"/>
              <a:buChar char="•"/>
            </a:pPr>
            <a:r>
              <a:rPr lang="en-IN" sz="3200" dirty="0"/>
              <a:t>D Krishna Vamsi(R-45))</a:t>
            </a:r>
          </a:p>
          <a:p>
            <a:endParaRPr lang="en-GB" dirty="0"/>
          </a:p>
        </p:txBody>
      </p:sp>
    </p:spTree>
    <p:extLst>
      <p:ext uri="{BB962C8B-B14F-4D97-AF65-F5344CB8AC3E}">
        <p14:creationId xmlns:p14="http://schemas.microsoft.com/office/powerpoint/2010/main" val="368169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D25356-C4A3-42BA-B60A-254451FB8BE9}"/>
              </a:ext>
            </a:extLst>
          </p:cNvPr>
          <p:cNvSpPr/>
          <p:nvPr/>
        </p:nvSpPr>
        <p:spPr>
          <a:xfrm>
            <a:off x="1998133" y="1659467"/>
            <a:ext cx="6931378" cy="646331"/>
          </a:xfrm>
          <a:prstGeom prst="rect">
            <a:avLst/>
          </a:prstGeom>
        </p:spPr>
        <p:txBody>
          <a:bodyPr wrap="square">
            <a:spAutoFit/>
          </a:bodyPr>
          <a:lstStyle/>
          <a:p>
            <a:r>
              <a:rPr lang="en-GB" sz="3600" b="1" dirty="0"/>
              <a:t>Abstract:</a:t>
            </a:r>
          </a:p>
        </p:txBody>
      </p:sp>
      <p:sp>
        <p:nvSpPr>
          <p:cNvPr id="3" name="Rectangle 2">
            <a:extLst>
              <a:ext uri="{FF2B5EF4-FFF2-40B4-BE49-F238E27FC236}">
                <a16:creationId xmlns:a16="http://schemas.microsoft.com/office/drawing/2014/main" id="{4AA8530B-87CD-4B80-AA76-3344ECB26893}"/>
              </a:ext>
            </a:extLst>
          </p:cNvPr>
          <p:cNvSpPr/>
          <p:nvPr/>
        </p:nvSpPr>
        <p:spPr>
          <a:xfrm>
            <a:off x="1862667" y="2348088"/>
            <a:ext cx="9200444" cy="2739211"/>
          </a:xfrm>
          <a:prstGeom prst="rect">
            <a:avLst/>
          </a:prstGeom>
        </p:spPr>
        <p:txBody>
          <a:bodyPr wrap="square">
            <a:spAutoFit/>
          </a:bodyPr>
          <a:lstStyle/>
          <a:p>
            <a:r>
              <a:rPr lang="en-IN" sz="2400" dirty="0"/>
              <a:t>Sign language is the only tool of communication for the person who is not able to speak and hear anything. Sign language is a boon for the physically challenged people to express their thoughts and emotion. In this work, a novel scheme of sign language recognition has been proposed for identifying the alphabets and gestures in sign language.  </a:t>
            </a:r>
            <a:r>
              <a:rPr lang="en-IN" sz="2400" spc="-1" dirty="0">
                <a:cs typeface="Arial" pitchFamily="34" charset="0"/>
              </a:rPr>
              <a:t>With the help of computer vision and neural networks we can detect the signs and give the respective text output</a:t>
            </a:r>
            <a:r>
              <a:rPr lang="en-IN" sz="2800" spc="-1" dirty="0">
                <a:cs typeface="Arial" pitchFamily="34" charset="0"/>
              </a:rPr>
              <a:t>.</a:t>
            </a:r>
            <a:endParaRPr lang="en-GB" sz="2400" dirty="0"/>
          </a:p>
        </p:txBody>
      </p:sp>
    </p:spTree>
    <p:extLst>
      <p:ext uri="{BB962C8B-B14F-4D97-AF65-F5344CB8AC3E}">
        <p14:creationId xmlns:p14="http://schemas.microsoft.com/office/powerpoint/2010/main" val="92617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195C0B-2A17-45BF-8DE9-5E33F277948B}"/>
              </a:ext>
            </a:extLst>
          </p:cNvPr>
          <p:cNvSpPr/>
          <p:nvPr/>
        </p:nvSpPr>
        <p:spPr>
          <a:xfrm>
            <a:off x="1230489" y="1253067"/>
            <a:ext cx="6603999" cy="646331"/>
          </a:xfrm>
          <a:prstGeom prst="rect">
            <a:avLst/>
          </a:prstGeom>
        </p:spPr>
        <p:txBody>
          <a:bodyPr wrap="square">
            <a:spAutoFit/>
          </a:bodyPr>
          <a:lstStyle/>
          <a:p>
            <a:r>
              <a:rPr lang="en-IN" sz="3600" b="1" dirty="0"/>
              <a:t>Problem Statement:</a:t>
            </a:r>
            <a:endParaRPr lang="en-GB" sz="3600" b="1" dirty="0"/>
          </a:p>
        </p:txBody>
      </p:sp>
      <p:sp>
        <p:nvSpPr>
          <p:cNvPr id="3" name="Rectangle 2">
            <a:extLst>
              <a:ext uri="{FF2B5EF4-FFF2-40B4-BE49-F238E27FC236}">
                <a16:creationId xmlns:a16="http://schemas.microsoft.com/office/drawing/2014/main" id="{A17DFFEB-DE41-4471-9A3C-C2B99E94D3C4}"/>
              </a:ext>
            </a:extLst>
          </p:cNvPr>
          <p:cNvSpPr/>
          <p:nvPr/>
        </p:nvSpPr>
        <p:spPr>
          <a:xfrm>
            <a:off x="1083733" y="2190044"/>
            <a:ext cx="10893778" cy="2739211"/>
          </a:xfrm>
          <a:prstGeom prst="rect">
            <a:avLst/>
          </a:prstGeom>
        </p:spPr>
        <p:txBody>
          <a:bodyPr wrap="square">
            <a:spAutoFit/>
          </a:bodyPr>
          <a:lstStyle/>
          <a:p>
            <a:endParaRPr lang="en-IN" dirty="0"/>
          </a:p>
          <a:p>
            <a:pPr algn="just">
              <a:buNone/>
            </a:pPr>
            <a:r>
              <a:rPr lang="en-IN" sz="2400" dirty="0"/>
              <a:t>Speech impaired people use hand signs and gestures to communicate .Normal people face difficulty in understanding their language . Hence there is a need of a system which recognizes the different signs, gestures and conveys the information to the normal people. It bridges the gap between physically challenged people and normal people.</a:t>
            </a:r>
          </a:p>
          <a:p>
            <a:endParaRPr lang="en-IN" sz="1600" dirty="0"/>
          </a:p>
          <a:p>
            <a:endParaRPr lang="en-IN" dirty="0"/>
          </a:p>
        </p:txBody>
      </p:sp>
    </p:spTree>
    <p:extLst>
      <p:ext uri="{BB962C8B-B14F-4D97-AF65-F5344CB8AC3E}">
        <p14:creationId xmlns:p14="http://schemas.microsoft.com/office/powerpoint/2010/main" val="293887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CD710-32CC-477D-BEB3-2F7262153F17}"/>
              </a:ext>
            </a:extLst>
          </p:cNvPr>
          <p:cNvSpPr txBox="1"/>
          <p:nvPr/>
        </p:nvSpPr>
        <p:spPr>
          <a:xfrm>
            <a:off x="1546578" y="620889"/>
            <a:ext cx="7789333" cy="646331"/>
          </a:xfrm>
          <a:prstGeom prst="rect">
            <a:avLst/>
          </a:prstGeom>
          <a:noFill/>
        </p:spPr>
        <p:txBody>
          <a:bodyPr wrap="square" rtlCol="0">
            <a:spAutoFit/>
          </a:bodyPr>
          <a:lstStyle/>
          <a:p>
            <a:r>
              <a:rPr lang="en-IN" sz="3600" b="1" dirty="0"/>
              <a:t>Segmentation:</a:t>
            </a:r>
            <a:endParaRPr lang="en-GB" sz="3600" b="1" dirty="0"/>
          </a:p>
        </p:txBody>
      </p:sp>
      <p:sp>
        <p:nvSpPr>
          <p:cNvPr id="3" name="TextBox 2">
            <a:extLst>
              <a:ext uri="{FF2B5EF4-FFF2-40B4-BE49-F238E27FC236}">
                <a16:creationId xmlns:a16="http://schemas.microsoft.com/office/drawing/2014/main" id="{0DCCBA14-45B2-453D-9B92-F3B7D9F7FBB4}"/>
              </a:ext>
            </a:extLst>
          </p:cNvPr>
          <p:cNvSpPr txBox="1"/>
          <p:nvPr/>
        </p:nvSpPr>
        <p:spPr>
          <a:xfrm>
            <a:off x="1704622" y="1377244"/>
            <a:ext cx="9189156" cy="2677656"/>
          </a:xfrm>
          <a:prstGeom prst="rect">
            <a:avLst/>
          </a:prstGeom>
          <a:noFill/>
        </p:spPr>
        <p:txBody>
          <a:bodyPr wrap="square" rtlCol="0">
            <a:spAutoFit/>
          </a:bodyPr>
          <a:lstStyle/>
          <a:p>
            <a:r>
              <a:rPr lang="en-GB" sz="2400" dirty="0"/>
              <a:t>Image segmentation is the process of partitioning a digital image into multiple segments(sets of pixels, also known as image objects). The goal of segmentation is to simplify and/or change the representation of an image into something that is more meaningful and easier to analyse . Modern image segmentation techniques are powered by deep learning technology. Here are several deep learning architectures used for segmentation:</a:t>
            </a:r>
          </a:p>
        </p:txBody>
      </p:sp>
    </p:spTree>
    <p:extLst>
      <p:ext uri="{BB962C8B-B14F-4D97-AF65-F5344CB8AC3E}">
        <p14:creationId xmlns:p14="http://schemas.microsoft.com/office/powerpoint/2010/main" val="206604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BAFAF-AAAA-4224-B348-234F2766E368}"/>
              </a:ext>
            </a:extLst>
          </p:cNvPr>
          <p:cNvSpPr txBox="1"/>
          <p:nvPr/>
        </p:nvSpPr>
        <p:spPr>
          <a:xfrm>
            <a:off x="1444978" y="485421"/>
            <a:ext cx="9742311" cy="5632311"/>
          </a:xfrm>
          <a:prstGeom prst="rect">
            <a:avLst/>
          </a:prstGeom>
          <a:noFill/>
        </p:spPr>
        <p:txBody>
          <a:bodyPr wrap="square" rtlCol="0">
            <a:spAutoFit/>
          </a:bodyPr>
          <a:lstStyle/>
          <a:p>
            <a:r>
              <a:rPr lang="en-GB" sz="2000" dirty="0"/>
              <a:t>Image Segmentation involves converting an image into a collection of regions of pixels that are represented by a mask or a </a:t>
            </a:r>
            <a:r>
              <a:rPr lang="en-GB" sz="2000" dirty="0" err="1"/>
              <a:t>labeled</a:t>
            </a:r>
            <a:r>
              <a:rPr lang="en-GB" sz="2000" dirty="0"/>
              <a:t> image. By dividing an image into segments, you can process only the important segments of the image instead of processing the entire image.</a:t>
            </a:r>
          </a:p>
          <a:p>
            <a:endParaRPr lang="en-GB" sz="2000" dirty="0"/>
          </a:p>
          <a:p>
            <a:r>
              <a:rPr lang="en-GB" sz="2000" dirty="0"/>
              <a:t>A common technique is to look for abrupt discontinuities in pixel values, which typically indicate edges that define a region.</a:t>
            </a:r>
          </a:p>
          <a:p>
            <a:endParaRPr lang="en-GB" sz="2000" dirty="0"/>
          </a:p>
          <a:p>
            <a:r>
              <a:rPr lang="en-GB" sz="2000" dirty="0"/>
              <a:t>Another common approach is to detect similarities in the regions of an image. Some techniques that follow this approach are region growing, clustering, and thresholding.</a:t>
            </a:r>
          </a:p>
          <a:p>
            <a:endParaRPr lang="en-GB" sz="2000" dirty="0"/>
          </a:p>
          <a:p>
            <a:r>
              <a:rPr lang="en-GB" sz="2000" dirty="0"/>
              <a:t>A variety of other approaches to perform image segmentation have been developed over the years using domain-specific knowledge to effectively solve segmentation problems in specific application areas.</a:t>
            </a:r>
          </a:p>
          <a:p>
            <a:endParaRPr lang="en-GB" sz="2000" dirty="0"/>
          </a:p>
          <a:p>
            <a:r>
              <a:rPr lang="en-GB" sz="2000" dirty="0"/>
              <a:t>So let us start with one of the clustering-based approaches in Image Segmentation which is K-Means clustering.</a:t>
            </a:r>
          </a:p>
          <a:p>
            <a:endParaRPr lang="en-GB" sz="2000" dirty="0"/>
          </a:p>
        </p:txBody>
      </p:sp>
    </p:spTree>
    <p:extLst>
      <p:ext uri="{BB962C8B-B14F-4D97-AF65-F5344CB8AC3E}">
        <p14:creationId xmlns:p14="http://schemas.microsoft.com/office/powerpoint/2010/main" val="292692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4A766-8C1F-4750-B823-F304768E44A5}"/>
              </a:ext>
            </a:extLst>
          </p:cNvPr>
          <p:cNvSpPr txBox="1"/>
          <p:nvPr/>
        </p:nvSpPr>
        <p:spPr>
          <a:xfrm>
            <a:off x="2020711" y="148471"/>
            <a:ext cx="8150578" cy="5232202"/>
          </a:xfrm>
          <a:prstGeom prst="rect">
            <a:avLst/>
          </a:prstGeom>
          <a:noFill/>
        </p:spPr>
        <p:txBody>
          <a:bodyPr wrap="square" rtlCol="0">
            <a:spAutoFit/>
          </a:bodyPr>
          <a:lstStyle/>
          <a:p>
            <a:r>
              <a:rPr lang="en-GB" sz="2800" b="1" dirty="0"/>
              <a:t>Gradient Calculation</a:t>
            </a:r>
          </a:p>
          <a:p>
            <a:endParaRPr lang="en-GB" dirty="0"/>
          </a:p>
          <a:p>
            <a:pPr algn="just"/>
            <a:r>
              <a:rPr lang="en-GB" sz="2400" dirty="0"/>
              <a:t>The Gradient calculation step detects the edge intensity and direction by calculating the gradient of the image using edge detection operators.</a:t>
            </a:r>
          </a:p>
          <a:p>
            <a:pPr algn="just"/>
            <a:endParaRPr lang="en-GB" sz="2400" dirty="0"/>
          </a:p>
          <a:p>
            <a:pPr algn="just"/>
            <a:r>
              <a:rPr lang="en-GB" sz="2400" dirty="0"/>
              <a:t>Edges correspond to a change of pixels’ intensity. To detect it, the easiest way is to apply filters that highlight this intensity change in both directions: horizontal (x) and vertical (y).</a:t>
            </a:r>
          </a:p>
          <a:p>
            <a:pPr algn="just"/>
            <a:endParaRPr lang="en-GB" sz="2400" dirty="0"/>
          </a:p>
          <a:p>
            <a:pPr algn="just"/>
            <a:r>
              <a:rPr lang="en-GB" sz="2400" dirty="0"/>
              <a:t>When the image is smoothed, the derivatives Ix and </a:t>
            </a:r>
            <a:r>
              <a:rPr lang="en-GB" sz="2400" dirty="0" err="1"/>
              <a:t>Iy</a:t>
            </a:r>
            <a:r>
              <a:rPr lang="en-GB" sz="2400" dirty="0"/>
              <a:t> </a:t>
            </a:r>
            <a:r>
              <a:rPr lang="en-GB" sz="2400" dirty="0" err="1"/>
              <a:t>w.r.t.</a:t>
            </a:r>
            <a:r>
              <a:rPr lang="en-GB" sz="2400" dirty="0"/>
              <a:t> x and y are calculated. It can be implemented by convolving I with Sobel kernels </a:t>
            </a:r>
            <a:r>
              <a:rPr lang="en-GB" sz="2400" dirty="0" err="1"/>
              <a:t>Kx</a:t>
            </a:r>
            <a:r>
              <a:rPr lang="en-GB" sz="2400" dirty="0"/>
              <a:t> and Ky, respectively:</a:t>
            </a:r>
          </a:p>
          <a:p>
            <a:pPr algn="just"/>
            <a:r>
              <a:rPr lang="en-GB" sz="2400" dirty="0"/>
              <a:t>Sobel filters for both direction (horizontal and vertical).</a:t>
            </a:r>
          </a:p>
        </p:txBody>
      </p:sp>
    </p:spTree>
    <p:extLst>
      <p:ext uri="{BB962C8B-B14F-4D97-AF65-F5344CB8AC3E}">
        <p14:creationId xmlns:p14="http://schemas.microsoft.com/office/powerpoint/2010/main" val="275019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D6A90-2673-41A6-AC1E-AD0EE3CADA9A}"/>
              </a:ext>
            </a:extLst>
          </p:cNvPr>
          <p:cNvSpPr txBox="1"/>
          <p:nvPr/>
        </p:nvSpPr>
        <p:spPr>
          <a:xfrm>
            <a:off x="993423" y="361244"/>
            <a:ext cx="10747022" cy="4678204"/>
          </a:xfrm>
          <a:prstGeom prst="rect">
            <a:avLst/>
          </a:prstGeom>
          <a:noFill/>
        </p:spPr>
        <p:txBody>
          <a:bodyPr wrap="square" rtlCol="0">
            <a:spAutoFit/>
          </a:bodyPr>
          <a:lstStyle/>
          <a:p>
            <a:r>
              <a:rPr lang="en-GB" sz="2800" b="1" dirty="0"/>
              <a:t>Double threshold</a:t>
            </a:r>
          </a:p>
          <a:p>
            <a:endParaRPr lang="en-GB" dirty="0"/>
          </a:p>
          <a:p>
            <a:pPr algn="just"/>
            <a:r>
              <a:rPr lang="en-GB" dirty="0"/>
              <a:t>The double threshold step aims at identifying 3 kinds of pixels: strong, weak, and non-relevant:</a:t>
            </a:r>
          </a:p>
          <a:p>
            <a:pPr algn="just"/>
            <a:endParaRPr lang="en-GB" dirty="0"/>
          </a:p>
          <a:p>
            <a:pPr algn="just"/>
            <a:r>
              <a:rPr lang="en-GB" dirty="0"/>
              <a:t>Strong pixels are pixels that have an intensity so high that we are sure they contribute to the final edge.</a:t>
            </a:r>
          </a:p>
          <a:p>
            <a:pPr algn="just"/>
            <a:r>
              <a:rPr lang="en-GB" dirty="0"/>
              <a:t>Weak pixels are pixels that have an intensity value that is not enough to be considered as strong ones, but yet not small enough to be considered as non-relevant for the edge detection.</a:t>
            </a:r>
          </a:p>
          <a:p>
            <a:pPr algn="just"/>
            <a:r>
              <a:rPr lang="en-GB" dirty="0"/>
              <a:t>Other pixels are considered as non-relevant for the edge.</a:t>
            </a:r>
          </a:p>
          <a:p>
            <a:pPr algn="just"/>
            <a:endParaRPr lang="en-GB" dirty="0"/>
          </a:p>
          <a:p>
            <a:pPr algn="just"/>
            <a:r>
              <a:rPr lang="en-GB" dirty="0"/>
              <a:t>Now you can see what the double thresholds holds for:</a:t>
            </a:r>
          </a:p>
          <a:p>
            <a:pPr algn="just"/>
            <a:r>
              <a:rPr lang="en-GB" dirty="0"/>
              <a:t>High threshold is used to identify the strong pixels (intensity higher than the high threshold)</a:t>
            </a:r>
          </a:p>
          <a:p>
            <a:pPr algn="just"/>
            <a:r>
              <a:rPr lang="en-GB" dirty="0"/>
              <a:t>Low threshold is used to identify the non-relevant pixels (intensity lower than the low threshold)</a:t>
            </a:r>
          </a:p>
          <a:p>
            <a:pPr algn="just"/>
            <a:r>
              <a:rPr lang="en-GB" dirty="0"/>
              <a:t>All pixels having intensity between both thresholds are flagged as weak and the Hysteresis mechanism (next step) will help us identify the ones that could be considered as strong and the ones that are considered as non-relevant.</a:t>
            </a:r>
          </a:p>
          <a:p>
            <a:endParaRPr lang="en-GB" dirty="0"/>
          </a:p>
        </p:txBody>
      </p:sp>
    </p:spTree>
    <p:extLst>
      <p:ext uri="{BB962C8B-B14F-4D97-AF65-F5344CB8AC3E}">
        <p14:creationId xmlns:p14="http://schemas.microsoft.com/office/powerpoint/2010/main" val="241547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F5C53-D86A-4717-83C7-DA1835776B5B}"/>
              </a:ext>
            </a:extLst>
          </p:cNvPr>
          <p:cNvSpPr txBox="1"/>
          <p:nvPr/>
        </p:nvSpPr>
        <p:spPr>
          <a:xfrm>
            <a:off x="1433689" y="824089"/>
            <a:ext cx="9776178" cy="3877985"/>
          </a:xfrm>
          <a:prstGeom prst="rect">
            <a:avLst/>
          </a:prstGeom>
          <a:noFill/>
        </p:spPr>
        <p:txBody>
          <a:bodyPr wrap="square" rtlCol="0">
            <a:spAutoFit/>
          </a:bodyPr>
          <a:lstStyle/>
          <a:p>
            <a:r>
              <a:rPr lang="en-GB" sz="2800" b="1" dirty="0"/>
              <a:t>K-Means clustering  algorithm</a:t>
            </a:r>
          </a:p>
          <a:p>
            <a:endParaRPr lang="en-GB" dirty="0"/>
          </a:p>
          <a:p>
            <a:r>
              <a:rPr lang="en-GB" sz="2000" dirty="0"/>
              <a:t>K-Means clustering algorithm is an unsupervised algorithm and it is used to segment the interest area from the background. </a:t>
            </a:r>
          </a:p>
          <a:p>
            <a:r>
              <a:rPr lang="en-GB" sz="2000" dirty="0"/>
              <a:t>It clusters, or partitions the given data into K-clusters or parts based on the K-centroids.</a:t>
            </a:r>
          </a:p>
          <a:p>
            <a:endParaRPr lang="en-GB" sz="2000" dirty="0"/>
          </a:p>
          <a:p>
            <a:r>
              <a:rPr lang="en-GB" sz="2000" dirty="0"/>
              <a:t>The algorithm is used when you have unlabelled data(i.e. data without defined categories or groups). The goal is to find certain groups based on some kind of similarity in the data with the number of groups represented by K.</a:t>
            </a:r>
          </a:p>
          <a:p>
            <a:endParaRPr lang="en-GB" sz="2000" dirty="0"/>
          </a:p>
          <a:p>
            <a:r>
              <a:rPr lang="en-GB" sz="2000" dirty="0"/>
              <a:t>The objective of K-Means clustering is to minimize the sum of squared distances between all points and the cluster </a:t>
            </a:r>
            <a:r>
              <a:rPr lang="en-GB" sz="2000" dirty="0" err="1"/>
              <a:t>center</a:t>
            </a:r>
            <a:r>
              <a:rPr lang="en-GB" sz="2000" dirty="0"/>
              <a:t>.</a:t>
            </a:r>
          </a:p>
        </p:txBody>
      </p:sp>
    </p:spTree>
    <p:extLst>
      <p:ext uri="{BB962C8B-B14F-4D97-AF65-F5344CB8AC3E}">
        <p14:creationId xmlns:p14="http://schemas.microsoft.com/office/powerpoint/2010/main" val="945784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181</TotalTime>
  <Words>1605</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Franklin Gothic Book</vt:lpstr>
      <vt:lpstr>Times New Roman</vt:lpstr>
      <vt:lpstr>Crop</vt:lpstr>
      <vt:lpstr>TITLE: A ROBUST SIGN  LANGUAGE AND HAND GESTURE RECOGNITION SYSTEM USING  Convolution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pre-processing</vt:lpstr>
      <vt:lpstr>Image pre-processing steps</vt:lpstr>
      <vt:lpstr>Classification</vt:lpstr>
      <vt:lpstr>Convolution neural networks</vt:lpstr>
      <vt:lpstr>Architecture</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 ROBUST SIGN  LANGUAGE AND HAND GESTURE RECOGNITION SYSTEM USING  K-MEANS CLUSTERING</dc:title>
  <dc:creator>Krishna Reddy</dc:creator>
  <cp:lastModifiedBy>Krishna Reddy</cp:lastModifiedBy>
  <cp:revision>8</cp:revision>
  <dcterms:created xsi:type="dcterms:W3CDTF">2019-10-16T12:34:49Z</dcterms:created>
  <dcterms:modified xsi:type="dcterms:W3CDTF">2019-10-17T04:44:31Z</dcterms:modified>
</cp:coreProperties>
</file>