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78" r:id="rId7"/>
    <p:sldId id="280" r:id="rId8"/>
    <p:sldId id="269" r:id="rId9"/>
    <p:sldId id="279" r:id="rId10"/>
    <p:sldId id="267" r:id="rId11"/>
    <p:sldId id="271" r:id="rId12"/>
    <p:sldId id="273" r:id="rId13"/>
    <p:sldId id="274" r:id="rId14"/>
    <p:sldId id="270" r:id="rId15"/>
    <p:sldId id="275" r:id="rId16"/>
    <p:sldId id="277"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2EF609-E083-F44A-927D-73F5C625B74C}">
          <p14:sldIdLst>
            <p14:sldId id="256"/>
            <p14:sldId id="257"/>
            <p14:sldId id="278"/>
            <p14:sldId id="280"/>
            <p14:sldId id="269"/>
            <p14:sldId id="279"/>
            <p14:sldId id="267"/>
            <p14:sldId id="271"/>
            <p14:sldId id="273"/>
            <p14:sldId id="274"/>
          </p14:sldIdLst>
        </p14:section>
        <p14:section name="APENDIX" id="{AD4AE331-751D-DA46-A4B8-08E9F28EE205}">
          <p14:sldIdLst>
            <p14:sldId id="270"/>
            <p14:sldId id="275"/>
            <p14:sldId id="277"/>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FAF"/>
    <a:srgbClr val="00A5FF"/>
    <a:srgbClr val="F394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75634D-9186-42F4-8E95-0A222B5E6E32}" v="21" dt="2020-06-22T11:51:00.9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6405"/>
  </p:normalViewPr>
  <p:slideViewPr>
    <p:cSldViewPr snapToGrid="0" snapToObjects="1">
      <p:cViewPr varScale="1">
        <p:scale>
          <a:sx n="67" d="100"/>
          <a:sy n="67" d="100"/>
        </p:scale>
        <p:origin x="61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mailto:mailto;info@gep.com" TargetMode="External"/><Relationship Id="rId7" Type="http://schemas.openxmlformats.org/officeDocument/2006/relationships/image" Target="../media/image18.svg"/><Relationship Id="rId2" Type="http://schemas.openxmlformats.org/officeDocument/2006/relationships/hyperlink" Target="http://www.gep.com/" TargetMode="External"/><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10.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5942297-CA2A-C542-932A-0BD53F3D1B95}"/>
              </a:ext>
            </a:extLst>
          </p:cNvPr>
          <p:cNvSpPr/>
          <p:nvPr userDrawn="1"/>
        </p:nvSpPr>
        <p:spPr>
          <a:xfrm rot="16200000">
            <a:off x="2666998" y="-2667002"/>
            <a:ext cx="6858004" cy="12192000"/>
          </a:xfrm>
          <a:prstGeom prst="rect">
            <a:avLst/>
          </a:prstGeom>
          <a:gradFill flip="none" rotWithShape="1">
            <a:gsLst>
              <a:gs pos="52000">
                <a:srgbClr val="2E88D4"/>
              </a:gs>
              <a:gs pos="0">
                <a:srgbClr val="2DAAFF"/>
              </a:gs>
              <a:gs pos="99000">
                <a:srgbClr val="2F528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2FC5CAB8-FCEA-9D4B-832D-33052ACB2855}"/>
              </a:ext>
            </a:extLst>
          </p:cNvPr>
          <p:cNvGrpSpPr/>
          <p:nvPr userDrawn="1"/>
        </p:nvGrpSpPr>
        <p:grpSpPr>
          <a:xfrm>
            <a:off x="3830631" y="1031117"/>
            <a:ext cx="4530739" cy="4795766"/>
            <a:chOff x="3950928" y="1028808"/>
            <a:chExt cx="4530739" cy="4795766"/>
          </a:xfrm>
          <a:solidFill>
            <a:srgbClr val="F7F7F7">
              <a:alpha val="20000"/>
            </a:srgbClr>
          </a:solidFill>
        </p:grpSpPr>
        <p:sp>
          <p:nvSpPr>
            <p:cNvPr id="9" name="Freeform: Shape 6">
              <a:extLst>
                <a:ext uri="{FF2B5EF4-FFF2-40B4-BE49-F238E27FC236}">
                  <a16:creationId xmlns:a16="http://schemas.microsoft.com/office/drawing/2014/main" id="{0F68659C-E936-404C-B059-573EE3FFD259}"/>
                </a:ext>
              </a:extLst>
            </p:cNvPr>
            <p:cNvSpPr/>
            <p:nvPr/>
          </p:nvSpPr>
          <p:spPr>
            <a:xfrm>
              <a:off x="3950928" y="1579971"/>
              <a:ext cx="2896057" cy="4244603"/>
            </a:xfrm>
            <a:custGeom>
              <a:avLst/>
              <a:gdLst>
                <a:gd name="connsiteX0" fmla="*/ 2216037 w 2896057"/>
                <a:gd name="connsiteY0" fmla="*/ 4134924 h 4244603"/>
                <a:gd name="connsiteX1" fmla="*/ 2278600 w 2896057"/>
                <a:gd name="connsiteY1" fmla="*/ 4136251 h 4244603"/>
                <a:gd name="connsiteX2" fmla="*/ 2287001 w 2896057"/>
                <a:gd name="connsiteY2" fmla="*/ 4090268 h 4244603"/>
                <a:gd name="connsiteX3" fmla="*/ 2329447 w 2896057"/>
                <a:gd name="connsiteY3" fmla="*/ 4064181 h 4244603"/>
                <a:gd name="connsiteX4" fmla="*/ 2405717 w 2896057"/>
                <a:gd name="connsiteY4" fmla="*/ 4025051 h 4244603"/>
                <a:gd name="connsiteX5" fmla="*/ 2413013 w 2896057"/>
                <a:gd name="connsiteY5" fmla="*/ 3960056 h 4244603"/>
                <a:gd name="connsiteX6" fmla="*/ 2380294 w 2896057"/>
                <a:gd name="connsiteY6" fmla="*/ 3902577 h 4244603"/>
                <a:gd name="connsiteX7" fmla="*/ 2476682 w 2896057"/>
                <a:gd name="connsiteY7" fmla="*/ 3909872 h 4244603"/>
                <a:gd name="connsiteX8" fmla="*/ 2531729 w 2896057"/>
                <a:gd name="connsiteY8" fmla="*/ 3856593 h 4244603"/>
                <a:gd name="connsiteX9" fmla="*/ 2570417 w 2896057"/>
                <a:gd name="connsiteY9" fmla="*/ 3784081 h 4244603"/>
                <a:gd name="connsiteX10" fmla="*/ 2607999 w 2896057"/>
                <a:gd name="connsiteY10" fmla="*/ 3722402 h 4244603"/>
                <a:gd name="connsiteX11" fmla="*/ 2617284 w 2896057"/>
                <a:gd name="connsiteY11" fmla="*/ 3630215 h 4244603"/>
                <a:gd name="connsiteX12" fmla="*/ 2632981 w 2896057"/>
                <a:gd name="connsiteY12" fmla="*/ 3576273 h 4244603"/>
                <a:gd name="connsiteX13" fmla="*/ 2699303 w 2896057"/>
                <a:gd name="connsiteY13" fmla="*/ 3539354 h 4244603"/>
                <a:gd name="connsiteX14" fmla="*/ 2787732 w 2896057"/>
                <a:gd name="connsiteY14" fmla="*/ 3511056 h 4244603"/>
                <a:gd name="connsiteX15" fmla="*/ 2809839 w 2896057"/>
                <a:gd name="connsiteY15" fmla="*/ 3462641 h 4244603"/>
                <a:gd name="connsiteX16" fmla="*/ 2823324 w 2896057"/>
                <a:gd name="connsiteY16" fmla="*/ 3413784 h 4244603"/>
                <a:gd name="connsiteX17" fmla="*/ 2842116 w 2896057"/>
                <a:gd name="connsiteY17" fmla="*/ 3354315 h 4244603"/>
                <a:gd name="connsiteX18" fmla="*/ 2820008 w 2896057"/>
                <a:gd name="connsiteY18" fmla="*/ 3199564 h 4244603"/>
                <a:gd name="connsiteX19" fmla="*/ 2843442 w 2896057"/>
                <a:gd name="connsiteY19" fmla="*/ 3191827 h 4244603"/>
                <a:gd name="connsiteX20" fmla="*/ 2853169 w 2896057"/>
                <a:gd name="connsiteY20" fmla="*/ 3151149 h 4244603"/>
                <a:gd name="connsiteX21" fmla="*/ 2873066 w 2896057"/>
                <a:gd name="connsiteY21" fmla="*/ 3113346 h 4244603"/>
                <a:gd name="connsiteX22" fmla="*/ 2904016 w 2896057"/>
                <a:gd name="connsiteY22" fmla="*/ 3067583 h 4244603"/>
                <a:gd name="connsiteX23" fmla="*/ 2886994 w 2896057"/>
                <a:gd name="connsiteY23" fmla="*/ 2966774 h 4244603"/>
                <a:gd name="connsiteX24" fmla="*/ 2842779 w 2896057"/>
                <a:gd name="connsiteY24" fmla="*/ 2944667 h 4244603"/>
                <a:gd name="connsiteX25" fmla="*/ 2775352 w 2896057"/>
                <a:gd name="connsiteY25" fmla="*/ 2897578 h 4244603"/>
                <a:gd name="connsiteX26" fmla="*/ 2709030 w 2896057"/>
                <a:gd name="connsiteY26" fmla="*/ 2872155 h 4244603"/>
                <a:gd name="connsiteX27" fmla="*/ 2667910 w 2896057"/>
                <a:gd name="connsiteY27" fmla="*/ 2860659 h 4244603"/>
                <a:gd name="connsiteX28" fmla="*/ 2603578 w 2896057"/>
                <a:gd name="connsiteY28" fmla="*/ 2870608 h 4244603"/>
                <a:gd name="connsiteX29" fmla="*/ 2565553 w 2896057"/>
                <a:gd name="connsiteY29" fmla="*/ 2821087 h 4244603"/>
                <a:gd name="connsiteX30" fmla="*/ 2517802 w 2896057"/>
                <a:gd name="connsiteY30" fmla="*/ 2798980 h 4244603"/>
                <a:gd name="connsiteX31" fmla="*/ 2476682 w 2896057"/>
                <a:gd name="connsiteY31" fmla="*/ 2828161 h 4244603"/>
                <a:gd name="connsiteX32" fmla="*/ 2478008 w 2896057"/>
                <a:gd name="connsiteY32" fmla="*/ 2793011 h 4244603"/>
                <a:gd name="connsiteX33" fmla="*/ 2417213 w 2896057"/>
                <a:gd name="connsiteY33" fmla="*/ 2764934 h 4244603"/>
                <a:gd name="connsiteX34" fmla="*/ 2410139 w 2896057"/>
                <a:gd name="connsiteY34" fmla="*/ 2707898 h 4244603"/>
                <a:gd name="connsiteX35" fmla="*/ 2370788 w 2896057"/>
                <a:gd name="connsiteY35" fmla="*/ 2661030 h 4244603"/>
                <a:gd name="connsiteX36" fmla="*/ 2313751 w 2896057"/>
                <a:gd name="connsiteY36" fmla="*/ 2592498 h 4244603"/>
                <a:gd name="connsiteX37" fmla="*/ 2239692 w 2896057"/>
                <a:gd name="connsiteY37" fmla="*/ 2596919 h 4244603"/>
                <a:gd name="connsiteX38" fmla="*/ 2178675 w 2896057"/>
                <a:gd name="connsiteY38" fmla="*/ 2560884 h 4244603"/>
                <a:gd name="connsiteX39" fmla="*/ 2134461 w 2896057"/>
                <a:gd name="connsiteY39" fmla="*/ 2514238 h 4244603"/>
                <a:gd name="connsiteX40" fmla="*/ 2081845 w 2896057"/>
                <a:gd name="connsiteY40" fmla="*/ 2483730 h 4244603"/>
                <a:gd name="connsiteX41" fmla="*/ 1971309 w 2896057"/>
                <a:gd name="connsiteY41" fmla="*/ 2433546 h 4244603"/>
                <a:gd name="connsiteX42" fmla="*/ 1906977 w 2896057"/>
                <a:gd name="connsiteY42" fmla="*/ 2435536 h 4244603"/>
                <a:gd name="connsiteX43" fmla="*/ 1850824 w 2896057"/>
                <a:gd name="connsiteY43" fmla="*/ 2410554 h 4244603"/>
                <a:gd name="connsiteX44" fmla="*/ 1795113 w 2896057"/>
                <a:gd name="connsiteY44" fmla="*/ 2423376 h 4244603"/>
                <a:gd name="connsiteX45" fmla="*/ 1787818 w 2896057"/>
                <a:gd name="connsiteY45" fmla="*/ 2474666 h 4244603"/>
                <a:gd name="connsiteX46" fmla="*/ 1767700 w 2896057"/>
                <a:gd name="connsiteY46" fmla="*/ 2414755 h 4244603"/>
                <a:gd name="connsiteX47" fmla="*/ 1767700 w 2896057"/>
                <a:gd name="connsiteY47" fmla="*/ 2376951 h 4244603"/>
                <a:gd name="connsiteX48" fmla="*/ 1730560 w 2896057"/>
                <a:gd name="connsiteY48" fmla="*/ 2403480 h 4244603"/>
                <a:gd name="connsiteX49" fmla="*/ 1675734 w 2896057"/>
                <a:gd name="connsiteY49" fmla="*/ 2421829 h 4244603"/>
                <a:gd name="connsiteX50" fmla="*/ 1651416 w 2896057"/>
                <a:gd name="connsiteY50" fmla="*/ 2475550 h 4244603"/>
                <a:gd name="connsiteX51" fmla="*/ 1626656 w 2896057"/>
                <a:gd name="connsiteY51" fmla="*/ 2507827 h 4244603"/>
                <a:gd name="connsiteX52" fmla="*/ 1579788 w 2896057"/>
                <a:gd name="connsiteY52" fmla="*/ 2458527 h 4244603"/>
                <a:gd name="connsiteX53" fmla="*/ 1527173 w 2896057"/>
                <a:gd name="connsiteY53" fmla="*/ 2479529 h 4244603"/>
                <a:gd name="connsiteX54" fmla="*/ 1473894 w 2896057"/>
                <a:gd name="connsiteY54" fmla="*/ 2454548 h 4244603"/>
                <a:gd name="connsiteX55" fmla="*/ 1429680 w 2896057"/>
                <a:gd name="connsiteY55" fmla="*/ 2388226 h 4244603"/>
                <a:gd name="connsiteX56" fmla="*/ 1434101 w 2896057"/>
                <a:gd name="connsiteY56" fmla="*/ 2304439 h 4244603"/>
                <a:gd name="connsiteX57" fmla="*/ 1397624 w 2896057"/>
                <a:gd name="connsiteY57" fmla="*/ 2255582 h 4244603"/>
                <a:gd name="connsiteX58" fmla="*/ 1334618 w 2896057"/>
                <a:gd name="connsiteY58" fmla="*/ 2265530 h 4244603"/>
                <a:gd name="connsiteX59" fmla="*/ 1261664 w 2896057"/>
                <a:gd name="connsiteY59" fmla="*/ 2248508 h 4244603"/>
                <a:gd name="connsiteX60" fmla="*/ 1286645 w 2896057"/>
                <a:gd name="connsiteY60" fmla="*/ 2194787 h 4244603"/>
                <a:gd name="connsiteX61" fmla="*/ 1294604 w 2896057"/>
                <a:gd name="connsiteY61" fmla="*/ 2138192 h 4244603"/>
                <a:gd name="connsiteX62" fmla="*/ 1316711 w 2896057"/>
                <a:gd name="connsiteY62" fmla="*/ 2079166 h 4244603"/>
                <a:gd name="connsiteX63" fmla="*/ 1276476 w 2896057"/>
                <a:gd name="connsiteY63" fmla="*/ 2075850 h 4244603"/>
                <a:gd name="connsiteX64" fmla="*/ 1222534 w 2896057"/>
                <a:gd name="connsiteY64" fmla="*/ 2099726 h 4244603"/>
                <a:gd name="connsiteX65" fmla="*/ 1204627 w 2896057"/>
                <a:gd name="connsiteY65" fmla="*/ 2153446 h 4244603"/>
                <a:gd name="connsiteX66" fmla="*/ 1140958 w 2896057"/>
                <a:gd name="connsiteY66" fmla="*/ 2177101 h 4244603"/>
                <a:gd name="connsiteX67" fmla="*/ 1070215 w 2896057"/>
                <a:gd name="connsiteY67" fmla="*/ 2154994 h 4244603"/>
                <a:gd name="connsiteX68" fmla="*/ 1026000 w 2896057"/>
                <a:gd name="connsiteY68" fmla="*/ 2092651 h 4244603"/>
                <a:gd name="connsiteX69" fmla="*/ 1013620 w 2896057"/>
                <a:gd name="connsiteY69" fmla="*/ 2035835 h 4244603"/>
                <a:gd name="connsiteX70" fmla="*/ 1008093 w 2896057"/>
                <a:gd name="connsiteY70" fmla="*/ 1976588 h 4244603"/>
                <a:gd name="connsiteX71" fmla="*/ 996597 w 2896057"/>
                <a:gd name="connsiteY71" fmla="*/ 1954480 h 4244603"/>
                <a:gd name="connsiteX72" fmla="*/ 1011852 w 2896057"/>
                <a:gd name="connsiteY72" fmla="*/ 1868262 h 4244603"/>
                <a:gd name="connsiteX73" fmla="*/ 1058719 w 2896057"/>
                <a:gd name="connsiteY73" fmla="*/ 1824047 h 4244603"/>
                <a:gd name="connsiteX74" fmla="*/ 1119293 w 2896057"/>
                <a:gd name="connsiteY74" fmla="*/ 1801940 h 4244603"/>
                <a:gd name="connsiteX75" fmla="*/ 1163508 w 2896057"/>
                <a:gd name="connsiteY75" fmla="*/ 1813215 h 4244603"/>
                <a:gd name="connsiteX76" fmla="*/ 1201090 w 2896057"/>
                <a:gd name="connsiteY76" fmla="*/ 1818742 h 4244603"/>
                <a:gd name="connsiteX77" fmla="*/ 1197774 w 2896057"/>
                <a:gd name="connsiteY77" fmla="*/ 1786465 h 4244603"/>
                <a:gd name="connsiteX78" fmla="*/ 1275371 w 2896057"/>
                <a:gd name="connsiteY78" fmla="*/ 1776296 h 4244603"/>
                <a:gd name="connsiteX79" fmla="*/ 1308974 w 2896057"/>
                <a:gd name="connsiteY79" fmla="*/ 1787349 h 4244603"/>
                <a:gd name="connsiteX80" fmla="*/ 1349430 w 2896057"/>
                <a:gd name="connsiteY80" fmla="*/ 1798624 h 4244603"/>
                <a:gd name="connsiteX81" fmla="*/ 1393645 w 2896057"/>
                <a:gd name="connsiteY81" fmla="*/ 1831343 h 4244603"/>
                <a:gd name="connsiteX82" fmla="*/ 1407130 w 2896057"/>
                <a:gd name="connsiteY82" fmla="*/ 1888159 h 4244603"/>
                <a:gd name="connsiteX83" fmla="*/ 1451345 w 2896057"/>
                <a:gd name="connsiteY83" fmla="*/ 1954480 h 4244603"/>
                <a:gd name="connsiteX84" fmla="*/ 1473452 w 2896057"/>
                <a:gd name="connsiteY84" fmla="*/ 1922204 h 4244603"/>
                <a:gd name="connsiteX85" fmla="*/ 1461956 w 2896057"/>
                <a:gd name="connsiteY85" fmla="*/ 1865388 h 4244603"/>
                <a:gd name="connsiteX86" fmla="*/ 1422384 w 2896057"/>
                <a:gd name="connsiteY86" fmla="*/ 1783812 h 4244603"/>
                <a:gd name="connsiteX87" fmla="*/ 1436091 w 2896057"/>
                <a:gd name="connsiteY87" fmla="*/ 1721912 h 4244603"/>
                <a:gd name="connsiteX88" fmla="*/ 1485611 w 2896057"/>
                <a:gd name="connsiteY88" fmla="*/ 1655590 h 4244603"/>
                <a:gd name="connsiteX89" fmla="*/ 1550607 w 2896057"/>
                <a:gd name="connsiteY89" fmla="*/ 1616902 h 4244603"/>
                <a:gd name="connsiteX90" fmla="*/ 1550607 w 2896057"/>
                <a:gd name="connsiteY90" fmla="*/ 1565613 h 4244603"/>
                <a:gd name="connsiteX91" fmla="*/ 1531594 w 2896057"/>
                <a:gd name="connsiteY91" fmla="*/ 1521398 h 4244603"/>
                <a:gd name="connsiteX92" fmla="*/ 1558344 w 2896057"/>
                <a:gd name="connsiteY92" fmla="*/ 1477184 h 4244603"/>
                <a:gd name="connsiteX93" fmla="*/ 1583768 w 2896057"/>
                <a:gd name="connsiteY93" fmla="*/ 1440043 h 4244603"/>
                <a:gd name="connsiteX94" fmla="*/ 1605875 w 2896057"/>
                <a:gd name="connsiteY94" fmla="*/ 1395829 h 4244603"/>
                <a:gd name="connsiteX95" fmla="*/ 1666007 w 2896057"/>
                <a:gd name="connsiteY95" fmla="*/ 1373721 h 4244603"/>
                <a:gd name="connsiteX96" fmla="*/ 1658490 w 2896057"/>
                <a:gd name="connsiteY96" fmla="*/ 1314032 h 4244603"/>
                <a:gd name="connsiteX97" fmla="*/ 1682587 w 2896057"/>
                <a:gd name="connsiteY97" fmla="*/ 1286840 h 4244603"/>
                <a:gd name="connsiteX98" fmla="*/ 1685682 w 2896057"/>
                <a:gd name="connsiteY98" fmla="*/ 1257658 h 4244603"/>
                <a:gd name="connsiteX99" fmla="*/ 1732550 w 2896057"/>
                <a:gd name="connsiteY99" fmla="*/ 1223392 h 4244603"/>
                <a:gd name="connsiteX100" fmla="*/ 1774996 w 2896057"/>
                <a:gd name="connsiteY100" fmla="*/ 1185809 h 4244603"/>
                <a:gd name="connsiteX101" fmla="*/ 1798651 w 2896057"/>
                <a:gd name="connsiteY101" fmla="*/ 1185809 h 4244603"/>
                <a:gd name="connsiteX102" fmla="*/ 1794671 w 2896057"/>
                <a:gd name="connsiteY102" fmla="*/ 1122140 h 4244603"/>
                <a:gd name="connsiteX103" fmla="*/ 1765048 w 2896057"/>
                <a:gd name="connsiteY103" fmla="*/ 1084116 h 4244603"/>
                <a:gd name="connsiteX104" fmla="*/ 1642573 w 2896057"/>
                <a:gd name="connsiteY104" fmla="*/ 1153975 h 4244603"/>
                <a:gd name="connsiteX105" fmla="*/ 1696957 w 2896057"/>
                <a:gd name="connsiteY105" fmla="*/ 1073504 h 4244603"/>
                <a:gd name="connsiteX106" fmla="*/ 1729897 w 2896057"/>
                <a:gd name="connsiteY106" fmla="*/ 1035701 h 4244603"/>
                <a:gd name="connsiteX107" fmla="*/ 1847729 w 2896057"/>
                <a:gd name="connsiteY107" fmla="*/ 1039017 h 4244603"/>
                <a:gd name="connsiteX108" fmla="*/ 1883764 w 2896057"/>
                <a:gd name="connsiteY108" fmla="*/ 1029732 h 4244603"/>
                <a:gd name="connsiteX109" fmla="*/ 1891059 w 2896057"/>
                <a:gd name="connsiteY109" fmla="*/ 1007624 h 4244603"/>
                <a:gd name="connsiteX110" fmla="*/ 1909629 w 2896057"/>
                <a:gd name="connsiteY110" fmla="*/ 994360 h 4244603"/>
                <a:gd name="connsiteX111" fmla="*/ 1919578 w 2896057"/>
                <a:gd name="connsiteY111" fmla="*/ 1020005 h 4244603"/>
                <a:gd name="connsiteX112" fmla="*/ 1960697 w 2896057"/>
                <a:gd name="connsiteY112" fmla="*/ 991486 h 4244603"/>
                <a:gd name="connsiteX113" fmla="*/ 1962466 w 2896057"/>
                <a:gd name="connsiteY113" fmla="*/ 896646 h 4244603"/>
                <a:gd name="connsiteX114" fmla="*/ 1928863 w 2896057"/>
                <a:gd name="connsiteY114" fmla="*/ 861274 h 4244603"/>
                <a:gd name="connsiteX115" fmla="*/ 1867183 w 2896057"/>
                <a:gd name="connsiteY115" fmla="*/ 828555 h 4244603"/>
                <a:gd name="connsiteX116" fmla="*/ 1829159 w 2896057"/>
                <a:gd name="connsiteY116" fmla="*/ 790531 h 4244603"/>
                <a:gd name="connsiteX117" fmla="*/ 1775438 w 2896057"/>
                <a:gd name="connsiteY117" fmla="*/ 684637 h 4244603"/>
                <a:gd name="connsiteX118" fmla="*/ 1721054 w 2896057"/>
                <a:gd name="connsiteY118" fmla="*/ 616767 h 4244603"/>
                <a:gd name="connsiteX119" fmla="*/ 1704695 w 2896057"/>
                <a:gd name="connsiteY119" fmla="*/ 641085 h 4244603"/>
                <a:gd name="connsiteX120" fmla="*/ 1657827 w 2896057"/>
                <a:gd name="connsiteY120" fmla="*/ 681763 h 4244603"/>
                <a:gd name="connsiteX121" fmla="*/ 1600348 w 2896057"/>
                <a:gd name="connsiteY121" fmla="*/ 657224 h 4244603"/>
                <a:gd name="connsiteX122" fmla="*/ 1589958 w 2896057"/>
                <a:gd name="connsiteY122" fmla="*/ 608366 h 4244603"/>
                <a:gd name="connsiteX123" fmla="*/ 1565640 w 2896057"/>
                <a:gd name="connsiteY123" fmla="*/ 567689 h 4244603"/>
                <a:gd name="connsiteX124" fmla="*/ 1536237 w 2896057"/>
                <a:gd name="connsiteY124" fmla="*/ 538065 h 4244603"/>
                <a:gd name="connsiteX125" fmla="*/ 1449797 w 2896057"/>
                <a:gd name="connsiteY125" fmla="*/ 500041 h 4244603"/>
                <a:gd name="connsiteX126" fmla="*/ 1369327 w 2896057"/>
                <a:gd name="connsiteY126" fmla="*/ 491861 h 4244603"/>
                <a:gd name="connsiteX127" fmla="*/ 1377728 w 2896057"/>
                <a:gd name="connsiteY127" fmla="*/ 548677 h 4244603"/>
                <a:gd name="connsiteX128" fmla="*/ 1399835 w 2896057"/>
                <a:gd name="connsiteY128" fmla="*/ 605271 h 4244603"/>
                <a:gd name="connsiteX129" fmla="*/ 1377728 w 2896057"/>
                <a:gd name="connsiteY129" fmla="*/ 664740 h 4244603"/>
                <a:gd name="connsiteX130" fmla="*/ 1404477 w 2896057"/>
                <a:gd name="connsiteY130" fmla="*/ 696354 h 4244603"/>
                <a:gd name="connsiteX131" fmla="*/ 1440512 w 2896057"/>
                <a:gd name="connsiteY131" fmla="*/ 783014 h 4244603"/>
                <a:gd name="connsiteX132" fmla="*/ 1364684 w 2896057"/>
                <a:gd name="connsiteY132" fmla="*/ 849336 h 4244603"/>
                <a:gd name="connsiteX133" fmla="*/ 1389444 w 2896057"/>
                <a:gd name="connsiteY133" fmla="*/ 914110 h 4244603"/>
                <a:gd name="connsiteX134" fmla="*/ 1402709 w 2896057"/>
                <a:gd name="connsiteY134" fmla="*/ 973579 h 4244603"/>
                <a:gd name="connsiteX135" fmla="*/ 1377064 w 2896057"/>
                <a:gd name="connsiteY135" fmla="*/ 1000550 h 4244603"/>
                <a:gd name="connsiteX136" fmla="*/ 1327765 w 2896057"/>
                <a:gd name="connsiteY136" fmla="*/ 954567 h 4244603"/>
                <a:gd name="connsiteX137" fmla="*/ 1303668 w 2896057"/>
                <a:gd name="connsiteY137" fmla="*/ 873212 h 4244603"/>
                <a:gd name="connsiteX138" fmla="*/ 1272718 w 2896057"/>
                <a:gd name="connsiteY138" fmla="*/ 830103 h 4244603"/>
                <a:gd name="connsiteX139" fmla="*/ 1224082 w 2896057"/>
                <a:gd name="connsiteY139" fmla="*/ 827229 h 4244603"/>
                <a:gd name="connsiteX140" fmla="*/ 1156212 w 2896057"/>
                <a:gd name="connsiteY140" fmla="*/ 783014 h 4244603"/>
                <a:gd name="connsiteX141" fmla="*/ 1098291 w 2896057"/>
                <a:gd name="connsiteY141" fmla="*/ 747864 h 4244603"/>
                <a:gd name="connsiteX142" fmla="*/ 1039707 w 2896057"/>
                <a:gd name="connsiteY142" fmla="*/ 753169 h 4244603"/>
                <a:gd name="connsiteX143" fmla="*/ 1015610 w 2896057"/>
                <a:gd name="connsiteY143" fmla="*/ 701880 h 4244603"/>
                <a:gd name="connsiteX144" fmla="*/ 964984 w 2896057"/>
                <a:gd name="connsiteY144" fmla="*/ 645065 h 4244603"/>
                <a:gd name="connsiteX145" fmla="*/ 963215 w 2896057"/>
                <a:gd name="connsiteY145" fmla="*/ 574984 h 4244603"/>
                <a:gd name="connsiteX146" fmla="*/ 1002345 w 2896057"/>
                <a:gd name="connsiteY146" fmla="*/ 504904 h 4244603"/>
                <a:gd name="connsiteX147" fmla="*/ 1034401 w 2896057"/>
                <a:gd name="connsiteY147" fmla="*/ 453836 h 4244603"/>
                <a:gd name="connsiteX148" fmla="*/ 1054077 w 2896057"/>
                <a:gd name="connsiteY148" fmla="*/ 434824 h 4244603"/>
                <a:gd name="connsiteX149" fmla="*/ 1091438 w 2896057"/>
                <a:gd name="connsiteY149" fmla="*/ 421560 h 4244603"/>
                <a:gd name="connsiteX150" fmla="*/ 1122609 w 2896057"/>
                <a:gd name="connsiteY150" fmla="*/ 367618 h 4244603"/>
                <a:gd name="connsiteX151" fmla="*/ 1072868 w 2896057"/>
                <a:gd name="connsiteY151" fmla="*/ 358554 h 4244603"/>
                <a:gd name="connsiteX152" fmla="*/ 1053855 w 2896057"/>
                <a:gd name="connsiteY152" fmla="*/ 314339 h 4244603"/>
                <a:gd name="connsiteX153" fmla="*/ 1107576 w 2896057"/>
                <a:gd name="connsiteY153" fmla="*/ 341310 h 4244603"/>
                <a:gd name="connsiteX154" fmla="*/ 1143169 w 2896057"/>
                <a:gd name="connsiteY154" fmla="*/ 311686 h 4244603"/>
                <a:gd name="connsiteX155" fmla="*/ 1173235 w 2896057"/>
                <a:gd name="connsiteY155" fmla="*/ 292895 h 4244603"/>
                <a:gd name="connsiteX156" fmla="*/ 1214133 w 2896057"/>
                <a:gd name="connsiteY156" fmla="*/ 298201 h 4244603"/>
                <a:gd name="connsiteX157" fmla="*/ 1233146 w 2896057"/>
                <a:gd name="connsiteY157" fmla="*/ 276094 h 4244603"/>
                <a:gd name="connsiteX158" fmla="*/ 1249947 w 2896057"/>
                <a:gd name="connsiteY158" fmla="*/ 232984 h 4244603"/>
                <a:gd name="connsiteX159" fmla="*/ 1229608 w 2896057"/>
                <a:gd name="connsiteY159" fmla="*/ 197834 h 4244603"/>
                <a:gd name="connsiteX160" fmla="*/ 1258348 w 2896057"/>
                <a:gd name="connsiteY160" fmla="*/ 170863 h 4244603"/>
                <a:gd name="connsiteX161" fmla="*/ 1236241 w 2896057"/>
                <a:gd name="connsiteY161" fmla="*/ 141239 h 4244603"/>
                <a:gd name="connsiteX162" fmla="*/ 1196227 w 2896057"/>
                <a:gd name="connsiteY162" fmla="*/ 119132 h 4244603"/>
                <a:gd name="connsiteX163" fmla="*/ 1145380 w 2896057"/>
                <a:gd name="connsiteY163" fmla="*/ 116479 h 4244603"/>
                <a:gd name="connsiteX164" fmla="*/ 1154223 w 2896057"/>
                <a:gd name="connsiteY164" fmla="*/ 165115 h 4244603"/>
                <a:gd name="connsiteX165" fmla="*/ 1134989 w 2896057"/>
                <a:gd name="connsiteY165" fmla="*/ 227236 h 4244603"/>
                <a:gd name="connsiteX166" fmla="*/ 1090775 w 2896057"/>
                <a:gd name="connsiteY166" fmla="*/ 229889 h 4244603"/>
                <a:gd name="connsiteX167" fmla="*/ 1092543 w 2896057"/>
                <a:gd name="connsiteY167" fmla="*/ 181474 h 4244603"/>
                <a:gd name="connsiteX168" fmla="*/ 1063583 w 2896057"/>
                <a:gd name="connsiteY168" fmla="*/ 141018 h 4244603"/>
                <a:gd name="connsiteX169" fmla="*/ 1037275 w 2896057"/>
                <a:gd name="connsiteY169" fmla="*/ 200265 h 4244603"/>
                <a:gd name="connsiteX170" fmla="*/ 1030643 w 2896057"/>
                <a:gd name="connsiteY170" fmla="*/ 151850 h 4244603"/>
                <a:gd name="connsiteX171" fmla="*/ 992397 w 2896057"/>
                <a:gd name="connsiteY171" fmla="*/ 122227 h 4244603"/>
                <a:gd name="connsiteX172" fmla="*/ 972279 w 2896057"/>
                <a:gd name="connsiteY172" fmla="*/ 60105 h 4244603"/>
                <a:gd name="connsiteX173" fmla="*/ 925633 w 2896057"/>
                <a:gd name="connsiteY173" fmla="*/ 3732 h 4244603"/>
                <a:gd name="connsiteX174" fmla="*/ 870365 w 2896057"/>
                <a:gd name="connsiteY174" fmla="*/ 44188 h 4244603"/>
                <a:gd name="connsiteX175" fmla="*/ 908168 w 2896057"/>
                <a:gd name="connsiteY175" fmla="*/ 122227 h 4244603"/>
                <a:gd name="connsiteX176" fmla="*/ 934034 w 2896057"/>
                <a:gd name="connsiteY176" fmla="*/ 181474 h 4244603"/>
                <a:gd name="connsiteX177" fmla="*/ 910600 w 2896057"/>
                <a:gd name="connsiteY177" fmla="*/ 230110 h 4244603"/>
                <a:gd name="connsiteX178" fmla="*/ 848036 w 2896057"/>
                <a:gd name="connsiteY178" fmla="*/ 213972 h 4244603"/>
                <a:gd name="connsiteX179" fmla="*/ 801611 w 2896057"/>
                <a:gd name="connsiteY179" fmla="*/ 216625 h 4244603"/>
                <a:gd name="connsiteX180" fmla="*/ 743469 w 2896057"/>
                <a:gd name="connsiteY180" fmla="*/ 224141 h 4244603"/>
                <a:gd name="connsiteX181" fmla="*/ 642438 w 2896057"/>
                <a:gd name="connsiteY181" fmla="*/ 202034 h 4244603"/>
                <a:gd name="connsiteX182" fmla="*/ 618341 w 2896057"/>
                <a:gd name="connsiteY182" fmla="*/ 253102 h 4244603"/>
                <a:gd name="connsiteX183" fmla="*/ 596234 w 2896057"/>
                <a:gd name="connsiteY183" fmla="*/ 247796 h 4244603"/>
                <a:gd name="connsiteX184" fmla="*/ 520185 w 2896057"/>
                <a:gd name="connsiteY184" fmla="*/ 224141 h 4244603"/>
                <a:gd name="connsiteX185" fmla="*/ 429545 w 2896057"/>
                <a:gd name="connsiteY185" fmla="*/ 229447 h 4244603"/>
                <a:gd name="connsiteX186" fmla="*/ 454747 w 2896057"/>
                <a:gd name="connsiteY186" fmla="*/ 186559 h 4244603"/>
                <a:gd name="connsiteX187" fmla="*/ 429545 w 2896057"/>
                <a:gd name="connsiteY187" fmla="*/ 173737 h 4244603"/>
                <a:gd name="connsiteX188" fmla="*/ 0 w 2896057"/>
                <a:gd name="connsiteY188" fmla="*/ 776824 h 4244603"/>
                <a:gd name="connsiteX189" fmla="*/ 50405 w 2896057"/>
                <a:gd name="connsiteY189" fmla="*/ 802469 h 4244603"/>
                <a:gd name="connsiteX190" fmla="*/ 83345 w 2896057"/>
                <a:gd name="connsiteY190" fmla="*/ 866801 h 4244603"/>
                <a:gd name="connsiteX191" fmla="*/ 153204 w 2896057"/>
                <a:gd name="connsiteY191" fmla="*/ 960978 h 4244603"/>
                <a:gd name="connsiteX192" fmla="*/ 194765 w 2896057"/>
                <a:gd name="connsiteY192" fmla="*/ 1001213 h 4244603"/>
                <a:gd name="connsiteX193" fmla="*/ 259319 w 2896057"/>
                <a:gd name="connsiteY193" fmla="*/ 1055155 h 4244603"/>
                <a:gd name="connsiteX194" fmla="*/ 250255 w 2896057"/>
                <a:gd name="connsiteY194" fmla="*/ 1100917 h 4244603"/>
                <a:gd name="connsiteX195" fmla="*/ 200292 w 2896057"/>
                <a:gd name="connsiteY195" fmla="*/ 1031500 h 4244603"/>
                <a:gd name="connsiteX196" fmla="*/ 147014 w 2896057"/>
                <a:gd name="connsiteY196" fmla="*/ 1031500 h 4244603"/>
                <a:gd name="connsiteX197" fmla="*/ 193439 w 2896057"/>
                <a:gd name="connsiteY197" fmla="*/ 1074610 h 4244603"/>
                <a:gd name="connsiteX198" fmla="*/ 237654 w 2896057"/>
                <a:gd name="connsiteY198" fmla="*/ 1139163 h 4244603"/>
                <a:gd name="connsiteX199" fmla="*/ 256003 w 2896057"/>
                <a:gd name="connsiteY199" fmla="*/ 1195537 h 4244603"/>
                <a:gd name="connsiteX200" fmla="*/ 256003 w 2896057"/>
                <a:gd name="connsiteY200" fmla="*/ 1340561 h 4244603"/>
                <a:gd name="connsiteX201" fmla="*/ 257550 w 2896057"/>
                <a:gd name="connsiteY201" fmla="*/ 1418378 h 4244603"/>
                <a:gd name="connsiteX202" fmla="*/ 303091 w 2896057"/>
                <a:gd name="connsiteY202" fmla="*/ 1506807 h 4244603"/>
                <a:gd name="connsiteX203" fmla="*/ 353717 w 2896057"/>
                <a:gd name="connsiteY203" fmla="*/ 1598553 h 4244603"/>
                <a:gd name="connsiteX204" fmla="*/ 398816 w 2896057"/>
                <a:gd name="connsiteY204" fmla="*/ 1639009 h 4244603"/>
                <a:gd name="connsiteX205" fmla="*/ 449221 w 2896057"/>
                <a:gd name="connsiteY205" fmla="*/ 1674160 h 4244603"/>
                <a:gd name="connsiteX206" fmla="*/ 496530 w 2896057"/>
                <a:gd name="connsiteY206" fmla="*/ 1766126 h 4244603"/>
                <a:gd name="connsiteX207" fmla="*/ 550251 w 2896057"/>
                <a:gd name="connsiteY207" fmla="*/ 1841733 h 4244603"/>
                <a:gd name="connsiteX208" fmla="*/ 528144 w 2896057"/>
                <a:gd name="connsiteY208" fmla="*/ 1852345 h 4244603"/>
                <a:gd name="connsiteX209" fmla="*/ 560862 w 2896057"/>
                <a:gd name="connsiteY209" fmla="*/ 1890369 h 4244603"/>
                <a:gd name="connsiteX210" fmla="*/ 595129 w 2896057"/>
                <a:gd name="connsiteY210" fmla="*/ 1914908 h 4244603"/>
                <a:gd name="connsiteX211" fmla="*/ 609499 w 2896057"/>
                <a:gd name="connsiteY211" fmla="*/ 1952491 h 4244603"/>
                <a:gd name="connsiteX212" fmla="*/ 682895 w 2896057"/>
                <a:gd name="connsiteY212" fmla="*/ 2025887 h 4244603"/>
                <a:gd name="connsiteX213" fmla="*/ 682895 w 2896057"/>
                <a:gd name="connsiteY213" fmla="*/ 1988305 h 4244603"/>
                <a:gd name="connsiteX214" fmla="*/ 649071 w 2896057"/>
                <a:gd name="connsiteY214" fmla="*/ 1944090 h 4244603"/>
                <a:gd name="connsiteX215" fmla="*/ 626963 w 2896057"/>
                <a:gd name="connsiteY215" fmla="*/ 1899876 h 4244603"/>
                <a:gd name="connsiteX216" fmla="*/ 592918 w 2896057"/>
                <a:gd name="connsiteY216" fmla="*/ 1845713 h 4244603"/>
                <a:gd name="connsiteX217" fmla="*/ 542292 w 2896057"/>
                <a:gd name="connsiteY217" fmla="*/ 1786244 h 4244603"/>
                <a:gd name="connsiteX218" fmla="*/ 533670 w 2896057"/>
                <a:gd name="connsiteY218" fmla="*/ 1724343 h 4244603"/>
                <a:gd name="connsiteX219" fmla="*/ 580759 w 2896057"/>
                <a:gd name="connsiteY219" fmla="*/ 1772979 h 4244603"/>
                <a:gd name="connsiteX220" fmla="*/ 619668 w 2896057"/>
                <a:gd name="connsiteY220" fmla="*/ 1832669 h 4244603"/>
                <a:gd name="connsiteX221" fmla="*/ 667641 w 2896057"/>
                <a:gd name="connsiteY221" fmla="*/ 1884179 h 4244603"/>
                <a:gd name="connsiteX222" fmla="*/ 689748 w 2896057"/>
                <a:gd name="connsiteY222" fmla="*/ 1935468 h 4244603"/>
                <a:gd name="connsiteX223" fmla="*/ 733963 w 2896057"/>
                <a:gd name="connsiteY223" fmla="*/ 1957576 h 4244603"/>
                <a:gd name="connsiteX224" fmla="*/ 772872 w 2896057"/>
                <a:gd name="connsiteY224" fmla="*/ 2006433 h 4244603"/>
                <a:gd name="connsiteX225" fmla="*/ 804264 w 2896057"/>
                <a:gd name="connsiteY225" fmla="*/ 2074081 h 4244603"/>
                <a:gd name="connsiteX226" fmla="*/ 837867 w 2896057"/>
                <a:gd name="connsiteY226" fmla="*/ 2139077 h 4244603"/>
                <a:gd name="connsiteX227" fmla="*/ 886282 w 2896057"/>
                <a:gd name="connsiteY227" fmla="*/ 2179975 h 4244603"/>
                <a:gd name="connsiteX228" fmla="*/ 938676 w 2896057"/>
                <a:gd name="connsiteY228" fmla="*/ 2210262 h 4244603"/>
                <a:gd name="connsiteX229" fmla="*/ 1044791 w 2896057"/>
                <a:gd name="connsiteY229" fmla="*/ 2254477 h 4244603"/>
                <a:gd name="connsiteX230" fmla="*/ 1117525 w 2896057"/>
                <a:gd name="connsiteY230" fmla="*/ 2247402 h 4244603"/>
                <a:gd name="connsiteX231" fmla="*/ 1185173 w 2896057"/>
                <a:gd name="connsiteY231" fmla="*/ 2304660 h 4244603"/>
                <a:gd name="connsiteX232" fmla="*/ 1240220 w 2896057"/>
                <a:gd name="connsiteY232" fmla="*/ 2329642 h 4244603"/>
                <a:gd name="connsiteX233" fmla="*/ 1306542 w 2896057"/>
                <a:gd name="connsiteY233" fmla="*/ 2346664 h 4244603"/>
                <a:gd name="connsiteX234" fmla="*/ 1366674 w 2896057"/>
                <a:gd name="connsiteY234" fmla="*/ 2393311 h 4244603"/>
                <a:gd name="connsiteX235" fmla="*/ 1419952 w 2896057"/>
                <a:gd name="connsiteY235" fmla="*/ 2461401 h 4244603"/>
                <a:gd name="connsiteX236" fmla="*/ 1476547 w 2896057"/>
                <a:gd name="connsiteY236" fmla="*/ 2501194 h 4244603"/>
                <a:gd name="connsiteX237" fmla="*/ 1547954 w 2896057"/>
                <a:gd name="connsiteY237" fmla="*/ 2534576 h 4244603"/>
                <a:gd name="connsiteX238" fmla="*/ 1561881 w 2896057"/>
                <a:gd name="connsiteY238" fmla="*/ 2490362 h 4244603"/>
                <a:gd name="connsiteX239" fmla="*/ 1608307 w 2896057"/>
                <a:gd name="connsiteY239" fmla="*/ 2534576 h 4244603"/>
                <a:gd name="connsiteX240" fmla="*/ 1635720 w 2896057"/>
                <a:gd name="connsiteY240" fmla="*/ 2599793 h 4244603"/>
                <a:gd name="connsiteX241" fmla="*/ 1633288 w 2896057"/>
                <a:gd name="connsiteY241" fmla="*/ 2675400 h 4244603"/>
                <a:gd name="connsiteX242" fmla="*/ 1571167 w 2896057"/>
                <a:gd name="connsiteY242" fmla="*/ 2761176 h 4244603"/>
                <a:gd name="connsiteX243" fmla="*/ 1584431 w 2896057"/>
                <a:gd name="connsiteY243" fmla="*/ 2847837 h 4244603"/>
                <a:gd name="connsiteX244" fmla="*/ 1567850 w 2896057"/>
                <a:gd name="connsiteY244" fmla="*/ 2909737 h 4244603"/>
                <a:gd name="connsiteX245" fmla="*/ 1582220 w 2896057"/>
                <a:gd name="connsiteY245" fmla="*/ 2966774 h 4244603"/>
                <a:gd name="connsiteX246" fmla="*/ 1664017 w 2896057"/>
                <a:gd name="connsiteY246" fmla="*/ 3046361 h 4244603"/>
                <a:gd name="connsiteX247" fmla="*/ 1689883 w 2896057"/>
                <a:gd name="connsiteY247" fmla="*/ 3112683 h 4244603"/>
                <a:gd name="connsiteX248" fmla="*/ 1744267 w 2896057"/>
                <a:gd name="connsiteY248" fmla="*/ 3205533 h 4244603"/>
                <a:gd name="connsiteX249" fmla="*/ 1828496 w 2896057"/>
                <a:gd name="connsiteY249" fmla="*/ 3274508 h 4244603"/>
                <a:gd name="connsiteX250" fmla="*/ 1940801 w 2896057"/>
                <a:gd name="connsiteY250" fmla="*/ 3360284 h 4244603"/>
                <a:gd name="connsiteX251" fmla="*/ 1952739 w 2896057"/>
                <a:gd name="connsiteY251" fmla="*/ 3460651 h 4244603"/>
                <a:gd name="connsiteX252" fmla="*/ 1962908 w 2896057"/>
                <a:gd name="connsiteY252" fmla="*/ 3582684 h 4244603"/>
                <a:gd name="connsiteX253" fmla="*/ 1951412 w 2896057"/>
                <a:gd name="connsiteY253" fmla="*/ 3696094 h 4244603"/>
                <a:gd name="connsiteX254" fmla="*/ 1968656 w 2896057"/>
                <a:gd name="connsiteY254" fmla="*/ 3921147 h 4244603"/>
                <a:gd name="connsiteX255" fmla="*/ 1938811 w 2896057"/>
                <a:gd name="connsiteY255" fmla="*/ 4017977 h 4244603"/>
                <a:gd name="connsiteX256" fmla="*/ 1952075 w 2896057"/>
                <a:gd name="connsiteY256" fmla="*/ 4110164 h 4244603"/>
                <a:gd name="connsiteX257" fmla="*/ 1950749 w 2896057"/>
                <a:gd name="connsiteY257" fmla="*/ 4207436 h 4244603"/>
                <a:gd name="connsiteX258" fmla="*/ 1986342 w 2896057"/>
                <a:gd name="connsiteY258" fmla="*/ 4148631 h 4244603"/>
                <a:gd name="connsiteX259" fmla="*/ 1986342 w 2896057"/>
                <a:gd name="connsiteY259" fmla="*/ 4249219 h 4244603"/>
                <a:gd name="connsiteX260" fmla="*/ 2148167 w 2896057"/>
                <a:gd name="connsiteY260" fmla="*/ 4254525 h 4244603"/>
                <a:gd name="connsiteX261" fmla="*/ 2220458 w 2896057"/>
                <a:gd name="connsiteY261" fmla="*/ 4253420 h 4244603"/>
                <a:gd name="connsiteX262" fmla="*/ 2235712 w 2896057"/>
                <a:gd name="connsiteY262" fmla="*/ 4213627 h 4244603"/>
                <a:gd name="connsiteX263" fmla="*/ 2216037 w 2896057"/>
                <a:gd name="connsiteY263" fmla="*/ 4134924 h 4244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Lst>
              <a:rect l="l" t="t" r="r" b="b"/>
              <a:pathLst>
                <a:path w="2896057" h="4244603">
                  <a:moveTo>
                    <a:pt x="2216037" y="4134924"/>
                  </a:moveTo>
                  <a:cubicBezTo>
                    <a:pt x="2212721" y="4112817"/>
                    <a:pt x="2260251" y="4133156"/>
                    <a:pt x="2278600" y="4136251"/>
                  </a:cubicBezTo>
                  <a:cubicBezTo>
                    <a:pt x="2296950" y="4139346"/>
                    <a:pt x="2288328" y="4114144"/>
                    <a:pt x="2287001" y="4090268"/>
                  </a:cubicBezTo>
                  <a:cubicBezTo>
                    <a:pt x="2285675" y="4066392"/>
                    <a:pt x="2319057" y="4063960"/>
                    <a:pt x="2329447" y="4064181"/>
                  </a:cubicBezTo>
                  <a:cubicBezTo>
                    <a:pt x="2358430" y="4059693"/>
                    <a:pt x="2385180" y="4045965"/>
                    <a:pt x="2405717" y="4025051"/>
                  </a:cubicBezTo>
                  <a:cubicBezTo>
                    <a:pt x="2429814" y="3998301"/>
                    <a:pt x="2414118" y="3980836"/>
                    <a:pt x="2413013" y="3960056"/>
                  </a:cubicBezTo>
                  <a:cubicBezTo>
                    <a:pt x="2411907" y="3939275"/>
                    <a:pt x="2380294" y="3902577"/>
                    <a:pt x="2380294" y="3902577"/>
                  </a:cubicBezTo>
                  <a:cubicBezTo>
                    <a:pt x="2380294" y="3902577"/>
                    <a:pt x="2443079" y="3909209"/>
                    <a:pt x="2476682" y="3909872"/>
                  </a:cubicBezTo>
                  <a:cubicBezTo>
                    <a:pt x="2510285" y="3910535"/>
                    <a:pt x="2518244" y="3897050"/>
                    <a:pt x="2531729" y="3856593"/>
                  </a:cubicBezTo>
                  <a:cubicBezTo>
                    <a:pt x="2541302" y="3830794"/>
                    <a:pt x="2554323" y="3806410"/>
                    <a:pt x="2570417" y="3784081"/>
                  </a:cubicBezTo>
                  <a:cubicBezTo>
                    <a:pt x="2579304" y="3761510"/>
                    <a:pt x="2592016" y="3740641"/>
                    <a:pt x="2607999" y="3722402"/>
                  </a:cubicBezTo>
                  <a:cubicBezTo>
                    <a:pt x="2627675" y="3703832"/>
                    <a:pt x="2626569" y="3668460"/>
                    <a:pt x="2617284" y="3630215"/>
                  </a:cubicBezTo>
                  <a:cubicBezTo>
                    <a:pt x="2607999" y="3591969"/>
                    <a:pt x="2617284" y="3589537"/>
                    <a:pt x="2632981" y="3576273"/>
                  </a:cubicBezTo>
                  <a:cubicBezTo>
                    <a:pt x="2648677" y="3563008"/>
                    <a:pt x="2686922" y="3566324"/>
                    <a:pt x="2699303" y="3539354"/>
                  </a:cubicBezTo>
                  <a:cubicBezTo>
                    <a:pt x="2711683" y="3512383"/>
                    <a:pt x="2753023" y="3515920"/>
                    <a:pt x="2787732" y="3511056"/>
                  </a:cubicBezTo>
                  <a:cubicBezTo>
                    <a:pt x="2822440" y="3506193"/>
                    <a:pt x="2809839" y="3476127"/>
                    <a:pt x="2809839" y="3462641"/>
                  </a:cubicBezTo>
                  <a:cubicBezTo>
                    <a:pt x="2809839" y="3449156"/>
                    <a:pt x="2824872" y="3435670"/>
                    <a:pt x="2823324" y="3413784"/>
                  </a:cubicBezTo>
                  <a:cubicBezTo>
                    <a:pt x="2821777" y="3391898"/>
                    <a:pt x="2834157" y="3378633"/>
                    <a:pt x="2842116" y="3354315"/>
                  </a:cubicBezTo>
                  <a:cubicBezTo>
                    <a:pt x="2850074" y="3329997"/>
                    <a:pt x="2823988" y="3218134"/>
                    <a:pt x="2820008" y="3199564"/>
                  </a:cubicBezTo>
                  <a:cubicBezTo>
                    <a:pt x="2816029" y="3180994"/>
                    <a:pt x="2843442" y="3191827"/>
                    <a:pt x="2843442" y="3191827"/>
                  </a:cubicBezTo>
                  <a:cubicBezTo>
                    <a:pt x="2843442" y="3191827"/>
                    <a:pt x="2850074" y="3161982"/>
                    <a:pt x="2853169" y="3151149"/>
                  </a:cubicBezTo>
                  <a:cubicBezTo>
                    <a:pt x="2856264" y="3140317"/>
                    <a:pt x="2869308" y="3132358"/>
                    <a:pt x="2873066" y="3113346"/>
                  </a:cubicBezTo>
                  <a:cubicBezTo>
                    <a:pt x="2876824" y="3094333"/>
                    <a:pt x="2895173" y="3083722"/>
                    <a:pt x="2904016" y="3067583"/>
                  </a:cubicBezTo>
                  <a:cubicBezTo>
                    <a:pt x="2912859" y="3051445"/>
                    <a:pt x="2891636" y="2977607"/>
                    <a:pt x="2886994" y="2966774"/>
                  </a:cubicBezTo>
                  <a:cubicBezTo>
                    <a:pt x="2878128" y="2951078"/>
                    <a:pt x="2860642" y="2942346"/>
                    <a:pt x="2842779" y="2944667"/>
                  </a:cubicBezTo>
                  <a:cubicBezTo>
                    <a:pt x="2826641" y="2949973"/>
                    <a:pt x="2801881" y="2922560"/>
                    <a:pt x="2775352" y="2897578"/>
                  </a:cubicBezTo>
                  <a:cubicBezTo>
                    <a:pt x="2758904" y="2878544"/>
                    <a:pt x="2733989" y="2868993"/>
                    <a:pt x="2709030" y="2872155"/>
                  </a:cubicBezTo>
                  <a:cubicBezTo>
                    <a:pt x="2694328" y="2874255"/>
                    <a:pt x="2679406" y="2870077"/>
                    <a:pt x="2667910" y="2860659"/>
                  </a:cubicBezTo>
                  <a:cubicBezTo>
                    <a:pt x="2654204" y="2852258"/>
                    <a:pt x="2603578" y="2870608"/>
                    <a:pt x="2603578" y="2870608"/>
                  </a:cubicBezTo>
                  <a:cubicBezTo>
                    <a:pt x="2603578" y="2870608"/>
                    <a:pt x="2575502" y="2821308"/>
                    <a:pt x="2565553" y="2821087"/>
                  </a:cubicBezTo>
                  <a:cubicBezTo>
                    <a:pt x="2548973" y="2815229"/>
                    <a:pt x="2532989" y="2807845"/>
                    <a:pt x="2517802" y="2798980"/>
                  </a:cubicBezTo>
                  <a:cubicBezTo>
                    <a:pt x="2504758" y="2793232"/>
                    <a:pt x="2476682" y="2828161"/>
                    <a:pt x="2476682" y="2828161"/>
                  </a:cubicBezTo>
                  <a:cubicBezTo>
                    <a:pt x="2478274" y="2816511"/>
                    <a:pt x="2478716" y="2804750"/>
                    <a:pt x="2478008" y="2793011"/>
                  </a:cubicBezTo>
                  <a:cubicBezTo>
                    <a:pt x="2476019" y="2781957"/>
                    <a:pt x="2439100" y="2778862"/>
                    <a:pt x="2417213" y="2764934"/>
                  </a:cubicBezTo>
                  <a:cubicBezTo>
                    <a:pt x="2395327" y="2751007"/>
                    <a:pt x="2410360" y="2724036"/>
                    <a:pt x="2410139" y="2707898"/>
                  </a:cubicBezTo>
                  <a:cubicBezTo>
                    <a:pt x="2409918" y="2691759"/>
                    <a:pt x="2394885" y="2674958"/>
                    <a:pt x="2370788" y="2661030"/>
                  </a:cubicBezTo>
                  <a:cubicBezTo>
                    <a:pt x="2346691" y="2647103"/>
                    <a:pt x="2327900" y="2606204"/>
                    <a:pt x="2313751" y="2592498"/>
                  </a:cubicBezTo>
                  <a:cubicBezTo>
                    <a:pt x="2299602" y="2578791"/>
                    <a:pt x="2260472" y="2592498"/>
                    <a:pt x="2239692" y="2596919"/>
                  </a:cubicBezTo>
                  <a:cubicBezTo>
                    <a:pt x="2214113" y="2597693"/>
                    <a:pt x="2190348" y="2583654"/>
                    <a:pt x="2178675" y="2560884"/>
                  </a:cubicBezTo>
                  <a:cubicBezTo>
                    <a:pt x="2170739" y="2540059"/>
                    <a:pt x="2154822" y="2523279"/>
                    <a:pt x="2134461" y="2514238"/>
                  </a:cubicBezTo>
                  <a:cubicBezTo>
                    <a:pt x="2115028" y="2507738"/>
                    <a:pt x="2097122" y="2497370"/>
                    <a:pt x="2081845" y="2483730"/>
                  </a:cubicBezTo>
                  <a:cubicBezTo>
                    <a:pt x="2047557" y="2461843"/>
                    <a:pt x="2010350" y="2444953"/>
                    <a:pt x="1971309" y="2433546"/>
                  </a:cubicBezTo>
                  <a:cubicBezTo>
                    <a:pt x="1950375" y="2426096"/>
                    <a:pt x="1927410" y="2426825"/>
                    <a:pt x="1906977" y="2435536"/>
                  </a:cubicBezTo>
                  <a:cubicBezTo>
                    <a:pt x="1882437" y="2448800"/>
                    <a:pt x="1865415" y="2429567"/>
                    <a:pt x="1850824" y="2410554"/>
                  </a:cubicBezTo>
                  <a:cubicBezTo>
                    <a:pt x="1836233" y="2391542"/>
                    <a:pt x="1806609" y="2410554"/>
                    <a:pt x="1795113" y="2423376"/>
                  </a:cubicBezTo>
                  <a:cubicBezTo>
                    <a:pt x="1783618" y="2436199"/>
                    <a:pt x="1798208" y="2464054"/>
                    <a:pt x="1787818" y="2474666"/>
                  </a:cubicBezTo>
                  <a:cubicBezTo>
                    <a:pt x="1777428" y="2485277"/>
                    <a:pt x="1767700" y="2414755"/>
                    <a:pt x="1767700" y="2414755"/>
                  </a:cubicBezTo>
                  <a:cubicBezTo>
                    <a:pt x="1767700" y="2414755"/>
                    <a:pt x="1776986" y="2377172"/>
                    <a:pt x="1767700" y="2376951"/>
                  </a:cubicBezTo>
                  <a:cubicBezTo>
                    <a:pt x="1751783" y="2379317"/>
                    <a:pt x="1737970" y="2389199"/>
                    <a:pt x="1730560" y="2403480"/>
                  </a:cubicBezTo>
                  <a:cubicBezTo>
                    <a:pt x="1723265" y="2419618"/>
                    <a:pt x="1689662" y="2419397"/>
                    <a:pt x="1675734" y="2421829"/>
                  </a:cubicBezTo>
                  <a:cubicBezTo>
                    <a:pt x="1661806" y="2424261"/>
                    <a:pt x="1652079" y="2462064"/>
                    <a:pt x="1651416" y="2475550"/>
                  </a:cubicBezTo>
                  <a:cubicBezTo>
                    <a:pt x="1648896" y="2489698"/>
                    <a:pt x="1639662" y="2501725"/>
                    <a:pt x="1626656" y="2507827"/>
                  </a:cubicBezTo>
                  <a:cubicBezTo>
                    <a:pt x="1617371" y="2510258"/>
                    <a:pt x="1592832" y="2466707"/>
                    <a:pt x="1579788" y="2458527"/>
                  </a:cubicBezTo>
                  <a:cubicBezTo>
                    <a:pt x="1566745" y="2450347"/>
                    <a:pt x="1545080" y="2468917"/>
                    <a:pt x="1527173" y="2479529"/>
                  </a:cubicBezTo>
                  <a:cubicBezTo>
                    <a:pt x="1509266" y="2490141"/>
                    <a:pt x="1489590" y="2465381"/>
                    <a:pt x="1473894" y="2454548"/>
                  </a:cubicBezTo>
                  <a:cubicBezTo>
                    <a:pt x="1453357" y="2436906"/>
                    <a:pt x="1438061" y="2413959"/>
                    <a:pt x="1429680" y="2388226"/>
                  </a:cubicBezTo>
                  <a:cubicBezTo>
                    <a:pt x="1421942" y="2363908"/>
                    <a:pt x="1436091" y="2321904"/>
                    <a:pt x="1434101" y="2304439"/>
                  </a:cubicBezTo>
                  <a:cubicBezTo>
                    <a:pt x="1427356" y="2284742"/>
                    <a:pt x="1414596" y="2267653"/>
                    <a:pt x="1397624" y="2255582"/>
                  </a:cubicBezTo>
                  <a:cubicBezTo>
                    <a:pt x="1387455" y="2250055"/>
                    <a:pt x="1350757" y="2260446"/>
                    <a:pt x="1334618" y="2265530"/>
                  </a:cubicBezTo>
                  <a:cubicBezTo>
                    <a:pt x="1309060" y="2268515"/>
                    <a:pt x="1283259" y="2262502"/>
                    <a:pt x="1261664" y="2248508"/>
                  </a:cubicBezTo>
                  <a:cubicBezTo>
                    <a:pt x="1253263" y="2237675"/>
                    <a:pt x="1281340" y="2210925"/>
                    <a:pt x="1286645" y="2194787"/>
                  </a:cubicBezTo>
                  <a:cubicBezTo>
                    <a:pt x="1291951" y="2178649"/>
                    <a:pt x="1289740" y="2159857"/>
                    <a:pt x="1294604" y="2138192"/>
                  </a:cubicBezTo>
                  <a:cubicBezTo>
                    <a:pt x="1300434" y="2117964"/>
                    <a:pt x="1307824" y="2098244"/>
                    <a:pt x="1316711" y="2079166"/>
                  </a:cubicBezTo>
                  <a:cubicBezTo>
                    <a:pt x="1303502" y="2076314"/>
                    <a:pt x="1289975" y="2075186"/>
                    <a:pt x="1276476" y="2075850"/>
                  </a:cubicBezTo>
                  <a:cubicBezTo>
                    <a:pt x="1264980" y="2078502"/>
                    <a:pt x="1225850" y="2086240"/>
                    <a:pt x="1222534" y="2099726"/>
                  </a:cubicBezTo>
                  <a:cubicBezTo>
                    <a:pt x="1219218" y="2113211"/>
                    <a:pt x="1224524" y="2140182"/>
                    <a:pt x="1204627" y="2153446"/>
                  </a:cubicBezTo>
                  <a:cubicBezTo>
                    <a:pt x="1184731" y="2166711"/>
                    <a:pt x="1160413" y="2166490"/>
                    <a:pt x="1140958" y="2177101"/>
                  </a:cubicBezTo>
                  <a:cubicBezTo>
                    <a:pt x="1121504" y="2187713"/>
                    <a:pt x="1073531" y="2162731"/>
                    <a:pt x="1070215" y="2154994"/>
                  </a:cubicBezTo>
                  <a:cubicBezTo>
                    <a:pt x="1066899" y="2147256"/>
                    <a:pt x="1040149" y="2110779"/>
                    <a:pt x="1026000" y="2092651"/>
                  </a:cubicBezTo>
                  <a:cubicBezTo>
                    <a:pt x="1012342" y="2077110"/>
                    <a:pt x="1007662" y="2055644"/>
                    <a:pt x="1013620" y="2035835"/>
                  </a:cubicBezTo>
                  <a:cubicBezTo>
                    <a:pt x="1015780" y="2015917"/>
                    <a:pt x="1013901" y="1995755"/>
                    <a:pt x="1008093" y="1976588"/>
                  </a:cubicBezTo>
                  <a:lnTo>
                    <a:pt x="996597" y="1954480"/>
                  </a:lnTo>
                  <a:cubicBezTo>
                    <a:pt x="996597" y="1954480"/>
                    <a:pt x="998145" y="1870915"/>
                    <a:pt x="1011852" y="1868262"/>
                  </a:cubicBezTo>
                  <a:cubicBezTo>
                    <a:pt x="1025558" y="1865609"/>
                    <a:pt x="1046118" y="1836206"/>
                    <a:pt x="1058719" y="1824047"/>
                  </a:cubicBezTo>
                  <a:cubicBezTo>
                    <a:pt x="1075700" y="1809810"/>
                    <a:pt x="1097137" y="1801984"/>
                    <a:pt x="1119293" y="1801940"/>
                  </a:cubicBezTo>
                  <a:cubicBezTo>
                    <a:pt x="1134901" y="1800348"/>
                    <a:pt x="1150566" y="1804350"/>
                    <a:pt x="1163508" y="1813215"/>
                  </a:cubicBezTo>
                  <a:cubicBezTo>
                    <a:pt x="1174274" y="1821350"/>
                    <a:pt x="1188440" y="1823428"/>
                    <a:pt x="1201090" y="1818742"/>
                  </a:cubicBezTo>
                  <a:cubicBezTo>
                    <a:pt x="1212365" y="1816310"/>
                    <a:pt x="1197774" y="1786465"/>
                    <a:pt x="1197774" y="1786465"/>
                  </a:cubicBezTo>
                  <a:cubicBezTo>
                    <a:pt x="1223799" y="1784431"/>
                    <a:pt x="1249700" y="1781027"/>
                    <a:pt x="1275371" y="1776296"/>
                  </a:cubicBezTo>
                  <a:cubicBezTo>
                    <a:pt x="1295709" y="1771211"/>
                    <a:pt x="1298804" y="1779169"/>
                    <a:pt x="1308974" y="1787349"/>
                  </a:cubicBezTo>
                  <a:cubicBezTo>
                    <a:pt x="1319143" y="1795529"/>
                    <a:pt x="1338819" y="1806583"/>
                    <a:pt x="1349430" y="1798624"/>
                  </a:cubicBezTo>
                  <a:cubicBezTo>
                    <a:pt x="1360042" y="1790665"/>
                    <a:pt x="1380823" y="1809678"/>
                    <a:pt x="1393645" y="1831343"/>
                  </a:cubicBezTo>
                  <a:cubicBezTo>
                    <a:pt x="1406467" y="1853008"/>
                    <a:pt x="1401161" y="1877326"/>
                    <a:pt x="1407130" y="1888159"/>
                  </a:cubicBezTo>
                  <a:cubicBezTo>
                    <a:pt x="1420483" y="1911150"/>
                    <a:pt x="1435249" y="1933302"/>
                    <a:pt x="1451345" y="1954480"/>
                  </a:cubicBezTo>
                  <a:cubicBezTo>
                    <a:pt x="1459304" y="1962660"/>
                    <a:pt x="1470136" y="1935689"/>
                    <a:pt x="1473452" y="1922204"/>
                  </a:cubicBezTo>
                  <a:cubicBezTo>
                    <a:pt x="1474292" y="1902617"/>
                    <a:pt x="1470346" y="1883118"/>
                    <a:pt x="1461956" y="1865388"/>
                  </a:cubicBezTo>
                  <a:cubicBezTo>
                    <a:pt x="1456208" y="1854555"/>
                    <a:pt x="1431890" y="1805698"/>
                    <a:pt x="1422384" y="1783812"/>
                  </a:cubicBezTo>
                  <a:cubicBezTo>
                    <a:pt x="1412878" y="1761926"/>
                    <a:pt x="1430122" y="1729870"/>
                    <a:pt x="1436091" y="1721912"/>
                  </a:cubicBezTo>
                  <a:cubicBezTo>
                    <a:pt x="1442060" y="1713953"/>
                    <a:pt x="1473894" y="1670844"/>
                    <a:pt x="1485611" y="1655590"/>
                  </a:cubicBezTo>
                  <a:cubicBezTo>
                    <a:pt x="1497328" y="1640336"/>
                    <a:pt x="1537121" y="1624418"/>
                    <a:pt x="1550607" y="1616902"/>
                  </a:cubicBezTo>
                  <a:cubicBezTo>
                    <a:pt x="1564092" y="1609385"/>
                    <a:pt x="1556134" y="1587278"/>
                    <a:pt x="1550607" y="1565613"/>
                  </a:cubicBezTo>
                  <a:cubicBezTo>
                    <a:pt x="1545376" y="1550423"/>
                    <a:pt x="1539020" y="1535644"/>
                    <a:pt x="1531594" y="1521398"/>
                  </a:cubicBezTo>
                  <a:cubicBezTo>
                    <a:pt x="1527615" y="1507692"/>
                    <a:pt x="1537563" y="1494206"/>
                    <a:pt x="1558344" y="1477184"/>
                  </a:cubicBezTo>
                  <a:cubicBezTo>
                    <a:pt x="1579125" y="1460161"/>
                    <a:pt x="1577357" y="1462151"/>
                    <a:pt x="1583768" y="1440043"/>
                  </a:cubicBezTo>
                  <a:cubicBezTo>
                    <a:pt x="1590179" y="1417936"/>
                    <a:pt x="1592390" y="1399587"/>
                    <a:pt x="1605875" y="1395829"/>
                  </a:cubicBezTo>
                  <a:cubicBezTo>
                    <a:pt x="1626954" y="1391657"/>
                    <a:pt x="1647247" y="1384198"/>
                    <a:pt x="1666007" y="1373721"/>
                  </a:cubicBezTo>
                  <a:cubicBezTo>
                    <a:pt x="1673966" y="1365542"/>
                    <a:pt x="1656280" y="1333044"/>
                    <a:pt x="1658490" y="1314032"/>
                  </a:cubicBezTo>
                  <a:cubicBezTo>
                    <a:pt x="1661740" y="1301652"/>
                    <a:pt x="1670687" y="1291555"/>
                    <a:pt x="1682587" y="1286840"/>
                  </a:cubicBezTo>
                  <a:cubicBezTo>
                    <a:pt x="1681261" y="1276892"/>
                    <a:pt x="1680377" y="1261195"/>
                    <a:pt x="1685682" y="1257658"/>
                  </a:cubicBezTo>
                  <a:cubicBezTo>
                    <a:pt x="1690988" y="1254121"/>
                    <a:pt x="1732550" y="1223392"/>
                    <a:pt x="1732550" y="1223392"/>
                  </a:cubicBezTo>
                  <a:cubicBezTo>
                    <a:pt x="1732550" y="1223392"/>
                    <a:pt x="1768364" y="1183156"/>
                    <a:pt x="1774996" y="1185809"/>
                  </a:cubicBezTo>
                  <a:cubicBezTo>
                    <a:pt x="1782804" y="1187363"/>
                    <a:pt x="1790842" y="1187363"/>
                    <a:pt x="1798651" y="1185809"/>
                  </a:cubicBezTo>
                  <a:cubicBezTo>
                    <a:pt x="1795556" y="1167460"/>
                    <a:pt x="1796440" y="1134520"/>
                    <a:pt x="1794671" y="1122140"/>
                  </a:cubicBezTo>
                  <a:cubicBezTo>
                    <a:pt x="1792461" y="1106002"/>
                    <a:pt x="1765048" y="1084116"/>
                    <a:pt x="1765048" y="1084116"/>
                  </a:cubicBezTo>
                  <a:lnTo>
                    <a:pt x="1642573" y="1153975"/>
                  </a:lnTo>
                  <a:cubicBezTo>
                    <a:pt x="1642573" y="1153975"/>
                    <a:pt x="1676397" y="1086326"/>
                    <a:pt x="1696957" y="1073504"/>
                  </a:cubicBezTo>
                  <a:cubicBezTo>
                    <a:pt x="1710657" y="1063558"/>
                    <a:pt x="1721918" y="1050632"/>
                    <a:pt x="1729897" y="1035701"/>
                  </a:cubicBezTo>
                  <a:cubicBezTo>
                    <a:pt x="1729897" y="1035701"/>
                    <a:pt x="1828274" y="1041449"/>
                    <a:pt x="1847729" y="1039017"/>
                  </a:cubicBezTo>
                  <a:cubicBezTo>
                    <a:pt x="1859985" y="1036961"/>
                    <a:pt x="1872040" y="1033853"/>
                    <a:pt x="1883764" y="1029732"/>
                  </a:cubicBezTo>
                  <a:cubicBezTo>
                    <a:pt x="1886859" y="1019783"/>
                    <a:pt x="1889291" y="1010498"/>
                    <a:pt x="1891059" y="1007624"/>
                  </a:cubicBezTo>
                  <a:lnTo>
                    <a:pt x="1909629" y="994360"/>
                  </a:lnTo>
                  <a:cubicBezTo>
                    <a:pt x="1913379" y="1002734"/>
                    <a:pt x="1916699" y="1011292"/>
                    <a:pt x="1919578" y="1020005"/>
                  </a:cubicBezTo>
                  <a:cubicBezTo>
                    <a:pt x="1945885" y="1011604"/>
                    <a:pt x="1946106" y="994139"/>
                    <a:pt x="1960697" y="991486"/>
                  </a:cubicBezTo>
                  <a:cubicBezTo>
                    <a:pt x="1975288" y="988833"/>
                    <a:pt x="1960697" y="904825"/>
                    <a:pt x="1962466" y="896646"/>
                  </a:cubicBezTo>
                  <a:cubicBezTo>
                    <a:pt x="1964234" y="888466"/>
                    <a:pt x="1943896" y="874538"/>
                    <a:pt x="1928863" y="861274"/>
                  </a:cubicBezTo>
                  <a:cubicBezTo>
                    <a:pt x="1910600" y="846502"/>
                    <a:pt x="1889655" y="835393"/>
                    <a:pt x="1867183" y="828555"/>
                  </a:cubicBezTo>
                  <a:cubicBezTo>
                    <a:pt x="1853698" y="825681"/>
                    <a:pt x="1841097" y="798710"/>
                    <a:pt x="1829159" y="790531"/>
                  </a:cubicBezTo>
                  <a:cubicBezTo>
                    <a:pt x="1817221" y="782351"/>
                    <a:pt x="1775438" y="684637"/>
                    <a:pt x="1775438" y="684637"/>
                  </a:cubicBezTo>
                  <a:lnTo>
                    <a:pt x="1721054" y="616767"/>
                  </a:lnTo>
                  <a:cubicBezTo>
                    <a:pt x="1721054" y="616767"/>
                    <a:pt x="1702484" y="624947"/>
                    <a:pt x="1704695" y="641085"/>
                  </a:cubicBezTo>
                  <a:cubicBezTo>
                    <a:pt x="1706905" y="657224"/>
                    <a:pt x="1678829" y="676236"/>
                    <a:pt x="1657827" y="681763"/>
                  </a:cubicBezTo>
                  <a:cubicBezTo>
                    <a:pt x="1636825" y="687290"/>
                    <a:pt x="1610075" y="665403"/>
                    <a:pt x="1600348" y="657224"/>
                  </a:cubicBezTo>
                  <a:cubicBezTo>
                    <a:pt x="1590621" y="649044"/>
                    <a:pt x="1592611" y="630032"/>
                    <a:pt x="1589958" y="608366"/>
                  </a:cubicBezTo>
                  <a:cubicBezTo>
                    <a:pt x="1587305" y="586701"/>
                    <a:pt x="1576030" y="564152"/>
                    <a:pt x="1565640" y="567689"/>
                  </a:cubicBezTo>
                  <a:cubicBezTo>
                    <a:pt x="1555249" y="571226"/>
                    <a:pt x="1546185" y="567689"/>
                    <a:pt x="1536237" y="538065"/>
                  </a:cubicBezTo>
                  <a:cubicBezTo>
                    <a:pt x="1526289" y="508441"/>
                    <a:pt x="1449797" y="500041"/>
                    <a:pt x="1449797" y="500041"/>
                  </a:cubicBezTo>
                  <a:lnTo>
                    <a:pt x="1369327" y="491861"/>
                  </a:lnTo>
                  <a:cubicBezTo>
                    <a:pt x="1374705" y="510327"/>
                    <a:pt x="1377531" y="529443"/>
                    <a:pt x="1377728" y="548677"/>
                  </a:cubicBezTo>
                  <a:cubicBezTo>
                    <a:pt x="1375296" y="564815"/>
                    <a:pt x="1397182" y="586480"/>
                    <a:pt x="1399835" y="605271"/>
                  </a:cubicBezTo>
                  <a:cubicBezTo>
                    <a:pt x="1402488" y="624063"/>
                    <a:pt x="1377728" y="656781"/>
                    <a:pt x="1377728" y="664740"/>
                  </a:cubicBezTo>
                  <a:cubicBezTo>
                    <a:pt x="1382147" y="678382"/>
                    <a:pt x="1391757" y="689737"/>
                    <a:pt x="1404477" y="696354"/>
                  </a:cubicBezTo>
                  <a:cubicBezTo>
                    <a:pt x="1418184" y="701880"/>
                    <a:pt x="1437638" y="740568"/>
                    <a:pt x="1440512" y="783014"/>
                  </a:cubicBezTo>
                  <a:cubicBezTo>
                    <a:pt x="1443386" y="825460"/>
                    <a:pt x="1364684" y="849336"/>
                    <a:pt x="1364684" y="849336"/>
                  </a:cubicBezTo>
                  <a:cubicBezTo>
                    <a:pt x="1374628" y="870243"/>
                    <a:pt x="1382907" y="891901"/>
                    <a:pt x="1389444" y="914110"/>
                  </a:cubicBezTo>
                  <a:cubicBezTo>
                    <a:pt x="1390992" y="927596"/>
                    <a:pt x="1409120" y="970926"/>
                    <a:pt x="1402709" y="973579"/>
                  </a:cubicBezTo>
                  <a:cubicBezTo>
                    <a:pt x="1396298" y="976232"/>
                    <a:pt x="1383696" y="1000550"/>
                    <a:pt x="1377064" y="1000550"/>
                  </a:cubicBezTo>
                  <a:cubicBezTo>
                    <a:pt x="1358211" y="988042"/>
                    <a:pt x="1341553" y="972505"/>
                    <a:pt x="1327765" y="954567"/>
                  </a:cubicBezTo>
                  <a:cubicBezTo>
                    <a:pt x="1314470" y="929294"/>
                    <a:pt x="1306283" y="901649"/>
                    <a:pt x="1303668" y="873212"/>
                  </a:cubicBezTo>
                  <a:cubicBezTo>
                    <a:pt x="1300376" y="854912"/>
                    <a:pt x="1289004" y="839074"/>
                    <a:pt x="1272718" y="830103"/>
                  </a:cubicBezTo>
                  <a:cubicBezTo>
                    <a:pt x="1257340" y="823490"/>
                    <a:pt x="1240132" y="822474"/>
                    <a:pt x="1224082" y="827229"/>
                  </a:cubicBezTo>
                  <a:cubicBezTo>
                    <a:pt x="1205070" y="832535"/>
                    <a:pt x="1174561" y="791857"/>
                    <a:pt x="1156212" y="783014"/>
                  </a:cubicBezTo>
                  <a:cubicBezTo>
                    <a:pt x="1136302" y="772319"/>
                    <a:pt x="1116970" y="760586"/>
                    <a:pt x="1098291" y="747864"/>
                  </a:cubicBezTo>
                  <a:cubicBezTo>
                    <a:pt x="1084364" y="739684"/>
                    <a:pt x="1050539" y="750516"/>
                    <a:pt x="1039707" y="753169"/>
                  </a:cubicBezTo>
                  <a:cubicBezTo>
                    <a:pt x="1028874" y="755822"/>
                    <a:pt x="1021137" y="715366"/>
                    <a:pt x="1015610" y="701880"/>
                  </a:cubicBezTo>
                  <a:cubicBezTo>
                    <a:pt x="1003183" y="679404"/>
                    <a:pt x="985884" y="659991"/>
                    <a:pt x="964984" y="645065"/>
                  </a:cubicBezTo>
                  <a:cubicBezTo>
                    <a:pt x="953709" y="642412"/>
                    <a:pt x="957689" y="612788"/>
                    <a:pt x="963215" y="574984"/>
                  </a:cubicBezTo>
                  <a:cubicBezTo>
                    <a:pt x="968742" y="537181"/>
                    <a:pt x="985323" y="510431"/>
                    <a:pt x="1002345" y="504904"/>
                  </a:cubicBezTo>
                  <a:cubicBezTo>
                    <a:pt x="1019368" y="499377"/>
                    <a:pt x="1031748" y="472628"/>
                    <a:pt x="1034401" y="453836"/>
                  </a:cubicBezTo>
                  <a:cubicBezTo>
                    <a:pt x="1037054" y="435045"/>
                    <a:pt x="1034401" y="440351"/>
                    <a:pt x="1054077" y="434824"/>
                  </a:cubicBezTo>
                  <a:cubicBezTo>
                    <a:pt x="1073752" y="429297"/>
                    <a:pt x="1072647" y="426865"/>
                    <a:pt x="1091438" y="421560"/>
                  </a:cubicBezTo>
                  <a:cubicBezTo>
                    <a:pt x="1110229" y="416254"/>
                    <a:pt x="1122609" y="367618"/>
                    <a:pt x="1122609" y="367618"/>
                  </a:cubicBezTo>
                  <a:cubicBezTo>
                    <a:pt x="1106303" y="363245"/>
                    <a:pt x="1089667" y="360214"/>
                    <a:pt x="1072868" y="358554"/>
                  </a:cubicBezTo>
                  <a:cubicBezTo>
                    <a:pt x="1060045" y="358554"/>
                    <a:pt x="1048108" y="320750"/>
                    <a:pt x="1053855" y="314339"/>
                  </a:cubicBezTo>
                  <a:cubicBezTo>
                    <a:pt x="1059603" y="307928"/>
                    <a:pt x="1098070" y="330699"/>
                    <a:pt x="1107576" y="341310"/>
                  </a:cubicBezTo>
                  <a:cubicBezTo>
                    <a:pt x="1117082" y="351922"/>
                    <a:pt x="1125704" y="330699"/>
                    <a:pt x="1143169" y="311686"/>
                  </a:cubicBezTo>
                  <a:cubicBezTo>
                    <a:pt x="1160634" y="292674"/>
                    <a:pt x="1150907" y="282063"/>
                    <a:pt x="1173235" y="292895"/>
                  </a:cubicBezTo>
                  <a:cubicBezTo>
                    <a:pt x="1195563" y="303728"/>
                    <a:pt x="1203301" y="295548"/>
                    <a:pt x="1214133" y="298201"/>
                  </a:cubicBezTo>
                  <a:cubicBezTo>
                    <a:pt x="1224966" y="300854"/>
                    <a:pt x="1224524" y="295548"/>
                    <a:pt x="1233146" y="276094"/>
                  </a:cubicBezTo>
                  <a:cubicBezTo>
                    <a:pt x="1241768" y="256639"/>
                    <a:pt x="1253484" y="246470"/>
                    <a:pt x="1249947" y="232984"/>
                  </a:cubicBezTo>
                  <a:cubicBezTo>
                    <a:pt x="1247414" y="219276"/>
                    <a:pt x="1240231" y="206860"/>
                    <a:pt x="1229608" y="197834"/>
                  </a:cubicBezTo>
                  <a:cubicBezTo>
                    <a:pt x="1218113" y="189875"/>
                    <a:pt x="1247073" y="184348"/>
                    <a:pt x="1258348" y="170863"/>
                  </a:cubicBezTo>
                  <a:cubicBezTo>
                    <a:pt x="1269623" y="157377"/>
                    <a:pt x="1244641" y="138365"/>
                    <a:pt x="1236241" y="141239"/>
                  </a:cubicBezTo>
                  <a:cubicBezTo>
                    <a:pt x="1227840" y="144113"/>
                    <a:pt x="1207280" y="125101"/>
                    <a:pt x="1196227" y="119132"/>
                  </a:cubicBezTo>
                  <a:cubicBezTo>
                    <a:pt x="1179953" y="113037"/>
                    <a:pt x="1162199" y="112110"/>
                    <a:pt x="1145380" y="116479"/>
                  </a:cubicBezTo>
                  <a:cubicBezTo>
                    <a:pt x="1137421" y="122006"/>
                    <a:pt x="1157760" y="156935"/>
                    <a:pt x="1154223" y="165115"/>
                  </a:cubicBezTo>
                  <a:cubicBezTo>
                    <a:pt x="1145866" y="185168"/>
                    <a:pt x="1139426" y="205969"/>
                    <a:pt x="1134989" y="227236"/>
                  </a:cubicBezTo>
                  <a:cubicBezTo>
                    <a:pt x="1132558" y="246028"/>
                    <a:pt x="1100060" y="240722"/>
                    <a:pt x="1090775" y="229889"/>
                  </a:cubicBezTo>
                  <a:cubicBezTo>
                    <a:pt x="1081490" y="219057"/>
                    <a:pt x="1085911" y="200265"/>
                    <a:pt x="1092543" y="181474"/>
                  </a:cubicBezTo>
                  <a:cubicBezTo>
                    <a:pt x="1099175" y="162683"/>
                    <a:pt x="1079058" y="148977"/>
                    <a:pt x="1063583" y="141018"/>
                  </a:cubicBezTo>
                  <a:cubicBezTo>
                    <a:pt x="1048108" y="133059"/>
                    <a:pt x="1047002" y="192086"/>
                    <a:pt x="1037275" y="200265"/>
                  </a:cubicBezTo>
                  <a:cubicBezTo>
                    <a:pt x="1027548" y="208445"/>
                    <a:pt x="1028211" y="170642"/>
                    <a:pt x="1030643" y="151850"/>
                  </a:cubicBezTo>
                  <a:cubicBezTo>
                    <a:pt x="1033075" y="133059"/>
                    <a:pt x="1018042" y="127532"/>
                    <a:pt x="992397" y="122227"/>
                  </a:cubicBezTo>
                  <a:cubicBezTo>
                    <a:pt x="966753" y="116921"/>
                    <a:pt x="980017" y="76243"/>
                    <a:pt x="972279" y="60105"/>
                  </a:cubicBezTo>
                  <a:cubicBezTo>
                    <a:pt x="958677" y="39786"/>
                    <a:pt x="943047" y="20898"/>
                    <a:pt x="925633" y="3732"/>
                  </a:cubicBezTo>
                  <a:cubicBezTo>
                    <a:pt x="911927" y="-12407"/>
                    <a:pt x="883850" y="28050"/>
                    <a:pt x="870365" y="44188"/>
                  </a:cubicBezTo>
                  <a:cubicBezTo>
                    <a:pt x="856879" y="60326"/>
                    <a:pt x="889819" y="103436"/>
                    <a:pt x="908168" y="122227"/>
                  </a:cubicBezTo>
                  <a:cubicBezTo>
                    <a:pt x="926517" y="141018"/>
                    <a:pt x="947961" y="170642"/>
                    <a:pt x="934034" y="181474"/>
                  </a:cubicBezTo>
                  <a:cubicBezTo>
                    <a:pt x="920398" y="194173"/>
                    <a:pt x="912035" y="211534"/>
                    <a:pt x="910600" y="230110"/>
                  </a:cubicBezTo>
                  <a:cubicBezTo>
                    <a:pt x="907947" y="248902"/>
                    <a:pt x="859090" y="221931"/>
                    <a:pt x="848036" y="213972"/>
                  </a:cubicBezTo>
                  <a:cubicBezTo>
                    <a:pt x="836983" y="206013"/>
                    <a:pt x="814212" y="216625"/>
                    <a:pt x="801611" y="216625"/>
                  </a:cubicBezTo>
                  <a:cubicBezTo>
                    <a:pt x="782404" y="220328"/>
                    <a:pt x="762985" y="222839"/>
                    <a:pt x="743469" y="224141"/>
                  </a:cubicBezTo>
                  <a:cubicBezTo>
                    <a:pt x="732636" y="221489"/>
                    <a:pt x="661230" y="199823"/>
                    <a:pt x="642438" y="202034"/>
                  </a:cubicBezTo>
                  <a:cubicBezTo>
                    <a:pt x="623647" y="204245"/>
                    <a:pt x="625858" y="239617"/>
                    <a:pt x="618341" y="253102"/>
                  </a:cubicBezTo>
                  <a:cubicBezTo>
                    <a:pt x="610825" y="266587"/>
                    <a:pt x="602424" y="271893"/>
                    <a:pt x="596234" y="247796"/>
                  </a:cubicBezTo>
                  <a:cubicBezTo>
                    <a:pt x="590044" y="223699"/>
                    <a:pt x="538092" y="226794"/>
                    <a:pt x="520185" y="224141"/>
                  </a:cubicBezTo>
                  <a:cubicBezTo>
                    <a:pt x="502278" y="221489"/>
                    <a:pt x="448778" y="234753"/>
                    <a:pt x="429545" y="229447"/>
                  </a:cubicBezTo>
                  <a:cubicBezTo>
                    <a:pt x="410312" y="224141"/>
                    <a:pt x="455190" y="197170"/>
                    <a:pt x="454747" y="186559"/>
                  </a:cubicBezTo>
                  <a:cubicBezTo>
                    <a:pt x="454747" y="181695"/>
                    <a:pt x="442809" y="176832"/>
                    <a:pt x="429545" y="173737"/>
                  </a:cubicBezTo>
                  <a:cubicBezTo>
                    <a:pt x="256149" y="351437"/>
                    <a:pt x="111257" y="554867"/>
                    <a:pt x="0" y="776824"/>
                  </a:cubicBezTo>
                  <a:cubicBezTo>
                    <a:pt x="16359" y="790531"/>
                    <a:pt x="35372" y="788541"/>
                    <a:pt x="50405" y="802469"/>
                  </a:cubicBezTo>
                  <a:cubicBezTo>
                    <a:pt x="69724" y="818503"/>
                    <a:pt x="81629" y="841753"/>
                    <a:pt x="83345" y="866801"/>
                  </a:cubicBezTo>
                  <a:cubicBezTo>
                    <a:pt x="83345" y="890898"/>
                    <a:pt x="109873" y="928480"/>
                    <a:pt x="153204" y="960978"/>
                  </a:cubicBezTo>
                  <a:cubicBezTo>
                    <a:pt x="196534" y="993476"/>
                    <a:pt x="184817" y="977116"/>
                    <a:pt x="194765" y="1001213"/>
                  </a:cubicBezTo>
                  <a:cubicBezTo>
                    <a:pt x="204714" y="1025310"/>
                    <a:pt x="249592" y="1039017"/>
                    <a:pt x="259319" y="1055155"/>
                  </a:cubicBezTo>
                  <a:cubicBezTo>
                    <a:pt x="269046" y="1071294"/>
                    <a:pt x="259319" y="1111529"/>
                    <a:pt x="250255" y="1100917"/>
                  </a:cubicBezTo>
                  <a:cubicBezTo>
                    <a:pt x="241191" y="1090306"/>
                    <a:pt x="210683" y="1042112"/>
                    <a:pt x="200292" y="1031500"/>
                  </a:cubicBezTo>
                  <a:cubicBezTo>
                    <a:pt x="189902" y="1020889"/>
                    <a:pt x="147014" y="1031500"/>
                    <a:pt x="147014" y="1031500"/>
                  </a:cubicBezTo>
                  <a:cubicBezTo>
                    <a:pt x="161518" y="1046883"/>
                    <a:pt x="177026" y="1061283"/>
                    <a:pt x="193439" y="1074610"/>
                  </a:cubicBezTo>
                  <a:cubicBezTo>
                    <a:pt x="215049" y="1090514"/>
                    <a:pt x="230635" y="1113266"/>
                    <a:pt x="237654" y="1139163"/>
                  </a:cubicBezTo>
                  <a:cubicBezTo>
                    <a:pt x="245612" y="1168787"/>
                    <a:pt x="252908" y="1179619"/>
                    <a:pt x="256003" y="1195537"/>
                  </a:cubicBezTo>
                  <a:cubicBezTo>
                    <a:pt x="259098" y="1211454"/>
                    <a:pt x="256003" y="1324422"/>
                    <a:pt x="256003" y="1340561"/>
                  </a:cubicBezTo>
                  <a:cubicBezTo>
                    <a:pt x="256003" y="1356699"/>
                    <a:pt x="254455" y="1399587"/>
                    <a:pt x="257550" y="1418378"/>
                  </a:cubicBezTo>
                  <a:cubicBezTo>
                    <a:pt x="260645" y="1437170"/>
                    <a:pt x="299996" y="1493764"/>
                    <a:pt x="303091" y="1506807"/>
                  </a:cubicBezTo>
                  <a:cubicBezTo>
                    <a:pt x="318186" y="1538339"/>
                    <a:pt x="335089" y="1568971"/>
                    <a:pt x="353717" y="1598553"/>
                  </a:cubicBezTo>
                  <a:cubicBezTo>
                    <a:pt x="367857" y="1613002"/>
                    <a:pt x="382921" y="1626516"/>
                    <a:pt x="398816" y="1639009"/>
                  </a:cubicBezTo>
                  <a:cubicBezTo>
                    <a:pt x="416192" y="1649877"/>
                    <a:pt x="433016" y="1661603"/>
                    <a:pt x="449221" y="1674160"/>
                  </a:cubicBezTo>
                  <a:cubicBezTo>
                    <a:pt x="468675" y="1690519"/>
                    <a:pt x="490782" y="1749767"/>
                    <a:pt x="496530" y="1766126"/>
                  </a:cubicBezTo>
                  <a:cubicBezTo>
                    <a:pt x="502278" y="1782486"/>
                    <a:pt x="542071" y="1825595"/>
                    <a:pt x="550251" y="1841733"/>
                  </a:cubicBezTo>
                  <a:cubicBezTo>
                    <a:pt x="558431" y="1857872"/>
                    <a:pt x="528144" y="1852345"/>
                    <a:pt x="528144" y="1852345"/>
                  </a:cubicBezTo>
                  <a:cubicBezTo>
                    <a:pt x="528144" y="1852345"/>
                    <a:pt x="548261" y="1876663"/>
                    <a:pt x="560862" y="1890369"/>
                  </a:cubicBezTo>
                  <a:cubicBezTo>
                    <a:pt x="570450" y="1900848"/>
                    <a:pt x="582121" y="1909205"/>
                    <a:pt x="595129" y="1914908"/>
                  </a:cubicBezTo>
                  <a:cubicBezTo>
                    <a:pt x="614583" y="1925741"/>
                    <a:pt x="603751" y="1937016"/>
                    <a:pt x="609499" y="1952491"/>
                  </a:cubicBezTo>
                  <a:cubicBezTo>
                    <a:pt x="615246" y="1967966"/>
                    <a:pt x="682895" y="2025887"/>
                    <a:pt x="682895" y="2025887"/>
                  </a:cubicBezTo>
                  <a:cubicBezTo>
                    <a:pt x="687089" y="2013706"/>
                    <a:pt x="687089" y="2000486"/>
                    <a:pt x="682895" y="1988305"/>
                  </a:cubicBezTo>
                  <a:cubicBezTo>
                    <a:pt x="674715" y="1974819"/>
                    <a:pt x="652166" y="1952933"/>
                    <a:pt x="649071" y="1944090"/>
                  </a:cubicBezTo>
                  <a:cubicBezTo>
                    <a:pt x="643670" y="1928438"/>
                    <a:pt x="636237" y="1913582"/>
                    <a:pt x="626963" y="1899876"/>
                  </a:cubicBezTo>
                  <a:cubicBezTo>
                    <a:pt x="612901" y="1883671"/>
                    <a:pt x="601418" y="1865410"/>
                    <a:pt x="592918" y="1845713"/>
                  </a:cubicBezTo>
                  <a:cubicBezTo>
                    <a:pt x="589602" y="1832227"/>
                    <a:pt x="552241" y="1797076"/>
                    <a:pt x="542292" y="1786244"/>
                  </a:cubicBezTo>
                  <a:cubicBezTo>
                    <a:pt x="532344" y="1775411"/>
                    <a:pt x="533670" y="1724343"/>
                    <a:pt x="533670" y="1724343"/>
                  </a:cubicBezTo>
                  <a:cubicBezTo>
                    <a:pt x="533670" y="1724343"/>
                    <a:pt x="577885" y="1756841"/>
                    <a:pt x="580759" y="1772979"/>
                  </a:cubicBezTo>
                  <a:cubicBezTo>
                    <a:pt x="589261" y="1795463"/>
                    <a:pt x="602537" y="1815823"/>
                    <a:pt x="619668" y="1832669"/>
                  </a:cubicBezTo>
                  <a:cubicBezTo>
                    <a:pt x="632048" y="1843502"/>
                    <a:pt x="667641" y="1884179"/>
                    <a:pt x="667641" y="1884179"/>
                  </a:cubicBezTo>
                  <a:cubicBezTo>
                    <a:pt x="678933" y="1899301"/>
                    <a:pt x="686505" y="1916876"/>
                    <a:pt x="689748" y="1935468"/>
                  </a:cubicBezTo>
                  <a:cubicBezTo>
                    <a:pt x="689748" y="1954259"/>
                    <a:pt x="716719" y="1951828"/>
                    <a:pt x="733963" y="1957576"/>
                  </a:cubicBezTo>
                  <a:cubicBezTo>
                    <a:pt x="751206" y="1963323"/>
                    <a:pt x="762702" y="1995600"/>
                    <a:pt x="772872" y="2006433"/>
                  </a:cubicBezTo>
                  <a:cubicBezTo>
                    <a:pt x="789134" y="2025799"/>
                    <a:pt x="799966" y="2049144"/>
                    <a:pt x="804264" y="2074081"/>
                  </a:cubicBezTo>
                  <a:cubicBezTo>
                    <a:pt x="805199" y="2099681"/>
                    <a:pt x="817524" y="2123513"/>
                    <a:pt x="837867" y="2139077"/>
                  </a:cubicBezTo>
                  <a:cubicBezTo>
                    <a:pt x="857764" y="2150130"/>
                    <a:pt x="876555" y="2177322"/>
                    <a:pt x="886282" y="2179975"/>
                  </a:cubicBezTo>
                  <a:cubicBezTo>
                    <a:pt x="905958" y="2185635"/>
                    <a:pt x="923949" y="2196047"/>
                    <a:pt x="938676" y="2210262"/>
                  </a:cubicBezTo>
                  <a:cubicBezTo>
                    <a:pt x="947077" y="2223748"/>
                    <a:pt x="1044791" y="2254477"/>
                    <a:pt x="1044791" y="2254477"/>
                  </a:cubicBezTo>
                  <a:cubicBezTo>
                    <a:pt x="1069229" y="2254941"/>
                    <a:pt x="1093635" y="2252575"/>
                    <a:pt x="1117525" y="2247402"/>
                  </a:cubicBezTo>
                  <a:cubicBezTo>
                    <a:pt x="1142948" y="2239444"/>
                    <a:pt x="1173898" y="2288522"/>
                    <a:pt x="1185173" y="2304660"/>
                  </a:cubicBezTo>
                  <a:cubicBezTo>
                    <a:pt x="1196448" y="2320799"/>
                    <a:pt x="1224082" y="2313282"/>
                    <a:pt x="1240220" y="2329642"/>
                  </a:cubicBezTo>
                  <a:cubicBezTo>
                    <a:pt x="1256358" y="2346001"/>
                    <a:pt x="1286867" y="2343790"/>
                    <a:pt x="1306542" y="2346664"/>
                  </a:cubicBezTo>
                  <a:cubicBezTo>
                    <a:pt x="1332735" y="2352036"/>
                    <a:pt x="1354948" y="2369280"/>
                    <a:pt x="1366674" y="2393311"/>
                  </a:cubicBezTo>
                  <a:cubicBezTo>
                    <a:pt x="1379275" y="2420503"/>
                    <a:pt x="1388781" y="2447695"/>
                    <a:pt x="1419952" y="2461401"/>
                  </a:cubicBezTo>
                  <a:cubicBezTo>
                    <a:pt x="1440072" y="2472786"/>
                    <a:pt x="1459027" y="2486117"/>
                    <a:pt x="1476547" y="2501194"/>
                  </a:cubicBezTo>
                  <a:cubicBezTo>
                    <a:pt x="1494675" y="2512248"/>
                    <a:pt x="1536458" y="2539661"/>
                    <a:pt x="1547954" y="2534576"/>
                  </a:cubicBezTo>
                  <a:cubicBezTo>
                    <a:pt x="1559450" y="2529492"/>
                    <a:pt x="1550828" y="2499426"/>
                    <a:pt x="1561881" y="2490362"/>
                  </a:cubicBezTo>
                  <a:cubicBezTo>
                    <a:pt x="1572935" y="2481298"/>
                    <a:pt x="1608307" y="2534576"/>
                    <a:pt x="1608307" y="2534576"/>
                  </a:cubicBezTo>
                  <a:cubicBezTo>
                    <a:pt x="1619562" y="2555357"/>
                    <a:pt x="1628745" y="2577199"/>
                    <a:pt x="1635720" y="2599793"/>
                  </a:cubicBezTo>
                  <a:cubicBezTo>
                    <a:pt x="1640997" y="2624818"/>
                    <a:pt x="1640163" y="2650750"/>
                    <a:pt x="1633288" y="2675400"/>
                  </a:cubicBezTo>
                  <a:cubicBezTo>
                    <a:pt x="1627540" y="2686232"/>
                    <a:pt x="1593716" y="2745259"/>
                    <a:pt x="1571167" y="2761176"/>
                  </a:cubicBezTo>
                  <a:cubicBezTo>
                    <a:pt x="1548617" y="2777093"/>
                    <a:pt x="1571167" y="2815118"/>
                    <a:pt x="1584431" y="2847837"/>
                  </a:cubicBezTo>
                  <a:cubicBezTo>
                    <a:pt x="1597695" y="2880556"/>
                    <a:pt x="1564755" y="2885419"/>
                    <a:pt x="1567850" y="2909737"/>
                  </a:cubicBezTo>
                  <a:cubicBezTo>
                    <a:pt x="1568469" y="2929568"/>
                    <a:pt x="1573373" y="2949022"/>
                    <a:pt x="1582220" y="2966774"/>
                  </a:cubicBezTo>
                  <a:cubicBezTo>
                    <a:pt x="1591284" y="2980260"/>
                    <a:pt x="1632625" y="2994408"/>
                    <a:pt x="1664017" y="3046361"/>
                  </a:cubicBezTo>
                  <a:cubicBezTo>
                    <a:pt x="1695410" y="3098313"/>
                    <a:pt x="1681924" y="3090575"/>
                    <a:pt x="1689883" y="3112683"/>
                  </a:cubicBezTo>
                  <a:cubicBezTo>
                    <a:pt x="1697841" y="3134790"/>
                    <a:pt x="1740730" y="3179004"/>
                    <a:pt x="1744267" y="3205533"/>
                  </a:cubicBezTo>
                  <a:cubicBezTo>
                    <a:pt x="1747804" y="3232062"/>
                    <a:pt x="1806609" y="3260580"/>
                    <a:pt x="1828496" y="3274508"/>
                  </a:cubicBezTo>
                  <a:cubicBezTo>
                    <a:pt x="1868426" y="3299666"/>
                    <a:pt x="1906013" y="3328384"/>
                    <a:pt x="1940801" y="3360284"/>
                  </a:cubicBezTo>
                  <a:cubicBezTo>
                    <a:pt x="1958929" y="3382392"/>
                    <a:pt x="1958486" y="3431028"/>
                    <a:pt x="1952739" y="3460651"/>
                  </a:cubicBezTo>
                  <a:cubicBezTo>
                    <a:pt x="1946991" y="3490275"/>
                    <a:pt x="1959813" y="3544659"/>
                    <a:pt x="1962908" y="3582684"/>
                  </a:cubicBezTo>
                  <a:cubicBezTo>
                    <a:pt x="1968170" y="3620863"/>
                    <a:pt x="1964234" y="3659750"/>
                    <a:pt x="1951412" y="3696094"/>
                  </a:cubicBezTo>
                  <a:cubicBezTo>
                    <a:pt x="1935053" y="3741856"/>
                    <a:pt x="1977278" y="3856372"/>
                    <a:pt x="1968656" y="3921147"/>
                  </a:cubicBezTo>
                  <a:cubicBezTo>
                    <a:pt x="1960034" y="3985921"/>
                    <a:pt x="1933726" y="3982605"/>
                    <a:pt x="1938811" y="4017977"/>
                  </a:cubicBezTo>
                  <a:cubicBezTo>
                    <a:pt x="1945883" y="4048264"/>
                    <a:pt x="1950320" y="4079103"/>
                    <a:pt x="1952075" y="4110164"/>
                  </a:cubicBezTo>
                  <a:cubicBezTo>
                    <a:pt x="1950086" y="4132272"/>
                    <a:pt x="1952075" y="4177813"/>
                    <a:pt x="1950749" y="4207436"/>
                  </a:cubicBezTo>
                  <a:cubicBezTo>
                    <a:pt x="1949423" y="4237060"/>
                    <a:pt x="1970424" y="4164548"/>
                    <a:pt x="1986342" y="4148631"/>
                  </a:cubicBezTo>
                  <a:cubicBezTo>
                    <a:pt x="1998501" y="4136693"/>
                    <a:pt x="1993416" y="4201689"/>
                    <a:pt x="1986342" y="4249219"/>
                  </a:cubicBezTo>
                  <a:cubicBezTo>
                    <a:pt x="2039841" y="4252756"/>
                    <a:pt x="2093783" y="4254525"/>
                    <a:pt x="2148167" y="4254525"/>
                  </a:cubicBezTo>
                  <a:cubicBezTo>
                    <a:pt x="2172264" y="4254525"/>
                    <a:pt x="2196361" y="4254525"/>
                    <a:pt x="2220458" y="4253420"/>
                  </a:cubicBezTo>
                  <a:cubicBezTo>
                    <a:pt x="2224040" y="4239625"/>
                    <a:pt x="2229146" y="4226272"/>
                    <a:pt x="2235712" y="4213627"/>
                  </a:cubicBezTo>
                  <a:cubicBezTo>
                    <a:pt x="2246545" y="4195278"/>
                    <a:pt x="2219574" y="4156811"/>
                    <a:pt x="2216037" y="4134924"/>
                  </a:cubicBezTo>
                  <a:close/>
                </a:path>
              </a:pathLst>
            </a:custGeom>
            <a:grpFill/>
            <a:ln w="22079" cap="flat">
              <a:noFill/>
              <a:prstDash val="solid"/>
              <a:miter/>
            </a:ln>
          </p:spPr>
          <p:txBody>
            <a:bodyPr rtlCol="0" anchor="ctr"/>
            <a:lstStyle/>
            <a:p>
              <a:endParaRPr lang="en-US" dirty="0"/>
            </a:p>
          </p:txBody>
        </p:sp>
        <p:sp>
          <p:nvSpPr>
            <p:cNvPr id="10" name="Freeform: Shape 7">
              <a:extLst>
                <a:ext uri="{FF2B5EF4-FFF2-40B4-BE49-F238E27FC236}">
                  <a16:creationId xmlns:a16="http://schemas.microsoft.com/office/drawing/2014/main" id="{FD4537BF-B621-8242-A988-19785F87DA03}"/>
                </a:ext>
              </a:extLst>
            </p:cNvPr>
            <p:cNvSpPr/>
            <p:nvPr/>
          </p:nvSpPr>
          <p:spPr>
            <a:xfrm>
              <a:off x="5229836" y="3573361"/>
              <a:ext cx="287395" cy="110537"/>
            </a:xfrm>
            <a:custGeom>
              <a:avLst/>
              <a:gdLst>
                <a:gd name="connsiteX0" fmla="*/ 300438 w 287395"/>
                <a:gd name="connsiteY0" fmla="*/ 92187 h 110536"/>
                <a:gd name="connsiteX1" fmla="*/ 225052 w 287395"/>
                <a:gd name="connsiteY1" fmla="*/ 59248 h 110536"/>
                <a:gd name="connsiteX2" fmla="*/ 151656 w 287395"/>
                <a:gd name="connsiteY2" fmla="*/ 26750 h 110536"/>
                <a:gd name="connsiteX3" fmla="*/ 102578 w 287395"/>
                <a:gd name="connsiteY3" fmla="*/ 7959 h 110536"/>
                <a:gd name="connsiteX4" fmla="*/ 56374 w 287395"/>
                <a:gd name="connsiteY4" fmla="*/ 0 h 110536"/>
                <a:gd name="connsiteX5" fmla="*/ 0 w 287395"/>
                <a:gd name="connsiteY5" fmla="*/ 40014 h 110536"/>
                <a:gd name="connsiteX6" fmla="*/ 51952 w 287395"/>
                <a:gd name="connsiteY6" fmla="*/ 24097 h 110536"/>
                <a:gd name="connsiteX7" fmla="*/ 103020 w 287395"/>
                <a:gd name="connsiteY7" fmla="*/ 42888 h 110536"/>
                <a:gd name="connsiteX8" fmla="*/ 161604 w 287395"/>
                <a:gd name="connsiteY8" fmla="*/ 64996 h 110536"/>
                <a:gd name="connsiteX9" fmla="*/ 216873 w 287395"/>
                <a:gd name="connsiteY9" fmla="*/ 113853 h 110536"/>
                <a:gd name="connsiteX10" fmla="*/ 300438 w 287395"/>
                <a:gd name="connsiteY10" fmla="*/ 92187 h 110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7395" h="110536">
                  <a:moveTo>
                    <a:pt x="300438" y="92187"/>
                  </a:moveTo>
                  <a:cubicBezTo>
                    <a:pt x="292259" y="78481"/>
                    <a:pt x="240970" y="64774"/>
                    <a:pt x="225052" y="59248"/>
                  </a:cubicBezTo>
                  <a:cubicBezTo>
                    <a:pt x="209135" y="53721"/>
                    <a:pt x="172658" y="32056"/>
                    <a:pt x="151656" y="26750"/>
                  </a:cubicBezTo>
                  <a:cubicBezTo>
                    <a:pt x="130654" y="21444"/>
                    <a:pt x="115400" y="10612"/>
                    <a:pt x="102578" y="7959"/>
                  </a:cubicBezTo>
                  <a:cubicBezTo>
                    <a:pt x="87386" y="4200"/>
                    <a:pt x="71946" y="1548"/>
                    <a:pt x="56374" y="0"/>
                  </a:cubicBezTo>
                  <a:cubicBezTo>
                    <a:pt x="45983" y="0"/>
                    <a:pt x="0" y="40014"/>
                    <a:pt x="0" y="40014"/>
                  </a:cubicBezTo>
                  <a:cubicBezTo>
                    <a:pt x="18161" y="38003"/>
                    <a:pt x="35785" y="32608"/>
                    <a:pt x="51952" y="24097"/>
                  </a:cubicBezTo>
                  <a:cubicBezTo>
                    <a:pt x="63669" y="13264"/>
                    <a:pt x="93735" y="34708"/>
                    <a:pt x="103020" y="42888"/>
                  </a:cubicBezTo>
                  <a:cubicBezTo>
                    <a:pt x="121889" y="51908"/>
                    <a:pt x="141487" y="59292"/>
                    <a:pt x="161604" y="64996"/>
                  </a:cubicBezTo>
                  <a:cubicBezTo>
                    <a:pt x="182385" y="73175"/>
                    <a:pt x="196755" y="94840"/>
                    <a:pt x="216873" y="113853"/>
                  </a:cubicBezTo>
                  <a:cubicBezTo>
                    <a:pt x="236990" y="132865"/>
                    <a:pt x="308839" y="105673"/>
                    <a:pt x="300438" y="92187"/>
                  </a:cubicBezTo>
                  <a:close/>
                </a:path>
              </a:pathLst>
            </a:custGeom>
            <a:grpFill/>
            <a:ln w="22079" cap="flat">
              <a:noFill/>
              <a:prstDash val="solid"/>
              <a:miter/>
            </a:ln>
          </p:spPr>
          <p:txBody>
            <a:bodyPr rtlCol="0" anchor="ctr"/>
            <a:lstStyle/>
            <a:p>
              <a:endParaRPr lang="en-US" dirty="0"/>
            </a:p>
          </p:txBody>
        </p:sp>
        <p:sp>
          <p:nvSpPr>
            <p:cNvPr id="11" name="Freeform: Shape 9">
              <a:extLst>
                <a:ext uri="{FF2B5EF4-FFF2-40B4-BE49-F238E27FC236}">
                  <a16:creationId xmlns:a16="http://schemas.microsoft.com/office/drawing/2014/main" id="{4782D507-ECE5-2A4F-BE87-99DC5D5F47C7}"/>
                </a:ext>
              </a:extLst>
            </p:cNvPr>
            <p:cNvSpPr/>
            <p:nvPr/>
          </p:nvSpPr>
          <p:spPr>
            <a:xfrm>
              <a:off x="5498882" y="3679255"/>
              <a:ext cx="176858" cy="44215"/>
            </a:xfrm>
            <a:custGeom>
              <a:avLst/>
              <a:gdLst>
                <a:gd name="connsiteX0" fmla="*/ 154088 w 176858"/>
                <a:gd name="connsiteY0" fmla="*/ 35151 h 44214"/>
                <a:gd name="connsiteX1" fmla="*/ 123359 w 176858"/>
                <a:gd name="connsiteY1" fmla="*/ 10612 h 44214"/>
                <a:gd name="connsiteX2" fmla="*/ 87766 w 176858"/>
                <a:gd name="connsiteY2" fmla="*/ 5306 h 44214"/>
                <a:gd name="connsiteX3" fmla="*/ 53721 w 176858"/>
                <a:gd name="connsiteY3" fmla="*/ 0 h 44214"/>
                <a:gd name="connsiteX4" fmla="*/ 40898 w 176858"/>
                <a:gd name="connsiteY4" fmla="*/ 24097 h 44214"/>
                <a:gd name="connsiteX5" fmla="*/ 0 w 176858"/>
                <a:gd name="connsiteY5" fmla="*/ 50626 h 44214"/>
                <a:gd name="connsiteX6" fmla="*/ 48857 w 176858"/>
                <a:gd name="connsiteY6" fmla="*/ 61679 h 44214"/>
                <a:gd name="connsiteX7" fmla="*/ 101694 w 176858"/>
                <a:gd name="connsiteY7" fmla="*/ 56595 h 44214"/>
                <a:gd name="connsiteX8" fmla="*/ 177743 w 176858"/>
                <a:gd name="connsiteY8" fmla="*/ 62343 h 44214"/>
                <a:gd name="connsiteX9" fmla="*/ 154088 w 176858"/>
                <a:gd name="connsiteY9" fmla="*/ 35151 h 4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6858" h="44214">
                  <a:moveTo>
                    <a:pt x="154088" y="35151"/>
                  </a:moveTo>
                  <a:cubicBezTo>
                    <a:pt x="146793" y="35151"/>
                    <a:pt x="123359" y="10612"/>
                    <a:pt x="123359" y="10612"/>
                  </a:cubicBezTo>
                  <a:cubicBezTo>
                    <a:pt x="123359" y="10612"/>
                    <a:pt x="94177" y="5306"/>
                    <a:pt x="87766" y="5306"/>
                  </a:cubicBezTo>
                  <a:cubicBezTo>
                    <a:pt x="81355" y="5306"/>
                    <a:pt x="64332" y="0"/>
                    <a:pt x="53721" y="0"/>
                  </a:cubicBezTo>
                  <a:cubicBezTo>
                    <a:pt x="43109" y="0"/>
                    <a:pt x="41783" y="16138"/>
                    <a:pt x="40898" y="24097"/>
                  </a:cubicBezTo>
                  <a:cubicBezTo>
                    <a:pt x="40014" y="32056"/>
                    <a:pt x="1769" y="42667"/>
                    <a:pt x="0" y="50626"/>
                  </a:cubicBezTo>
                  <a:lnTo>
                    <a:pt x="48857" y="61679"/>
                  </a:lnTo>
                  <a:cubicBezTo>
                    <a:pt x="48857" y="61679"/>
                    <a:pt x="88429" y="56374"/>
                    <a:pt x="101694" y="56595"/>
                  </a:cubicBezTo>
                  <a:cubicBezTo>
                    <a:pt x="127124" y="57236"/>
                    <a:pt x="152505" y="59159"/>
                    <a:pt x="177743" y="62343"/>
                  </a:cubicBezTo>
                  <a:cubicBezTo>
                    <a:pt x="194986" y="65216"/>
                    <a:pt x="161383" y="35151"/>
                    <a:pt x="154088" y="35151"/>
                  </a:cubicBezTo>
                  <a:close/>
                </a:path>
              </a:pathLst>
            </a:custGeom>
            <a:grpFill/>
            <a:ln w="22079" cap="flat">
              <a:noFill/>
              <a:prstDash val="solid"/>
              <a:miter/>
            </a:ln>
          </p:spPr>
          <p:txBody>
            <a:bodyPr rtlCol="0" anchor="ctr"/>
            <a:lstStyle/>
            <a:p>
              <a:endParaRPr lang="en-US" dirty="0"/>
            </a:p>
          </p:txBody>
        </p:sp>
        <p:sp>
          <p:nvSpPr>
            <p:cNvPr id="12" name="Freeform: Shape 10">
              <a:extLst>
                <a:ext uri="{FF2B5EF4-FFF2-40B4-BE49-F238E27FC236}">
                  <a16:creationId xmlns:a16="http://schemas.microsoft.com/office/drawing/2014/main" id="{64950EBE-1167-4E41-89CE-67E3797ABBC2}"/>
                </a:ext>
              </a:extLst>
            </p:cNvPr>
            <p:cNvSpPr/>
            <p:nvPr/>
          </p:nvSpPr>
          <p:spPr>
            <a:xfrm>
              <a:off x="5633515" y="2847578"/>
              <a:ext cx="44215" cy="22107"/>
            </a:xfrm>
            <a:custGeom>
              <a:avLst/>
              <a:gdLst>
                <a:gd name="connsiteX0" fmla="*/ 0 w 44214"/>
                <a:gd name="connsiteY0" fmla="*/ 19233 h 22107"/>
                <a:gd name="connsiteX1" fmla="*/ 0 w 44214"/>
                <a:gd name="connsiteY1" fmla="*/ 27413 h 22107"/>
                <a:gd name="connsiteX2" fmla="*/ 26971 w 44214"/>
                <a:gd name="connsiteY2" fmla="*/ 19897 h 22107"/>
                <a:gd name="connsiteX3" fmla="*/ 47531 w 44214"/>
                <a:gd name="connsiteY3" fmla="*/ 0 h 22107"/>
                <a:gd name="connsiteX4" fmla="*/ 30287 w 44214"/>
                <a:gd name="connsiteY4" fmla="*/ 6190 h 22107"/>
                <a:gd name="connsiteX5" fmla="*/ 0 w 44214"/>
                <a:gd name="connsiteY5" fmla="*/ 19233 h 22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14" h="22107">
                  <a:moveTo>
                    <a:pt x="0" y="19233"/>
                  </a:moveTo>
                  <a:cubicBezTo>
                    <a:pt x="0" y="23876"/>
                    <a:pt x="0" y="27413"/>
                    <a:pt x="0" y="27413"/>
                  </a:cubicBezTo>
                  <a:lnTo>
                    <a:pt x="26971" y="19897"/>
                  </a:lnTo>
                  <a:cubicBezTo>
                    <a:pt x="26971" y="19897"/>
                    <a:pt x="36919" y="9948"/>
                    <a:pt x="47531" y="0"/>
                  </a:cubicBezTo>
                  <a:cubicBezTo>
                    <a:pt x="41904" y="2390"/>
                    <a:pt x="36148" y="4457"/>
                    <a:pt x="30287" y="6190"/>
                  </a:cubicBezTo>
                  <a:cubicBezTo>
                    <a:pt x="19766" y="9475"/>
                    <a:pt x="9617" y="13848"/>
                    <a:pt x="0" y="19233"/>
                  </a:cubicBezTo>
                  <a:close/>
                </a:path>
              </a:pathLst>
            </a:custGeom>
            <a:grpFill/>
            <a:ln w="22079" cap="flat">
              <a:noFill/>
              <a:prstDash val="solid"/>
              <a:miter/>
            </a:ln>
          </p:spPr>
          <p:txBody>
            <a:bodyPr rtlCol="0" anchor="ctr"/>
            <a:lstStyle/>
            <a:p>
              <a:endParaRPr lang="en-US" dirty="0"/>
            </a:p>
          </p:txBody>
        </p:sp>
        <p:sp>
          <p:nvSpPr>
            <p:cNvPr id="13" name="Freeform: Shape 11">
              <a:extLst>
                <a:ext uri="{FF2B5EF4-FFF2-40B4-BE49-F238E27FC236}">
                  <a16:creationId xmlns:a16="http://schemas.microsoft.com/office/drawing/2014/main" id="{F704F31E-1185-F844-AFA7-3E3B0F9221BA}"/>
                </a:ext>
              </a:extLst>
            </p:cNvPr>
            <p:cNvSpPr/>
            <p:nvPr/>
          </p:nvSpPr>
          <p:spPr>
            <a:xfrm>
              <a:off x="5736535" y="2751829"/>
              <a:ext cx="44215" cy="44215"/>
            </a:xfrm>
            <a:custGeom>
              <a:avLst/>
              <a:gdLst>
                <a:gd name="connsiteX0" fmla="*/ 0 w 44214"/>
                <a:gd name="connsiteY0" fmla="*/ 64356 h 44214"/>
                <a:gd name="connsiteX1" fmla="*/ 24539 w 44214"/>
                <a:gd name="connsiteY1" fmla="*/ 54629 h 44214"/>
                <a:gd name="connsiteX2" fmla="*/ 55931 w 44214"/>
                <a:gd name="connsiteY2" fmla="*/ 30311 h 44214"/>
                <a:gd name="connsiteX3" fmla="*/ 32498 w 44214"/>
                <a:gd name="connsiteY3" fmla="*/ 3119 h 44214"/>
                <a:gd name="connsiteX4" fmla="*/ 13043 w 44214"/>
                <a:gd name="connsiteY4" fmla="*/ 14394 h 44214"/>
                <a:gd name="connsiteX5" fmla="*/ 17023 w 44214"/>
                <a:gd name="connsiteY5" fmla="*/ 26774 h 44214"/>
                <a:gd name="connsiteX6" fmla="*/ 0 w 44214"/>
                <a:gd name="connsiteY6" fmla="*/ 64356 h 4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4" h="44214">
                  <a:moveTo>
                    <a:pt x="0" y="64356"/>
                  </a:moveTo>
                  <a:cubicBezTo>
                    <a:pt x="8390" y="61670"/>
                    <a:pt x="16587" y="58420"/>
                    <a:pt x="24539" y="54629"/>
                  </a:cubicBezTo>
                  <a:cubicBezTo>
                    <a:pt x="39130" y="46449"/>
                    <a:pt x="46646" y="35617"/>
                    <a:pt x="55931" y="30311"/>
                  </a:cubicBezTo>
                  <a:cubicBezTo>
                    <a:pt x="65217" y="25005"/>
                    <a:pt x="36035" y="-10588"/>
                    <a:pt x="32498" y="3119"/>
                  </a:cubicBezTo>
                  <a:cubicBezTo>
                    <a:pt x="30729" y="9751"/>
                    <a:pt x="22107" y="13067"/>
                    <a:pt x="13043" y="14394"/>
                  </a:cubicBezTo>
                  <a:cubicBezTo>
                    <a:pt x="13331" y="18784"/>
                    <a:pt x="14699" y="23038"/>
                    <a:pt x="17023" y="26774"/>
                  </a:cubicBezTo>
                  <a:cubicBezTo>
                    <a:pt x="22771" y="32522"/>
                    <a:pt x="13928" y="50650"/>
                    <a:pt x="0" y="64356"/>
                  </a:cubicBezTo>
                  <a:close/>
                </a:path>
              </a:pathLst>
            </a:custGeom>
            <a:grpFill/>
            <a:ln w="22079" cap="flat">
              <a:noFill/>
              <a:prstDash val="solid"/>
              <a:miter/>
            </a:ln>
          </p:spPr>
          <p:txBody>
            <a:bodyPr rtlCol="0" anchor="ctr"/>
            <a:lstStyle/>
            <a:p>
              <a:endParaRPr lang="en-US" dirty="0"/>
            </a:p>
          </p:txBody>
        </p:sp>
        <p:sp>
          <p:nvSpPr>
            <p:cNvPr id="14" name="Freeform: Shape 12">
              <a:extLst>
                <a:ext uri="{FF2B5EF4-FFF2-40B4-BE49-F238E27FC236}">
                  <a16:creationId xmlns:a16="http://schemas.microsoft.com/office/drawing/2014/main" id="{EC2580DB-2A02-794E-B5B8-E4730BE779B0}"/>
                </a:ext>
              </a:extLst>
            </p:cNvPr>
            <p:cNvSpPr/>
            <p:nvPr/>
          </p:nvSpPr>
          <p:spPr>
            <a:xfrm>
              <a:off x="5631663" y="2765655"/>
              <a:ext cx="110537" cy="88429"/>
            </a:xfrm>
            <a:custGeom>
              <a:avLst/>
              <a:gdLst>
                <a:gd name="connsiteX0" fmla="*/ 94261 w 110536"/>
                <a:gd name="connsiteY0" fmla="*/ 126 h 88429"/>
                <a:gd name="connsiteX1" fmla="*/ 51814 w 110536"/>
                <a:gd name="connsiteY1" fmla="*/ 37708 h 88429"/>
                <a:gd name="connsiteX2" fmla="*/ 4947 w 110536"/>
                <a:gd name="connsiteY2" fmla="*/ 71974 h 88429"/>
                <a:gd name="connsiteX3" fmla="*/ 1852 w 110536"/>
                <a:gd name="connsiteY3" fmla="*/ 101156 h 88429"/>
                <a:gd name="connsiteX4" fmla="*/ 33244 w 110536"/>
                <a:gd name="connsiteY4" fmla="*/ 88113 h 88429"/>
                <a:gd name="connsiteX5" fmla="*/ 50488 w 110536"/>
                <a:gd name="connsiteY5" fmla="*/ 81923 h 88429"/>
                <a:gd name="connsiteX6" fmla="*/ 74364 w 110536"/>
                <a:gd name="connsiteY6" fmla="*/ 62026 h 88429"/>
                <a:gd name="connsiteX7" fmla="*/ 104872 w 110536"/>
                <a:gd name="connsiteY7" fmla="*/ 50530 h 88429"/>
                <a:gd name="connsiteX8" fmla="*/ 121895 w 110536"/>
                <a:gd name="connsiteY8" fmla="*/ 12948 h 88429"/>
                <a:gd name="connsiteX9" fmla="*/ 117915 w 110536"/>
                <a:gd name="connsiteY9" fmla="*/ 568 h 88429"/>
                <a:gd name="connsiteX10" fmla="*/ 94261 w 110536"/>
                <a:gd name="connsiteY10" fmla="*/ 126 h 88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536" h="88429">
                  <a:moveTo>
                    <a:pt x="94261" y="126"/>
                  </a:moveTo>
                  <a:cubicBezTo>
                    <a:pt x="87628" y="-2527"/>
                    <a:pt x="51814" y="37708"/>
                    <a:pt x="51814" y="37708"/>
                  </a:cubicBezTo>
                  <a:cubicBezTo>
                    <a:pt x="51814" y="37708"/>
                    <a:pt x="12685" y="66890"/>
                    <a:pt x="4947" y="71974"/>
                  </a:cubicBezTo>
                  <a:cubicBezTo>
                    <a:pt x="-2790" y="77059"/>
                    <a:pt x="525" y="91208"/>
                    <a:pt x="1852" y="101156"/>
                  </a:cubicBezTo>
                  <a:cubicBezTo>
                    <a:pt x="11820" y="95698"/>
                    <a:pt x="22343" y="91325"/>
                    <a:pt x="33244" y="88113"/>
                  </a:cubicBezTo>
                  <a:cubicBezTo>
                    <a:pt x="39105" y="86380"/>
                    <a:pt x="44862" y="84312"/>
                    <a:pt x="50488" y="81923"/>
                  </a:cubicBezTo>
                  <a:cubicBezTo>
                    <a:pt x="57938" y="74702"/>
                    <a:pt x="65919" y="68050"/>
                    <a:pt x="74364" y="62026"/>
                  </a:cubicBezTo>
                  <a:cubicBezTo>
                    <a:pt x="84297" y="57596"/>
                    <a:pt x="94484" y="53756"/>
                    <a:pt x="104872" y="50530"/>
                  </a:cubicBezTo>
                  <a:cubicBezTo>
                    <a:pt x="118800" y="36824"/>
                    <a:pt x="126979" y="18696"/>
                    <a:pt x="121895" y="12948"/>
                  </a:cubicBezTo>
                  <a:cubicBezTo>
                    <a:pt x="119571" y="9212"/>
                    <a:pt x="118203" y="4958"/>
                    <a:pt x="117915" y="568"/>
                  </a:cubicBezTo>
                  <a:cubicBezTo>
                    <a:pt x="110078" y="1976"/>
                    <a:pt x="102040" y="1826"/>
                    <a:pt x="94261" y="126"/>
                  </a:cubicBezTo>
                  <a:close/>
                </a:path>
              </a:pathLst>
            </a:custGeom>
            <a:grpFill/>
            <a:ln w="22079"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81489B08-2494-054B-B239-88D126070452}"/>
                </a:ext>
              </a:extLst>
            </p:cNvPr>
            <p:cNvSpPr/>
            <p:nvPr/>
          </p:nvSpPr>
          <p:spPr>
            <a:xfrm>
              <a:off x="5790698" y="2599976"/>
              <a:ext cx="176858" cy="154751"/>
            </a:xfrm>
            <a:custGeom>
              <a:avLst/>
              <a:gdLst>
                <a:gd name="connsiteX0" fmla="*/ 43993 w 176858"/>
                <a:gd name="connsiteY0" fmla="*/ 9727 h 154751"/>
                <a:gd name="connsiteX1" fmla="*/ 27192 w 176858"/>
                <a:gd name="connsiteY1" fmla="*/ 43109 h 154751"/>
                <a:gd name="connsiteX2" fmla="*/ 0 w 176858"/>
                <a:gd name="connsiteY2" fmla="*/ 85555 h 154751"/>
                <a:gd name="connsiteX3" fmla="*/ 92630 w 176858"/>
                <a:gd name="connsiteY3" fmla="*/ 129770 h 154751"/>
                <a:gd name="connsiteX4" fmla="*/ 133970 w 176858"/>
                <a:gd name="connsiteY4" fmla="*/ 127780 h 154751"/>
                <a:gd name="connsiteX5" fmla="*/ 196534 w 176858"/>
                <a:gd name="connsiteY5" fmla="*/ 153204 h 154751"/>
                <a:gd name="connsiteX6" fmla="*/ 152319 w 176858"/>
                <a:gd name="connsiteY6" fmla="*/ 68533 h 154751"/>
                <a:gd name="connsiteX7" fmla="*/ 124464 w 176858"/>
                <a:gd name="connsiteY7" fmla="*/ 38467 h 154751"/>
                <a:gd name="connsiteX8" fmla="*/ 83344 w 176858"/>
                <a:gd name="connsiteY8" fmla="*/ 13928 h 154751"/>
                <a:gd name="connsiteX9" fmla="*/ 79807 w 176858"/>
                <a:gd name="connsiteY9" fmla="*/ 0 h 154751"/>
                <a:gd name="connsiteX10" fmla="*/ 76270 w 176858"/>
                <a:gd name="connsiteY10" fmla="*/ 1105 h 154751"/>
                <a:gd name="connsiteX11" fmla="*/ 43993 w 176858"/>
                <a:gd name="connsiteY11" fmla="*/ 9727 h 1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6858" h="154751">
                  <a:moveTo>
                    <a:pt x="43993" y="9727"/>
                  </a:moveTo>
                  <a:cubicBezTo>
                    <a:pt x="39572" y="24097"/>
                    <a:pt x="33824" y="40014"/>
                    <a:pt x="27192" y="43109"/>
                  </a:cubicBezTo>
                  <a:cubicBezTo>
                    <a:pt x="15475" y="48415"/>
                    <a:pt x="0" y="85555"/>
                    <a:pt x="0" y="85555"/>
                  </a:cubicBezTo>
                  <a:cubicBezTo>
                    <a:pt x="0" y="85555"/>
                    <a:pt x="79807" y="132202"/>
                    <a:pt x="92630" y="129770"/>
                  </a:cubicBezTo>
                  <a:cubicBezTo>
                    <a:pt x="106347" y="128145"/>
                    <a:pt x="120153" y="127482"/>
                    <a:pt x="133970" y="127780"/>
                  </a:cubicBezTo>
                  <a:cubicBezTo>
                    <a:pt x="133970" y="127780"/>
                    <a:pt x="188133" y="164036"/>
                    <a:pt x="196534" y="153204"/>
                  </a:cubicBezTo>
                  <a:cubicBezTo>
                    <a:pt x="204935" y="142371"/>
                    <a:pt x="154309" y="82018"/>
                    <a:pt x="152319" y="68533"/>
                  </a:cubicBezTo>
                  <a:cubicBezTo>
                    <a:pt x="149755" y="53911"/>
                    <a:pt x="138856" y="42150"/>
                    <a:pt x="124464" y="38467"/>
                  </a:cubicBezTo>
                  <a:cubicBezTo>
                    <a:pt x="110315" y="35593"/>
                    <a:pt x="84450" y="27413"/>
                    <a:pt x="83344" y="13928"/>
                  </a:cubicBezTo>
                  <a:cubicBezTo>
                    <a:pt x="82599" y="9186"/>
                    <a:pt x="81417" y="4523"/>
                    <a:pt x="79807" y="0"/>
                  </a:cubicBezTo>
                  <a:lnTo>
                    <a:pt x="76270" y="1105"/>
                  </a:lnTo>
                  <a:cubicBezTo>
                    <a:pt x="63890" y="3537"/>
                    <a:pt x="53500" y="6853"/>
                    <a:pt x="43993" y="9727"/>
                  </a:cubicBezTo>
                  <a:close/>
                </a:path>
              </a:pathLst>
            </a:custGeom>
            <a:grpFill/>
            <a:ln w="22079" cap="flat">
              <a:noFill/>
              <a:prstDash val="solid"/>
              <a:miter/>
            </a:ln>
          </p:spPr>
          <p:txBody>
            <a:bodyPr rtlCol="0" anchor="ctr"/>
            <a:lstStyle/>
            <a:p>
              <a:endParaRPr lang="en-US" dirty="0"/>
            </a:p>
          </p:txBody>
        </p:sp>
        <p:sp>
          <p:nvSpPr>
            <p:cNvPr id="16" name="Freeform: Shape 16">
              <a:extLst>
                <a:ext uri="{FF2B5EF4-FFF2-40B4-BE49-F238E27FC236}">
                  <a16:creationId xmlns:a16="http://schemas.microsoft.com/office/drawing/2014/main" id="{9199EAAB-1594-0846-8B17-2216BD9A371A}"/>
                </a:ext>
              </a:extLst>
            </p:cNvPr>
            <p:cNvSpPr/>
            <p:nvPr/>
          </p:nvSpPr>
          <p:spPr>
            <a:xfrm>
              <a:off x="5053199" y="1911628"/>
              <a:ext cx="176858" cy="110537"/>
            </a:xfrm>
            <a:custGeom>
              <a:avLst/>
              <a:gdLst>
                <a:gd name="connsiteX0" fmla="*/ 178405 w 176858"/>
                <a:gd name="connsiteY0" fmla="*/ 87471 h 110536"/>
                <a:gd name="connsiteX1" fmla="*/ 134190 w 176858"/>
                <a:gd name="connsiteY1" fmla="*/ 43256 h 110536"/>
                <a:gd name="connsiteX2" fmla="*/ 97492 w 176858"/>
                <a:gd name="connsiteY2" fmla="*/ 25128 h 110536"/>
                <a:gd name="connsiteX3" fmla="*/ 66100 w 176858"/>
                <a:gd name="connsiteY3" fmla="*/ 810 h 110536"/>
                <a:gd name="connsiteX4" fmla="*/ 43992 w 176858"/>
                <a:gd name="connsiteY4" fmla="*/ 30434 h 110536"/>
                <a:gd name="connsiteX5" fmla="*/ 39129 w 176858"/>
                <a:gd name="connsiteY5" fmla="*/ 57184 h 110536"/>
                <a:gd name="connsiteX6" fmla="*/ 662 w 176858"/>
                <a:gd name="connsiteY6" fmla="*/ 96977 h 110536"/>
                <a:gd name="connsiteX7" fmla="*/ 62784 w 176858"/>
                <a:gd name="connsiteY7" fmla="*/ 129696 h 110536"/>
                <a:gd name="connsiteX8" fmla="*/ 120263 w 176858"/>
                <a:gd name="connsiteY8" fmla="*/ 100735 h 110536"/>
                <a:gd name="connsiteX9" fmla="*/ 188353 w 176858"/>
                <a:gd name="connsiteY9" fmla="*/ 128591 h 110536"/>
                <a:gd name="connsiteX10" fmla="*/ 178405 w 176858"/>
                <a:gd name="connsiteY10" fmla="*/ 87471 h 110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6858" h="110536">
                  <a:moveTo>
                    <a:pt x="178405" y="87471"/>
                  </a:moveTo>
                  <a:cubicBezTo>
                    <a:pt x="167793" y="84818"/>
                    <a:pt x="141928" y="52099"/>
                    <a:pt x="134190" y="43256"/>
                  </a:cubicBezTo>
                  <a:cubicBezTo>
                    <a:pt x="122834" y="35583"/>
                    <a:pt x="110489" y="29486"/>
                    <a:pt x="97492" y="25128"/>
                  </a:cubicBezTo>
                  <a:cubicBezTo>
                    <a:pt x="97492" y="25128"/>
                    <a:pt x="74058" y="7443"/>
                    <a:pt x="66100" y="810"/>
                  </a:cubicBezTo>
                  <a:cubicBezTo>
                    <a:pt x="58141" y="-5822"/>
                    <a:pt x="43992" y="30434"/>
                    <a:pt x="43992" y="30434"/>
                  </a:cubicBezTo>
                  <a:lnTo>
                    <a:pt x="39129" y="57184"/>
                  </a:lnTo>
                  <a:cubicBezTo>
                    <a:pt x="27001" y="71101"/>
                    <a:pt x="14161" y="84383"/>
                    <a:pt x="662" y="96977"/>
                  </a:cubicBezTo>
                  <a:cubicBezTo>
                    <a:pt x="-7517" y="102062"/>
                    <a:pt x="62784" y="129696"/>
                    <a:pt x="62784" y="129696"/>
                  </a:cubicBezTo>
                  <a:cubicBezTo>
                    <a:pt x="82890" y="122051"/>
                    <a:pt x="102152" y="112344"/>
                    <a:pt x="120263" y="100735"/>
                  </a:cubicBezTo>
                  <a:cubicBezTo>
                    <a:pt x="131095" y="90124"/>
                    <a:pt x="168457" y="122843"/>
                    <a:pt x="188353" y="128591"/>
                  </a:cubicBezTo>
                  <a:cubicBezTo>
                    <a:pt x="208250" y="134338"/>
                    <a:pt x="189016" y="91450"/>
                    <a:pt x="178405" y="87471"/>
                  </a:cubicBezTo>
                  <a:close/>
                </a:path>
              </a:pathLst>
            </a:custGeom>
            <a:grpFill/>
            <a:ln w="22079" cap="flat">
              <a:noFill/>
              <a:prstDash val="solid"/>
              <a:miter/>
            </a:ln>
          </p:spPr>
          <p:txBody>
            <a:bodyPr rtlCol="0" anchor="ctr"/>
            <a:lstStyle/>
            <a:p>
              <a:endParaRPr lang="en-US" dirty="0"/>
            </a:p>
          </p:txBody>
        </p:sp>
        <p:sp>
          <p:nvSpPr>
            <p:cNvPr id="17" name="Freeform: Shape 20">
              <a:extLst>
                <a:ext uri="{FF2B5EF4-FFF2-40B4-BE49-F238E27FC236}">
                  <a16:creationId xmlns:a16="http://schemas.microsoft.com/office/drawing/2014/main" id="{B74E177B-5A31-A64E-A6D7-4C01A180232C}"/>
                </a:ext>
              </a:extLst>
            </p:cNvPr>
            <p:cNvSpPr/>
            <p:nvPr/>
          </p:nvSpPr>
          <p:spPr>
            <a:xfrm>
              <a:off x="4960348" y="1461563"/>
              <a:ext cx="773756" cy="641112"/>
            </a:xfrm>
            <a:custGeom>
              <a:avLst/>
              <a:gdLst>
                <a:gd name="connsiteX0" fmla="*/ 747448 w 773755"/>
                <a:gd name="connsiteY0" fmla="*/ 391628 h 641111"/>
                <a:gd name="connsiteX1" fmla="*/ 700581 w 773755"/>
                <a:gd name="connsiteY1" fmla="*/ 344982 h 641111"/>
                <a:gd name="connsiteX2" fmla="*/ 635585 w 773755"/>
                <a:gd name="connsiteY2" fmla="*/ 330833 h 641111"/>
                <a:gd name="connsiteX3" fmla="*/ 586728 w 773755"/>
                <a:gd name="connsiteY3" fmla="*/ 284408 h 641111"/>
                <a:gd name="connsiteX4" fmla="*/ 598887 w 773755"/>
                <a:gd name="connsiteY4" fmla="*/ 235772 h 641111"/>
                <a:gd name="connsiteX5" fmla="*/ 554672 w 773755"/>
                <a:gd name="connsiteY5" fmla="*/ 203053 h 641111"/>
                <a:gd name="connsiteX6" fmla="*/ 506036 w 773755"/>
                <a:gd name="connsiteY6" fmla="*/ 180946 h 641111"/>
                <a:gd name="connsiteX7" fmla="*/ 468454 w 773755"/>
                <a:gd name="connsiteY7" fmla="*/ 151101 h 641111"/>
                <a:gd name="connsiteX8" fmla="*/ 395058 w 773755"/>
                <a:gd name="connsiteY8" fmla="*/ 118824 h 641111"/>
                <a:gd name="connsiteX9" fmla="*/ 350843 w 773755"/>
                <a:gd name="connsiteY9" fmla="*/ 91853 h 641111"/>
                <a:gd name="connsiteX10" fmla="*/ 293806 w 773755"/>
                <a:gd name="connsiteY10" fmla="*/ 118824 h 641111"/>
                <a:gd name="connsiteX11" fmla="*/ 258876 w 773755"/>
                <a:gd name="connsiteY11" fmla="*/ 73062 h 641111"/>
                <a:gd name="connsiteX12" fmla="*/ 335810 w 773755"/>
                <a:gd name="connsiteY12" fmla="*/ 62229 h 641111"/>
                <a:gd name="connsiteX13" fmla="*/ 313703 w 773755"/>
                <a:gd name="connsiteY13" fmla="*/ 21994 h 641111"/>
                <a:gd name="connsiteX14" fmla="*/ 258656 w 773755"/>
                <a:gd name="connsiteY14" fmla="*/ 19341 h 641111"/>
                <a:gd name="connsiteX15" fmla="*/ 199629 w 773755"/>
                <a:gd name="connsiteY15" fmla="*/ 16688 h 641111"/>
                <a:gd name="connsiteX16" fmla="*/ 142592 w 773755"/>
                <a:gd name="connsiteY16" fmla="*/ 35701 h 641111"/>
                <a:gd name="connsiteX17" fmla="*/ 111200 w 773755"/>
                <a:gd name="connsiteY17" fmla="*/ 110423 h 641111"/>
                <a:gd name="connsiteX18" fmla="*/ 92187 w 773755"/>
                <a:gd name="connsiteY18" fmla="*/ 83673 h 641111"/>
                <a:gd name="connsiteX19" fmla="*/ 124243 w 773755"/>
                <a:gd name="connsiteY19" fmla="*/ 3645 h 641111"/>
                <a:gd name="connsiteX20" fmla="*/ 84450 w 773755"/>
                <a:gd name="connsiteY20" fmla="*/ 992 h 641111"/>
                <a:gd name="connsiteX21" fmla="*/ 27634 w 773755"/>
                <a:gd name="connsiteY21" fmla="*/ 41006 h 641111"/>
                <a:gd name="connsiteX22" fmla="*/ 0 w 773755"/>
                <a:gd name="connsiteY22" fmla="*/ 121477 h 641111"/>
                <a:gd name="connsiteX23" fmla="*/ 63448 w 773755"/>
                <a:gd name="connsiteY23" fmla="*/ 165691 h 641111"/>
                <a:gd name="connsiteX24" fmla="*/ 4864 w 773755"/>
                <a:gd name="connsiteY24" fmla="*/ 168344 h 641111"/>
                <a:gd name="connsiteX25" fmla="*/ 30287 w 773755"/>
                <a:gd name="connsiteY25" fmla="*/ 200400 h 641111"/>
                <a:gd name="connsiteX26" fmla="*/ 91303 w 773755"/>
                <a:gd name="connsiteY26" fmla="*/ 216538 h 641111"/>
                <a:gd name="connsiteX27" fmla="*/ 146350 w 773755"/>
                <a:gd name="connsiteY27" fmla="*/ 216538 h 641111"/>
                <a:gd name="connsiteX28" fmla="*/ 219968 w 773755"/>
                <a:gd name="connsiteY28" fmla="*/ 230466 h 641111"/>
                <a:gd name="connsiteX29" fmla="*/ 284742 w 773755"/>
                <a:gd name="connsiteY29" fmla="*/ 235993 h 641111"/>
                <a:gd name="connsiteX30" fmla="*/ 279879 w 773755"/>
                <a:gd name="connsiteY30" fmla="*/ 187578 h 641111"/>
                <a:gd name="connsiteX31" fmla="*/ 330283 w 773755"/>
                <a:gd name="connsiteY31" fmla="*/ 228255 h 641111"/>
                <a:gd name="connsiteX32" fmla="*/ 368529 w 773755"/>
                <a:gd name="connsiteY32" fmla="*/ 268712 h 641111"/>
                <a:gd name="connsiteX33" fmla="*/ 406111 w 773755"/>
                <a:gd name="connsiteY33" fmla="*/ 293251 h 641111"/>
                <a:gd name="connsiteX34" fmla="*/ 466022 w 773755"/>
                <a:gd name="connsiteY34" fmla="*/ 337465 h 641111"/>
                <a:gd name="connsiteX35" fmla="*/ 482824 w 773755"/>
                <a:gd name="connsiteY35" fmla="*/ 391628 h 641111"/>
                <a:gd name="connsiteX36" fmla="*/ 444136 w 773755"/>
                <a:gd name="connsiteY36" fmla="*/ 415725 h 641111"/>
                <a:gd name="connsiteX37" fmla="*/ 483487 w 773755"/>
                <a:gd name="connsiteY37" fmla="*/ 462150 h 641111"/>
                <a:gd name="connsiteX38" fmla="*/ 426450 w 773755"/>
                <a:gd name="connsiteY38" fmla="*/ 466793 h 641111"/>
                <a:gd name="connsiteX39" fmla="*/ 411417 w 773755"/>
                <a:gd name="connsiteY39" fmla="*/ 490890 h 641111"/>
                <a:gd name="connsiteX40" fmla="*/ 393952 w 773755"/>
                <a:gd name="connsiteY40" fmla="*/ 468783 h 641111"/>
                <a:gd name="connsiteX41" fmla="*/ 349738 w 773755"/>
                <a:gd name="connsiteY41" fmla="*/ 468783 h 641111"/>
                <a:gd name="connsiteX42" fmla="*/ 317903 w 773755"/>
                <a:gd name="connsiteY42" fmla="*/ 497301 h 641111"/>
                <a:gd name="connsiteX43" fmla="*/ 356812 w 773755"/>
                <a:gd name="connsiteY43" fmla="*/ 532673 h 641111"/>
                <a:gd name="connsiteX44" fmla="*/ 410754 w 773755"/>
                <a:gd name="connsiteY44" fmla="*/ 509239 h 641111"/>
                <a:gd name="connsiteX45" fmla="*/ 454968 w 773755"/>
                <a:gd name="connsiteY45" fmla="*/ 509239 h 641111"/>
                <a:gd name="connsiteX46" fmla="*/ 512447 w 773755"/>
                <a:gd name="connsiteY46" fmla="*/ 553454 h 641111"/>
                <a:gd name="connsiteX47" fmla="*/ 547377 w 773755"/>
                <a:gd name="connsiteY47" fmla="*/ 594352 h 641111"/>
                <a:gd name="connsiteX48" fmla="*/ 616573 w 773755"/>
                <a:gd name="connsiteY48" fmla="*/ 627734 h 641111"/>
                <a:gd name="connsiteX49" fmla="*/ 722467 w 773755"/>
                <a:gd name="connsiteY49" fmla="*/ 650947 h 641111"/>
                <a:gd name="connsiteX50" fmla="*/ 676705 w 773755"/>
                <a:gd name="connsiteY50" fmla="*/ 609606 h 641111"/>
                <a:gd name="connsiteX51" fmla="*/ 611488 w 773755"/>
                <a:gd name="connsiteY51" fmla="*/ 547485 h 641111"/>
                <a:gd name="connsiteX52" fmla="*/ 729762 w 773755"/>
                <a:gd name="connsiteY52" fmla="*/ 603195 h 641111"/>
                <a:gd name="connsiteX53" fmla="*/ 723793 w 773755"/>
                <a:gd name="connsiteY53" fmla="*/ 565171 h 641111"/>
                <a:gd name="connsiteX54" fmla="*/ 704560 w 773755"/>
                <a:gd name="connsiteY54" fmla="*/ 513439 h 641111"/>
                <a:gd name="connsiteX55" fmla="*/ 643102 w 773755"/>
                <a:gd name="connsiteY55" fmla="*/ 471878 h 641111"/>
                <a:gd name="connsiteX56" fmla="*/ 627626 w 773755"/>
                <a:gd name="connsiteY56" fmla="*/ 417494 h 641111"/>
                <a:gd name="connsiteX57" fmla="*/ 693948 w 773755"/>
                <a:gd name="connsiteY57" fmla="*/ 445349 h 641111"/>
                <a:gd name="connsiteX58" fmla="*/ 744574 w 773755"/>
                <a:gd name="connsiteY58" fmla="*/ 491995 h 641111"/>
                <a:gd name="connsiteX59" fmla="*/ 766681 w 773755"/>
                <a:gd name="connsiteY59" fmla="*/ 451539 h 641111"/>
                <a:gd name="connsiteX60" fmla="*/ 785915 w 773755"/>
                <a:gd name="connsiteY60" fmla="*/ 407324 h 641111"/>
                <a:gd name="connsiteX61" fmla="*/ 747448 w 773755"/>
                <a:gd name="connsiteY61" fmla="*/ 391628 h 64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73755" h="641111">
                  <a:moveTo>
                    <a:pt x="747448" y="391628"/>
                  </a:moveTo>
                  <a:cubicBezTo>
                    <a:pt x="727330" y="388754"/>
                    <a:pt x="710308" y="356035"/>
                    <a:pt x="700581" y="344982"/>
                  </a:cubicBezTo>
                  <a:cubicBezTo>
                    <a:pt x="690853" y="333928"/>
                    <a:pt x="647523" y="331054"/>
                    <a:pt x="635585" y="330833"/>
                  </a:cubicBezTo>
                  <a:cubicBezTo>
                    <a:pt x="623647" y="330612"/>
                    <a:pt x="591370" y="295461"/>
                    <a:pt x="586728" y="284408"/>
                  </a:cubicBezTo>
                  <a:cubicBezTo>
                    <a:pt x="582085" y="273354"/>
                    <a:pt x="604193" y="252131"/>
                    <a:pt x="598887" y="235772"/>
                  </a:cubicBezTo>
                  <a:cubicBezTo>
                    <a:pt x="593581" y="219412"/>
                    <a:pt x="571253" y="208580"/>
                    <a:pt x="554672" y="203053"/>
                  </a:cubicBezTo>
                  <a:cubicBezTo>
                    <a:pt x="538092" y="197526"/>
                    <a:pt x="506257" y="197526"/>
                    <a:pt x="506036" y="180946"/>
                  </a:cubicBezTo>
                  <a:cubicBezTo>
                    <a:pt x="505815" y="164365"/>
                    <a:pt x="483929" y="158838"/>
                    <a:pt x="468454" y="151101"/>
                  </a:cubicBezTo>
                  <a:cubicBezTo>
                    <a:pt x="452979" y="143363"/>
                    <a:pt x="409649" y="124351"/>
                    <a:pt x="395058" y="118824"/>
                  </a:cubicBezTo>
                  <a:cubicBezTo>
                    <a:pt x="380467" y="113297"/>
                    <a:pt x="366981" y="100033"/>
                    <a:pt x="350843" y="91853"/>
                  </a:cubicBezTo>
                  <a:cubicBezTo>
                    <a:pt x="334705" y="83673"/>
                    <a:pt x="304418" y="113960"/>
                    <a:pt x="293806" y="118824"/>
                  </a:cubicBezTo>
                  <a:cubicBezTo>
                    <a:pt x="283195" y="123688"/>
                    <a:pt x="248265" y="78368"/>
                    <a:pt x="258876" y="73062"/>
                  </a:cubicBezTo>
                  <a:cubicBezTo>
                    <a:pt x="269488" y="67756"/>
                    <a:pt x="327851" y="73062"/>
                    <a:pt x="335810" y="62229"/>
                  </a:cubicBezTo>
                  <a:cubicBezTo>
                    <a:pt x="343769" y="51397"/>
                    <a:pt x="325198" y="32605"/>
                    <a:pt x="313703" y="21994"/>
                  </a:cubicBezTo>
                  <a:cubicBezTo>
                    <a:pt x="302207" y="11382"/>
                    <a:pt x="271257" y="16688"/>
                    <a:pt x="258656" y="19341"/>
                  </a:cubicBezTo>
                  <a:cubicBezTo>
                    <a:pt x="238953" y="21205"/>
                    <a:pt x="219086" y="20312"/>
                    <a:pt x="199629" y="16688"/>
                  </a:cubicBezTo>
                  <a:cubicBezTo>
                    <a:pt x="179644" y="19615"/>
                    <a:pt x="160335" y="26051"/>
                    <a:pt x="142592" y="35701"/>
                  </a:cubicBezTo>
                  <a:cubicBezTo>
                    <a:pt x="131981" y="41006"/>
                    <a:pt x="118053" y="91632"/>
                    <a:pt x="111200" y="110423"/>
                  </a:cubicBezTo>
                  <a:cubicBezTo>
                    <a:pt x="104346" y="129214"/>
                    <a:pt x="98156" y="102465"/>
                    <a:pt x="92187" y="83673"/>
                  </a:cubicBezTo>
                  <a:cubicBezTo>
                    <a:pt x="86218" y="64882"/>
                    <a:pt x="119822" y="11604"/>
                    <a:pt x="124243" y="3645"/>
                  </a:cubicBezTo>
                  <a:cubicBezTo>
                    <a:pt x="128665" y="-4314"/>
                    <a:pt x="102136" y="3645"/>
                    <a:pt x="84450" y="992"/>
                  </a:cubicBezTo>
                  <a:cubicBezTo>
                    <a:pt x="66764" y="-1661"/>
                    <a:pt x="40235" y="27742"/>
                    <a:pt x="27634" y="41006"/>
                  </a:cubicBezTo>
                  <a:cubicBezTo>
                    <a:pt x="11854" y="65105"/>
                    <a:pt x="2354" y="92768"/>
                    <a:pt x="0" y="121477"/>
                  </a:cubicBezTo>
                  <a:cubicBezTo>
                    <a:pt x="663" y="144911"/>
                    <a:pt x="63448" y="165691"/>
                    <a:pt x="63448" y="165691"/>
                  </a:cubicBezTo>
                  <a:lnTo>
                    <a:pt x="4864" y="168344"/>
                  </a:lnTo>
                  <a:cubicBezTo>
                    <a:pt x="12621" y="179579"/>
                    <a:pt x="21115" y="190288"/>
                    <a:pt x="30287" y="200400"/>
                  </a:cubicBezTo>
                  <a:cubicBezTo>
                    <a:pt x="36919" y="205706"/>
                    <a:pt x="84671" y="205927"/>
                    <a:pt x="91303" y="216538"/>
                  </a:cubicBezTo>
                  <a:cubicBezTo>
                    <a:pt x="97935" y="227150"/>
                    <a:pt x="135518" y="216538"/>
                    <a:pt x="146350" y="216538"/>
                  </a:cubicBezTo>
                  <a:cubicBezTo>
                    <a:pt x="171489" y="217104"/>
                    <a:pt x="196362" y="221811"/>
                    <a:pt x="219968" y="230466"/>
                  </a:cubicBezTo>
                  <a:cubicBezTo>
                    <a:pt x="240516" y="238758"/>
                    <a:pt x="263086" y="240684"/>
                    <a:pt x="284742" y="235993"/>
                  </a:cubicBezTo>
                  <a:cubicBezTo>
                    <a:pt x="293806" y="230687"/>
                    <a:pt x="279879" y="187578"/>
                    <a:pt x="279879" y="187578"/>
                  </a:cubicBezTo>
                  <a:cubicBezTo>
                    <a:pt x="279879" y="187578"/>
                    <a:pt x="320556" y="220075"/>
                    <a:pt x="330283" y="228255"/>
                  </a:cubicBezTo>
                  <a:cubicBezTo>
                    <a:pt x="345310" y="239388"/>
                    <a:pt x="358255" y="253084"/>
                    <a:pt x="368529" y="268712"/>
                  </a:cubicBezTo>
                  <a:cubicBezTo>
                    <a:pt x="374498" y="282197"/>
                    <a:pt x="390636" y="287724"/>
                    <a:pt x="406111" y="293251"/>
                  </a:cubicBezTo>
                  <a:cubicBezTo>
                    <a:pt x="428521" y="304360"/>
                    <a:pt x="448800" y="319326"/>
                    <a:pt x="466022" y="337465"/>
                  </a:cubicBezTo>
                  <a:cubicBezTo>
                    <a:pt x="469338" y="345645"/>
                    <a:pt x="492551" y="391849"/>
                    <a:pt x="482824" y="391628"/>
                  </a:cubicBezTo>
                  <a:cubicBezTo>
                    <a:pt x="473096" y="391407"/>
                    <a:pt x="455853" y="410419"/>
                    <a:pt x="444136" y="415725"/>
                  </a:cubicBezTo>
                  <a:cubicBezTo>
                    <a:pt x="432419" y="421031"/>
                    <a:pt x="484813" y="453086"/>
                    <a:pt x="483487" y="462150"/>
                  </a:cubicBezTo>
                  <a:cubicBezTo>
                    <a:pt x="482160" y="471214"/>
                    <a:pt x="433967" y="467014"/>
                    <a:pt x="426450" y="466793"/>
                  </a:cubicBezTo>
                  <a:cubicBezTo>
                    <a:pt x="418934" y="466572"/>
                    <a:pt x="411417" y="490890"/>
                    <a:pt x="411417" y="490890"/>
                  </a:cubicBezTo>
                  <a:lnTo>
                    <a:pt x="393952" y="468783"/>
                  </a:lnTo>
                  <a:cubicBezTo>
                    <a:pt x="379244" y="467467"/>
                    <a:pt x="364446" y="467467"/>
                    <a:pt x="349738" y="468783"/>
                  </a:cubicBezTo>
                  <a:cubicBezTo>
                    <a:pt x="338074" y="477046"/>
                    <a:pt x="327394" y="486614"/>
                    <a:pt x="317903" y="497301"/>
                  </a:cubicBezTo>
                  <a:cubicBezTo>
                    <a:pt x="317903" y="497301"/>
                    <a:pt x="341337" y="532673"/>
                    <a:pt x="356812" y="532673"/>
                  </a:cubicBezTo>
                  <a:cubicBezTo>
                    <a:pt x="375975" y="527926"/>
                    <a:pt x="394207" y="520005"/>
                    <a:pt x="410754" y="509239"/>
                  </a:cubicBezTo>
                  <a:cubicBezTo>
                    <a:pt x="425453" y="510740"/>
                    <a:pt x="440269" y="510740"/>
                    <a:pt x="454968" y="509239"/>
                  </a:cubicBezTo>
                  <a:cubicBezTo>
                    <a:pt x="467348" y="506807"/>
                    <a:pt x="501173" y="547706"/>
                    <a:pt x="512447" y="553454"/>
                  </a:cubicBezTo>
                  <a:cubicBezTo>
                    <a:pt x="523722" y="559202"/>
                    <a:pt x="536102" y="588825"/>
                    <a:pt x="547377" y="594352"/>
                  </a:cubicBezTo>
                  <a:cubicBezTo>
                    <a:pt x="558652" y="599879"/>
                    <a:pt x="609277" y="616460"/>
                    <a:pt x="616573" y="627734"/>
                  </a:cubicBezTo>
                  <a:cubicBezTo>
                    <a:pt x="623868" y="639009"/>
                    <a:pt x="721582" y="659127"/>
                    <a:pt x="722467" y="650947"/>
                  </a:cubicBezTo>
                  <a:cubicBezTo>
                    <a:pt x="723351" y="642767"/>
                    <a:pt x="687758" y="612480"/>
                    <a:pt x="676705" y="609606"/>
                  </a:cubicBezTo>
                  <a:cubicBezTo>
                    <a:pt x="665651" y="606732"/>
                    <a:pt x="606625" y="563623"/>
                    <a:pt x="611488" y="547485"/>
                  </a:cubicBezTo>
                  <a:cubicBezTo>
                    <a:pt x="616352" y="531346"/>
                    <a:pt x="720698" y="597668"/>
                    <a:pt x="729762" y="603195"/>
                  </a:cubicBezTo>
                  <a:cubicBezTo>
                    <a:pt x="738826" y="608722"/>
                    <a:pt x="728215" y="584183"/>
                    <a:pt x="723793" y="565171"/>
                  </a:cubicBezTo>
                  <a:cubicBezTo>
                    <a:pt x="720079" y="547040"/>
                    <a:pt x="713593" y="529591"/>
                    <a:pt x="704560" y="513439"/>
                  </a:cubicBezTo>
                  <a:cubicBezTo>
                    <a:pt x="696601" y="499733"/>
                    <a:pt x="649734" y="480057"/>
                    <a:pt x="643102" y="471878"/>
                  </a:cubicBezTo>
                  <a:cubicBezTo>
                    <a:pt x="636469" y="463698"/>
                    <a:pt x="616352" y="436506"/>
                    <a:pt x="627626" y="417494"/>
                  </a:cubicBezTo>
                  <a:cubicBezTo>
                    <a:pt x="638901" y="398481"/>
                    <a:pt x="680463" y="434295"/>
                    <a:pt x="693948" y="445349"/>
                  </a:cubicBezTo>
                  <a:cubicBezTo>
                    <a:pt x="707434" y="456403"/>
                    <a:pt x="724235" y="480942"/>
                    <a:pt x="744574" y="491995"/>
                  </a:cubicBezTo>
                  <a:cubicBezTo>
                    <a:pt x="764913" y="503049"/>
                    <a:pt x="762702" y="462372"/>
                    <a:pt x="766681" y="451539"/>
                  </a:cubicBezTo>
                  <a:cubicBezTo>
                    <a:pt x="770661" y="440706"/>
                    <a:pt x="788789" y="424568"/>
                    <a:pt x="785915" y="407324"/>
                  </a:cubicBezTo>
                  <a:cubicBezTo>
                    <a:pt x="783041" y="390081"/>
                    <a:pt x="767566" y="394502"/>
                    <a:pt x="747448" y="391628"/>
                  </a:cubicBezTo>
                  <a:close/>
                </a:path>
              </a:pathLst>
            </a:custGeom>
            <a:grpFill/>
            <a:ln w="22079" cap="flat">
              <a:noFill/>
              <a:prstDash val="solid"/>
              <a:miter/>
            </a:ln>
          </p:spPr>
          <p:txBody>
            <a:bodyPr rtlCol="0" anchor="ctr"/>
            <a:lstStyle/>
            <a:p>
              <a:endParaRPr lang="en-US" dirty="0"/>
            </a:p>
          </p:txBody>
        </p:sp>
        <p:sp>
          <p:nvSpPr>
            <p:cNvPr id="18" name="Freeform: Shape 21">
              <a:extLst>
                <a:ext uri="{FF2B5EF4-FFF2-40B4-BE49-F238E27FC236}">
                  <a16:creationId xmlns:a16="http://schemas.microsoft.com/office/drawing/2014/main" id="{BF2C11D3-F122-4A41-B464-BC81F99005C6}"/>
                </a:ext>
              </a:extLst>
            </p:cNvPr>
            <p:cNvSpPr/>
            <p:nvPr/>
          </p:nvSpPr>
          <p:spPr>
            <a:xfrm>
              <a:off x="5292425" y="1780365"/>
              <a:ext cx="66322" cy="44215"/>
            </a:xfrm>
            <a:custGeom>
              <a:avLst/>
              <a:gdLst>
                <a:gd name="connsiteX0" fmla="*/ 62980 w 66321"/>
                <a:gd name="connsiteY0" fmla="*/ 47182 h 44214"/>
                <a:gd name="connsiteX1" fmla="*/ 58337 w 66321"/>
                <a:gd name="connsiteY1" fmla="*/ 6504 h 44214"/>
                <a:gd name="connsiteX2" fmla="*/ 24513 w 66321"/>
                <a:gd name="connsiteY2" fmla="*/ 1641 h 44214"/>
                <a:gd name="connsiteX3" fmla="*/ 2406 w 66321"/>
                <a:gd name="connsiteY3" fmla="*/ 28390 h 44214"/>
                <a:gd name="connsiteX4" fmla="*/ 62980 w 66321"/>
                <a:gd name="connsiteY4" fmla="*/ 47182 h 44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21" h="44214">
                  <a:moveTo>
                    <a:pt x="62980" y="47182"/>
                  </a:moveTo>
                  <a:cubicBezTo>
                    <a:pt x="77129" y="41876"/>
                    <a:pt x="65412" y="17337"/>
                    <a:pt x="58337" y="6504"/>
                  </a:cubicBezTo>
                  <a:cubicBezTo>
                    <a:pt x="51263" y="-4328"/>
                    <a:pt x="37114" y="1641"/>
                    <a:pt x="24513" y="1641"/>
                  </a:cubicBezTo>
                  <a:cubicBezTo>
                    <a:pt x="11912" y="1641"/>
                    <a:pt x="-6658" y="16231"/>
                    <a:pt x="2406" y="28390"/>
                  </a:cubicBezTo>
                  <a:cubicBezTo>
                    <a:pt x="17585" y="45351"/>
                    <a:pt x="40868" y="52574"/>
                    <a:pt x="62980" y="47182"/>
                  </a:cubicBezTo>
                  <a:close/>
                </a:path>
              </a:pathLst>
            </a:custGeom>
            <a:grpFill/>
            <a:ln w="22079" cap="flat">
              <a:noFill/>
              <a:prstDash val="solid"/>
              <a:miter/>
            </a:ln>
          </p:spPr>
          <p:txBody>
            <a:bodyPr rtlCol="0" anchor="ctr"/>
            <a:lstStyle/>
            <a:p>
              <a:endParaRPr lang="en-US" dirty="0"/>
            </a:p>
          </p:txBody>
        </p:sp>
        <p:sp>
          <p:nvSpPr>
            <p:cNvPr id="19" name="Freeform: Shape 22">
              <a:extLst>
                <a:ext uri="{FF2B5EF4-FFF2-40B4-BE49-F238E27FC236}">
                  <a16:creationId xmlns:a16="http://schemas.microsoft.com/office/drawing/2014/main" id="{7E49C635-42DE-DF4A-A84A-8697A188D582}"/>
                </a:ext>
              </a:extLst>
            </p:cNvPr>
            <p:cNvSpPr/>
            <p:nvPr/>
          </p:nvSpPr>
          <p:spPr>
            <a:xfrm>
              <a:off x="4399264" y="1545236"/>
              <a:ext cx="353717" cy="221073"/>
            </a:xfrm>
            <a:custGeom>
              <a:avLst/>
              <a:gdLst>
                <a:gd name="connsiteX0" fmla="*/ 77818 w 353716"/>
                <a:gd name="connsiteY0" fmla="*/ 225273 h 221073"/>
                <a:gd name="connsiteX1" fmla="*/ 150551 w 353716"/>
                <a:gd name="connsiteY1" fmla="*/ 207145 h 221073"/>
                <a:gd name="connsiteX2" fmla="*/ 208914 w 353716"/>
                <a:gd name="connsiteY2" fmla="*/ 164478 h 221073"/>
                <a:gd name="connsiteX3" fmla="*/ 227926 w 353716"/>
                <a:gd name="connsiteY3" fmla="*/ 197197 h 221073"/>
                <a:gd name="connsiteX4" fmla="*/ 314587 w 353716"/>
                <a:gd name="connsiteY4" fmla="*/ 208914 h 221073"/>
                <a:gd name="connsiteX5" fmla="*/ 365213 w 353716"/>
                <a:gd name="connsiteY5" fmla="*/ 201619 h 221073"/>
                <a:gd name="connsiteX6" fmla="*/ 343105 w 353716"/>
                <a:gd name="connsiteY6" fmla="*/ 189460 h 221073"/>
                <a:gd name="connsiteX7" fmla="*/ 347306 w 353716"/>
                <a:gd name="connsiteY7" fmla="*/ 180175 h 221073"/>
                <a:gd name="connsiteX8" fmla="*/ 312376 w 353716"/>
                <a:gd name="connsiteY8" fmla="*/ 160057 h 221073"/>
                <a:gd name="connsiteX9" fmla="*/ 371403 w 353716"/>
                <a:gd name="connsiteY9" fmla="*/ 144361 h 221073"/>
                <a:gd name="connsiteX10" fmla="*/ 313261 w 353716"/>
                <a:gd name="connsiteY10" fmla="*/ 113853 h 221073"/>
                <a:gd name="connsiteX11" fmla="*/ 263298 w 353716"/>
                <a:gd name="connsiteY11" fmla="*/ 100146 h 221073"/>
                <a:gd name="connsiteX12" fmla="*/ 247381 w 353716"/>
                <a:gd name="connsiteY12" fmla="*/ 59248 h 221073"/>
                <a:gd name="connsiteX13" fmla="*/ 215546 w 353716"/>
                <a:gd name="connsiteY13" fmla="*/ 2211 h 221073"/>
                <a:gd name="connsiteX14" fmla="*/ 213778 w 353716"/>
                <a:gd name="connsiteY14" fmla="*/ 0 h 221073"/>
                <a:gd name="connsiteX15" fmla="*/ 171553 w 353716"/>
                <a:gd name="connsiteY15" fmla="*/ 34045 h 221073"/>
                <a:gd name="connsiteX16" fmla="*/ 176858 w 353716"/>
                <a:gd name="connsiteY16" fmla="*/ 45541 h 221073"/>
                <a:gd name="connsiteX17" fmla="*/ 154751 w 353716"/>
                <a:gd name="connsiteY17" fmla="*/ 47752 h 221073"/>
                <a:gd name="connsiteX18" fmla="*/ 0 w 353716"/>
                <a:gd name="connsiteY18" fmla="*/ 189902 h 221073"/>
                <a:gd name="connsiteX19" fmla="*/ 13043 w 353716"/>
                <a:gd name="connsiteY19" fmla="*/ 214662 h 221073"/>
                <a:gd name="connsiteX20" fmla="*/ 77818 w 353716"/>
                <a:gd name="connsiteY20" fmla="*/ 225273 h 221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3716" h="221073">
                  <a:moveTo>
                    <a:pt x="77818" y="225273"/>
                  </a:moveTo>
                  <a:cubicBezTo>
                    <a:pt x="96609" y="225273"/>
                    <a:pt x="134634" y="206924"/>
                    <a:pt x="150551" y="207145"/>
                  </a:cubicBezTo>
                  <a:cubicBezTo>
                    <a:pt x="166468" y="207367"/>
                    <a:pt x="208914" y="164478"/>
                    <a:pt x="208914" y="164478"/>
                  </a:cubicBezTo>
                  <a:cubicBezTo>
                    <a:pt x="208914" y="164478"/>
                    <a:pt x="220631" y="186586"/>
                    <a:pt x="227926" y="197197"/>
                  </a:cubicBezTo>
                  <a:cubicBezTo>
                    <a:pt x="235222" y="207809"/>
                    <a:pt x="286953" y="203166"/>
                    <a:pt x="314587" y="208914"/>
                  </a:cubicBezTo>
                  <a:cubicBezTo>
                    <a:pt x="342221" y="214662"/>
                    <a:pt x="363444" y="214883"/>
                    <a:pt x="365213" y="201619"/>
                  </a:cubicBezTo>
                  <a:cubicBezTo>
                    <a:pt x="352169" y="198081"/>
                    <a:pt x="343105" y="194102"/>
                    <a:pt x="343105" y="189460"/>
                  </a:cubicBezTo>
                  <a:cubicBezTo>
                    <a:pt x="343676" y="186053"/>
                    <a:pt x="345124" y="182852"/>
                    <a:pt x="347306" y="180175"/>
                  </a:cubicBezTo>
                  <a:cubicBezTo>
                    <a:pt x="336190" y="172592"/>
                    <a:pt x="324513" y="165867"/>
                    <a:pt x="312376" y="160057"/>
                  </a:cubicBezTo>
                  <a:cubicBezTo>
                    <a:pt x="300881" y="154530"/>
                    <a:pt x="364550" y="155193"/>
                    <a:pt x="371403" y="144361"/>
                  </a:cubicBezTo>
                  <a:cubicBezTo>
                    <a:pt x="378256" y="133528"/>
                    <a:pt x="327188" y="119379"/>
                    <a:pt x="313261" y="113853"/>
                  </a:cubicBezTo>
                  <a:cubicBezTo>
                    <a:pt x="297352" y="106904"/>
                    <a:pt x="280524" y="102288"/>
                    <a:pt x="263298" y="100146"/>
                  </a:cubicBezTo>
                  <a:cubicBezTo>
                    <a:pt x="251139" y="100146"/>
                    <a:pt x="247823" y="72954"/>
                    <a:pt x="247381" y="59248"/>
                  </a:cubicBezTo>
                  <a:cubicBezTo>
                    <a:pt x="240185" y="38520"/>
                    <a:pt x="229410" y="19216"/>
                    <a:pt x="215546" y="2211"/>
                  </a:cubicBezTo>
                  <a:lnTo>
                    <a:pt x="213778" y="0"/>
                  </a:lnTo>
                  <a:cubicBezTo>
                    <a:pt x="199629" y="11275"/>
                    <a:pt x="185480" y="22107"/>
                    <a:pt x="171553" y="34045"/>
                  </a:cubicBezTo>
                  <a:cubicBezTo>
                    <a:pt x="173666" y="37708"/>
                    <a:pt x="175444" y="41555"/>
                    <a:pt x="176858" y="45541"/>
                  </a:cubicBezTo>
                  <a:cubicBezTo>
                    <a:pt x="180175" y="56595"/>
                    <a:pt x="166468" y="52394"/>
                    <a:pt x="154751" y="47752"/>
                  </a:cubicBezTo>
                  <a:cubicBezTo>
                    <a:pt x="100957" y="92851"/>
                    <a:pt x="49372" y="140233"/>
                    <a:pt x="0" y="189902"/>
                  </a:cubicBezTo>
                  <a:cubicBezTo>
                    <a:pt x="6336" y="196943"/>
                    <a:pt x="10819" y="205454"/>
                    <a:pt x="13043" y="214662"/>
                  </a:cubicBezTo>
                  <a:cubicBezTo>
                    <a:pt x="13264" y="224610"/>
                    <a:pt x="59026" y="225052"/>
                    <a:pt x="77818" y="225273"/>
                  </a:cubicBezTo>
                  <a:close/>
                </a:path>
              </a:pathLst>
            </a:custGeom>
            <a:grpFill/>
            <a:ln w="22079" cap="flat">
              <a:noFill/>
              <a:prstDash val="solid"/>
              <a:miter/>
            </a:ln>
          </p:spPr>
          <p:txBody>
            <a:bodyPr rtlCol="0" anchor="ctr"/>
            <a:lstStyle/>
            <a:p>
              <a:endParaRPr lang="en-US" dirty="0"/>
            </a:p>
          </p:txBody>
        </p:sp>
        <p:sp>
          <p:nvSpPr>
            <p:cNvPr id="20" name="Freeform: Shape 23">
              <a:extLst>
                <a:ext uri="{FF2B5EF4-FFF2-40B4-BE49-F238E27FC236}">
                  <a16:creationId xmlns:a16="http://schemas.microsoft.com/office/drawing/2014/main" id="{BABCB423-5754-404D-9D40-A26BD3F3DF4B}"/>
                </a:ext>
              </a:extLst>
            </p:cNvPr>
            <p:cNvSpPr/>
            <p:nvPr/>
          </p:nvSpPr>
          <p:spPr>
            <a:xfrm>
              <a:off x="4746791" y="1694205"/>
              <a:ext cx="88429" cy="44215"/>
            </a:xfrm>
            <a:custGeom>
              <a:avLst/>
              <a:gdLst>
                <a:gd name="connsiteX0" fmla="*/ 17686 w 88429"/>
                <a:gd name="connsiteY0" fmla="*/ 52428 h 44214"/>
                <a:gd name="connsiteX1" fmla="*/ 17686 w 88429"/>
                <a:gd name="connsiteY1" fmla="*/ 52428 h 44214"/>
                <a:gd name="connsiteX2" fmla="*/ 90198 w 88429"/>
                <a:gd name="connsiteY2" fmla="*/ 65472 h 44214"/>
                <a:gd name="connsiteX3" fmla="*/ 100809 w 88429"/>
                <a:gd name="connsiteY3" fmla="*/ 38280 h 44214"/>
                <a:gd name="connsiteX4" fmla="*/ 46204 w 88429"/>
                <a:gd name="connsiteY4" fmla="*/ 255 h 44214"/>
                <a:gd name="connsiteX5" fmla="*/ 0 w 88429"/>
                <a:gd name="connsiteY5" fmla="*/ 30984 h 44214"/>
                <a:gd name="connsiteX6" fmla="*/ 17686 w 88429"/>
                <a:gd name="connsiteY6" fmla="*/ 52428 h 4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429" h="44214">
                  <a:moveTo>
                    <a:pt x="17686" y="52428"/>
                  </a:moveTo>
                  <a:lnTo>
                    <a:pt x="17686" y="52428"/>
                  </a:lnTo>
                  <a:cubicBezTo>
                    <a:pt x="42667" y="59061"/>
                    <a:pt x="80913" y="63482"/>
                    <a:pt x="90198" y="65472"/>
                  </a:cubicBezTo>
                  <a:cubicBezTo>
                    <a:pt x="104346" y="68346"/>
                    <a:pt x="105673" y="54639"/>
                    <a:pt x="100809" y="38280"/>
                  </a:cubicBezTo>
                  <a:cubicBezTo>
                    <a:pt x="95946" y="21920"/>
                    <a:pt x="54826" y="2908"/>
                    <a:pt x="46204" y="255"/>
                  </a:cubicBezTo>
                  <a:cubicBezTo>
                    <a:pt x="37582" y="-2398"/>
                    <a:pt x="11054" y="16172"/>
                    <a:pt x="0" y="30984"/>
                  </a:cubicBezTo>
                  <a:cubicBezTo>
                    <a:pt x="10169" y="38501"/>
                    <a:pt x="18349" y="46238"/>
                    <a:pt x="17686" y="52428"/>
                  </a:cubicBezTo>
                  <a:close/>
                </a:path>
              </a:pathLst>
            </a:custGeom>
            <a:grpFill/>
            <a:ln w="22079" cap="flat">
              <a:noFill/>
              <a:prstDash val="solid"/>
              <a:miter/>
            </a:ln>
          </p:spPr>
          <p:txBody>
            <a:bodyPr rtlCol="0" anchor="ctr"/>
            <a:lstStyle/>
            <a:p>
              <a:endParaRPr lang="en-US" dirty="0"/>
            </a:p>
          </p:txBody>
        </p:sp>
        <p:sp>
          <p:nvSpPr>
            <p:cNvPr id="21" name="Freeform: Shape 24">
              <a:extLst>
                <a:ext uri="{FF2B5EF4-FFF2-40B4-BE49-F238E27FC236}">
                  <a16:creationId xmlns:a16="http://schemas.microsoft.com/office/drawing/2014/main" id="{F0CDE7FC-14A1-8C45-BEA6-0C03213CE16A}"/>
                </a:ext>
              </a:extLst>
            </p:cNvPr>
            <p:cNvSpPr/>
            <p:nvPr/>
          </p:nvSpPr>
          <p:spPr>
            <a:xfrm>
              <a:off x="4649298" y="1444464"/>
              <a:ext cx="176858" cy="154751"/>
            </a:xfrm>
            <a:custGeom>
              <a:avLst/>
              <a:gdLst>
                <a:gd name="connsiteX0" fmla="*/ 28961 w 176858"/>
                <a:gd name="connsiteY0" fmla="*/ 112489 h 154751"/>
                <a:gd name="connsiteX1" fmla="*/ 98156 w 176858"/>
                <a:gd name="connsiteY1" fmla="*/ 153609 h 154751"/>
                <a:gd name="connsiteX2" fmla="*/ 154309 w 176858"/>
                <a:gd name="connsiteY2" fmla="*/ 157367 h 154751"/>
                <a:gd name="connsiteX3" fmla="*/ 189681 w 176858"/>
                <a:gd name="connsiteY3" fmla="*/ 127965 h 154751"/>
                <a:gd name="connsiteX4" fmla="*/ 184817 w 176858"/>
                <a:gd name="connsiteY4" fmla="*/ 98120 h 154751"/>
                <a:gd name="connsiteX5" fmla="*/ 178185 w 176858"/>
                <a:gd name="connsiteY5" fmla="*/ 90161 h 154751"/>
                <a:gd name="connsiteX6" fmla="*/ 169563 w 176858"/>
                <a:gd name="connsiteY6" fmla="*/ 81539 h 154751"/>
                <a:gd name="connsiteX7" fmla="*/ 129770 w 176858"/>
                <a:gd name="connsiteY7" fmla="*/ 54126 h 154751"/>
                <a:gd name="connsiteX8" fmla="*/ 137729 w 176858"/>
                <a:gd name="connsiteY8" fmla="*/ 5490 h 154751"/>
                <a:gd name="connsiteX9" fmla="*/ 87766 w 176858"/>
                <a:gd name="connsiteY9" fmla="*/ 16323 h 154751"/>
                <a:gd name="connsiteX10" fmla="*/ 75165 w 176858"/>
                <a:gd name="connsiteY10" fmla="*/ 18312 h 154751"/>
                <a:gd name="connsiteX11" fmla="*/ 44878 w 176858"/>
                <a:gd name="connsiteY11" fmla="*/ 40420 h 154751"/>
                <a:gd name="connsiteX12" fmla="*/ 62121 w 176858"/>
                <a:gd name="connsiteY12" fmla="*/ 76012 h 154751"/>
                <a:gd name="connsiteX13" fmla="*/ 11496 w 176858"/>
                <a:gd name="connsiteY13" fmla="*/ 64959 h 154751"/>
                <a:gd name="connsiteX14" fmla="*/ 0 w 176858"/>
                <a:gd name="connsiteY14" fmla="*/ 73581 h 154751"/>
                <a:gd name="connsiteX15" fmla="*/ 28961 w 176858"/>
                <a:gd name="connsiteY15" fmla="*/ 112489 h 1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6858" h="154751">
                  <a:moveTo>
                    <a:pt x="28961" y="112489"/>
                  </a:moveTo>
                  <a:cubicBezTo>
                    <a:pt x="53451" y="123643"/>
                    <a:pt x="76653" y="137431"/>
                    <a:pt x="98156" y="153609"/>
                  </a:cubicBezTo>
                  <a:cubicBezTo>
                    <a:pt x="110758" y="170190"/>
                    <a:pt x="142371" y="165105"/>
                    <a:pt x="154309" y="157367"/>
                  </a:cubicBezTo>
                  <a:cubicBezTo>
                    <a:pt x="167231" y="149013"/>
                    <a:pt x="179107" y="139142"/>
                    <a:pt x="189681" y="127965"/>
                  </a:cubicBezTo>
                  <a:cubicBezTo>
                    <a:pt x="196976" y="119785"/>
                    <a:pt x="192334" y="108289"/>
                    <a:pt x="184817" y="98120"/>
                  </a:cubicBezTo>
                  <a:cubicBezTo>
                    <a:pt x="181373" y="96800"/>
                    <a:pt x="178861" y="93787"/>
                    <a:pt x="178185" y="90161"/>
                  </a:cubicBezTo>
                  <a:cubicBezTo>
                    <a:pt x="175479" y="87124"/>
                    <a:pt x="172601" y="84245"/>
                    <a:pt x="169563" y="81539"/>
                  </a:cubicBezTo>
                  <a:cubicBezTo>
                    <a:pt x="157641" y="70594"/>
                    <a:pt x="144246" y="61366"/>
                    <a:pt x="129770" y="54126"/>
                  </a:cubicBezTo>
                  <a:cubicBezTo>
                    <a:pt x="115179" y="45946"/>
                    <a:pt x="149003" y="21628"/>
                    <a:pt x="137729" y="5490"/>
                  </a:cubicBezTo>
                  <a:cubicBezTo>
                    <a:pt x="126454" y="-10648"/>
                    <a:pt x="100588" y="13670"/>
                    <a:pt x="87766" y="16323"/>
                  </a:cubicBezTo>
                  <a:lnTo>
                    <a:pt x="75165" y="18312"/>
                  </a:lnTo>
                  <a:cubicBezTo>
                    <a:pt x="64995" y="25387"/>
                    <a:pt x="54826" y="32461"/>
                    <a:pt x="44878" y="40420"/>
                  </a:cubicBezTo>
                  <a:cubicBezTo>
                    <a:pt x="50405" y="53242"/>
                    <a:pt x="65216" y="70486"/>
                    <a:pt x="62121" y="76012"/>
                  </a:cubicBezTo>
                  <a:cubicBezTo>
                    <a:pt x="59026" y="81539"/>
                    <a:pt x="28739" y="68496"/>
                    <a:pt x="11496" y="64959"/>
                  </a:cubicBezTo>
                  <a:lnTo>
                    <a:pt x="0" y="73581"/>
                  </a:lnTo>
                  <a:cubicBezTo>
                    <a:pt x="6263" y="88759"/>
                    <a:pt x="16218" y="102134"/>
                    <a:pt x="28961" y="112489"/>
                  </a:cubicBezTo>
                  <a:close/>
                </a:path>
              </a:pathLst>
            </a:custGeom>
            <a:grpFill/>
            <a:ln w="22079" cap="flat">
              <a:noFill/>
              <a:prstDash val="solid"/>
              <a:miter/>
            </a:ln>
          </p:spPr>
          <p:txBody>
            <a:bodyPr rtlCol="0" anchor="ctr"/>
            <a:lstStyle/>
            <a:p>
              <a:endParaRPr lang="en-US" dirty="0"/>
            </a:p>
          </p:txBody>
        </p:sp>
        <p:sp>
          <p:nvSpPr>
            <p:cNvPr id="22" name="Freeform: Shape 25">
              <a:extLst>
                <a:ext uri="{FF2B5EF4-FFF2-40B4-BE49-F238E27FC236}">
                  <a16:creationId xmlns:a16="http://schemas.microsoft.com/office/drawing/2014/main" id="{3F9A0456-BA5B-DF48-B91C-C0493E2570B4}"/>
                </a:ext>
              </a:extLst>
            </p:cNvPr>
            <p:cNvSpPr/>
            <p:nvPr/>
          </p:nvSpPr>
          <p:spPr>
            <a:xfrm>
              <a:off x="4820949" y="1443103"/>
              <a:ext cx="132644" cy="88429"/>
            </a:xfrm>
            <a:custGeom>
              <a:avLst/>
              <a:gdLst>
                <a:gd name="connsiteX0" fmla="*/ 50527 w 132643"/>
                <a:gd name="connsiteY0" fmla="*/ 89753 h 88429"/>
                <a:gd name="connsiteX1" fmla="*/ 106017 w 132643"/>
                <a:gd name="connsiteY1" fmla="*/ 76709 h 88429"/>
                <a:gd name="connsiteX2" fmla="*/ 148684 w 132643"/>
                <a:gd name="connsiteY2" fmla="*/ 14588 h 88429"/>
                <a:gd name="connsiteX3" fmla="*/ 88331 w 132643"/>
                <a:gd name="connsiteY3" fmla="*/ 1102 h 88429"/>
                <a:gd name="connsiteX4" fmla="*/ 31515 w 132643"/>
                <a:gd name="connsiteY4" fmla="*/ 6629 h 88429"/>
                <a:gd name="connsiteX5" fmla="*/ 5208 w 132643"/>
                <a:gd name="connsiteY5" fmla="*/ 35811 h 88429"/>
                <a:gd name="connsiteX6" fmla="*/ 5208 w 132643"/>
                <a:gd name="connsiteY6" fmla="*/ 89311 h 88429"/>
                <a:gd name="connsiteX7" fmla="*/ 5208 w 132643"/>
                <a:gd name="connsiteY7" fmla="*/ 91521 h 88429"/>
                <a:gd name="connsiteX8" fmla="*/ 11840 w 132643"/>
                <a:gd name="connsiteY8" fmla="*/ 99480 h 88429"/>
                <a:gd name="connsiteX9" fmla="*/ 50527 w 132643"/>
                <a:gd name="connsiteY9" fmla="*/ 89753 h 88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643" h="88429">
                  <a:moveTo>
                    <a:pt x="50527" y="89753"/>
                  </a:moveTo>
                  <a:cubicBezTo>
                    <a:pt x="55391" y="81794"/>
                    <a:pt x="90984" y="79362"/>
                    <a:pt x="106017" y="76709"/>
                  </a:cubicBezTo>
                  <a:cubicBezTo>
                    <a:pt x="121050" y="74057"/>
                    <a:pt x="136525" y="29400"/>
                    <a:pt x="148684" y="14588"/>
                  </a:cubicBezTo>
                  <a:cubicBezTo>
                    <a:pt x="160843" y="-224"/>
                    <a:pt x="104469" y="3755"/>
                    <a:pt x="88331" y="1102"/>
                  </a:cubicBezTo>
                  <a:cubicBezTo>
                    <a:pt x="69219" y="-1449"/>
                    <a:pt x="49776" y="441"/>
                    <a:pt x="31515" y="6629"/>
                  </a:cubicBezTo>
                  <a:cubicBezTo>
                    <a:pt x="22672" y="11935"/>
                    <a:pt x="16924" y="33158"/>
                    <a:pt x="5208" y="35811"/>
                  </a:cubicBezTo>
                  <a:cubicBezTo>
                    <a:pt x="-6509" y="38464"/>
                    <a:pt x="5208" y="78699"/>
                    <a:pt x="5208" y="89311"/>
                  </a:cubicBezTo>
                  <a:cubicBezTo>
                    <a:pt x="5208" y="89311"/>
                    <a:pt x="5208" y="90858"/>
                    <a:pt x="5208" y="91521"/>
                  </a:cubicBezTo>
                  <a:cubicBezTo>
                    <a:pt x="7600" y="94017"/>
                    <a:pt x="9817" y="96677"/>
                    <a:pt x="11840" y="99480"/>
                  </a:cubicBezTo>
                  <a:cubicBezTo>
                    <a:pt x="25551" y="103044"/>
                    <a:pt x="40133" y="99376"/>
                    <a:pt x="50527" y="89753"/>
                  </a:cubicBezTo>
                  <a:close/>
                </a:path>
              </a:pathLst>
            </a:custGeom>
            <a:grpFill/>
            <a:ln w="22079" cap="flat">
              <a:noFill/>
              <a:prstDash val="solid"/>
              <a:miter/>
            </a:ln>
          </p:spPr>
          <p:txBody>
            <a:bodyPr rtlCol="0" anchor="ctr"/>
            <a:lstStyle/>
            <a:p>
              <a:endParaRPr lang="en-US" dirty="0"/>
            </a:p>
          </p:txBody>
        </p:sp>
        <p:sp>
          <p:nvSpPr>
            <p:cNvPr id="23" name="Freeform: Shape 26">
              <a:extLst>
                <a:ext uri="{FF2B5EF4-FFF2-40B4-BE49-F238E27FC236}">
                  <a16:creationId xmlns:a16="http://schemas.microsoft.com/office/drawing/2014/main" id="{42D7D575-43A9-784F-93AE-F9D7D6087981}"/>
                </a:ext>
              </a:extLst>
            </p:cNvPr>
            <p:cNvSpPr/>
            <p:nvPr/>
          </p:nvSpPr>
          <p:spPr>
            <a:xfrm>
              <a:off x="4963221" y="1152389"/>
              <a:ext cx="375824" cy="154751"/>
            </a:xfrm>
            <a:custGeom>
              <a:avLst/>
              <a:gdLst>
                <a:gd name="connsiteX0" fmla="*/ 69638 w 375824"/>
                <a:gd name="connsiteY0" fmla="*/ 165363 h 154751"/>
                <a:gd name="connsiteX1" fmla="*/ 224389 w 375824"/>
                <a:gd name="connsiteY1" fmla="*/ 166689 h 154751"/>
                <a:gd name="connsiteX2" fmla="*/ 297786 w 375824"/>
                <a:gd name="connsiteY2" fmla="*/ 135076 h 154751"/>
                <a:gd name="connsiteX3" fmla="*/ 278110 w 375824"/>
                <a:gd name="connsiteY3" fmla="*/ 102578 h 154751"/>
                <a:gd name="connsiteX4" fmla="*/ 331389 w 375824"/>
                <a:gd name="connsiteY4" fmla="*/ 59690 h 154751"/>
                <a:gd name="connsiteX5" fmla="*/ 353496 w 375824"/>
                <a:gd name="connsiteY5" fmla="*/ 45762 h 154751"/>
                <a:gd name="connsiteX6" fmla="*/ 362339 w 375824"/>
                <a:gd name="connsiteY6" fmla="*/ 25202 h 154751"/>
                <a:gd name="connsiteX7" fmla="*/ 368308 w 375824"/>
                <a:gd name="connsiteY7" fmla="*/ 22771 h 154751"/>
                <a:gd name="connsiteX8" fmla="*/ 378698 w 375824"/>
                <a:gd name="connsiteY8" fmla="*/ 5969 h 154751"/>
                <a:gd name="connsiteX9" fmla="*/ 380467 w 375824"/>
                <a:gd name="connsiteY9" fmla="*/ 0 h 154751"/>
                <a:gd name="connsiteX10" fmla="*/ 0 w 375824"/>
                <a:gd name="connsiteY10" fmla="*/ 164036 h 154751"/>
                <a:gd name="connsiteX11" fmla="*/ 69638 w 375824"/>
                <a:gd name="connsiteY11" fmla="*/ 165363 h 1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5824" h="154751">
                  <a:moveTo>
                    <a:pt x="69638" y="165363"/>
                  </a:moveTo>
                  <a:cubicBezTo>
                    <a:pt x="107221" y="168458"/>
                    <a:pt x="202282" y="152983"/>
                    <a:pt x="224389" y="166689"/>
                  </a:cubicBezTo>
                  <a:cubicBezTo>
                    <a:pt x="246497" y="180396"/>
                    <a:pt x="281426" y="150993"/>
                    <a:pt x="297786" y="135076"/>
                  </a:cubicBezTo>
                  <a:cubicBezTo>
                    <a:pt x="314145" y="119158"/>
                    <a:pt x="268162" y="107884"/>
                    <a:pt x="278110" y="102578"/>
                  </a:cubicBezTo>
                  <a:cubicBezTo>
                    <a:pt x="288058" y="97272"/>
                    <a:pt x="311050" y="59690"/>
                    <a:pt x="331389" y="59690"/>
                  </a:cubicBezTo>
                  <a:cubicBezTo>
                    <a:pt x="340552" y="58824"/>
                    <a:pt x="348758" y="53654"/>
                    <a:pt x="353496" y="45762"/>
                  </a:cubicBezTo>
                  <a:cubicBezTo>
                    <a:pt x="346422" y="39572"/>
                    <a:pt x="346200" y="31835"/>
                    <a:pt x="362339" y="25202"/>
                  </a:cubicBezTo>
                  <a:lnTo>
                    <a:pt x="368308" y="22771"/>
                  </a:lnTo>
                  <a:cubicBezTo>
                    <a:pt x="371482" y="16997"/>
                    <a:pt x="374951" y="11389"/>
                    <a:pt x="378698" y="5969"/>
                  </a:cubicBezTo>
                  <a:cubicBezTo>
                    <a:pt x="380073" y="4302"/>
                    <a:pt x="380712" y="2147"/>
                    <a:pt x="380467" y="0"/>
                  </a:cubicBezTo>
                  <a:cubicBezTo>
                    <a:pt x="249125" y="43537"/>
                    <a:pt x="121822" y="98423"/>
                    <a:pt x="0" y="164036"/>
                  </a:cubicBezTo>
                  <a:cubicBezTo>
                    <a:pt x="24981" y="164036"/>
                    <a:pt x="52615" y="163373"/>
                    <a:pt x="69638" y="165363"/>
                  </a:cubicBezTo>
                  <a:close/>
                </a:path>
              </a:pathLst>
            </a:custGeom>
            <a:grpFill/>
            <a:ln w="22079" cap="flat">
              <a:noFill/>
              <a:prstDash val="solid"/>
              <a:miter/>
            </a:ln>
          </p:spPr>
          <p:txBody>
            <a:bodyPr rtlCol="0" anchor="ctr"/>
            <a:lstStyle/>
            <a:p>
              <a:endParaRPr lang="en-US" dirty="0"/>
            </a:p>
          </p:txBody>
        </p:sp>
        <p:sp>
          <p:nvSpPr>
            <p:cNvPr id="24" name="Freeform: Shape 27">
              <a:extLst>
                <a:ext uri="{FF2B5EF4-FFF2-40B4-BE49-F238E27FC236}">
                  <a16:creationId xmlns:a16="http://schemas.microsoft.com/office/drawing/2014/main" id="{0CC2EC51-01FB-4645-8DEE-2759B7CFD015}"/>
                </a:ext>
              </a:extLst>
            </p:cNvPr>
            <p:cNvSpPr/>
            <p:nvPr/>
          </p:nvSpPr>
          <p:spPr>
            <a:xfrm>
              <a:off x="4891152" y="1325490"/>
              <a:ext cx="375824" cy="88429"/>
            </a:xfrm>
            <a:custGeom>
              <a:avLst/>
              <a:gdLst>
                <a:gd name="connsiteX0" fmla="*/ 4200 w 375824"/>
                <a:gd name="connsiteY0" fmla="*/ 80692 h 88429"/>
                <a:gd name="connsiteX1" fmla="*/ 112968 w 375824"/>
                <a:gd name="connsiteY1" fmla="*/ 99704 h 88429"/>
                <a:gd name="connsiteX2" fmla="*/ 236990 w 375824"/>
                <a:gd name="connsiteY2" fmla="*/ 105673 h 88429"/>
                <a:gd name="connsiteX3" fmla="*/ 372508 w 375824"/>
                <a:gd name="connsiteY3" fmla="*/ 102799 h 88429"/>
                <a:gd name="connsiteX4" fmla="*/ 364329 w 375824"/>
                <a:gd name="connsiteY4" fmla="*/ 40235 h 88429"/>
                <a:gd name="connsiteX5" fmla="*/ 225716 w 375824"/>
                <a:gd name="connsiteY5" fmla="*/ 26308 h 88429"/>
                <a:gd name="connsiteX6" fmla="*/ 126233 w 375824"/>
                <a:gd name="connsiteY6" fmla="*/ 39572 h 88429"/>
                <a:gd name="connsiteX7" fmla="*/ 53500 w 375824"/>
                <a:gd name="connsiteY7" fmla="*/ 0 h 88429"/>
                <a:gd name="connsiteX8" fmla="*/ 0 w 375824"/>
                <a:gd name="connsiteY8" fmla="*/ 30508 h 88429"/>
                <a:gd name="connsiteX9" fmla="*/ 1548 w 375824"/>
                <a:gd name="connsiteY9" fmla="*/ 70301 h 88429"/>
                <a:gd name="connsiteX10" fmla="*/ 4200 w 375824"/>
                <a:gd name="connsiteY10" fmla="*/ 80692 h 88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5824" h="88429">
                  <a:moveTo>
                    <a:pt x="4200" y="80692"/>
                  </a:moveTo>
                  <a:cubicBezTo>
                    <a:pt x="17244" y="100588"/>
                    <a:pt x="78481" y="94619"/>
                    <a:pt x="112968" y="99704"/>
                  </a:cubicBezTo>
                  <a:cubicBezTo>
                    <a:pt x="151214" y="105231"/>
                    <a:pt x="198745" y="102799"/>
                    <a:pt x="236990" y="105673"/>
                  </a:cubicBezTo>
                  <a:cubicBezTo>
                    <a:pt x="282176" y="107753"/>
                    <a:pt x="327451" y="106794"/>
                    <a:pt x="372508" y="102799"/>
                  </a:cubicBezTo>
                  <a:cubicBezTo>
                    <a:pt x="392405" y="100367"/>
                    <a:pt x="376930" y="62122"/>
                    <a:pt x="364329" y="40235"/>
                  </a:cubicBezTo>
                  <a:cubicBezTo>
                    <a:pt x="351727" y="18349"/>
                    <a:pt x="256003" y="15696"/>
                    <a:pt x="225716" y="26308"/>
                  </a:cubicBezTo>
                  <a:cubicBezTo>
                    <a:pt x="193775" y="37337"/>
                    <a:pt x="159946" y="41847"/>
                    <a:pt x="126233" y="39572"/>
                  </a:cubicBezTo>
                  <a:cubicBezTo>
                    <a:pt x="99008" y="32809"/>
                    <a:pt x="73967" y="19185"/>
                    <a:pt x="53500" y="0"/>
                  </a:cubicBezTo>
                  <a:lnTo>
                    <a:pt x="0" y="30508"/>
                  </a:lnTo>
                  <a:cubicBezTo>
                    <a:pt x="1326" y="42667"/>
                    <a:pt x="0" y="57700"/>
                    <a:pt x="1548" y="70301"/>
                  </a:cubicBezTo>
                  <a:cubicBezTo>
                    <a:pt x="3181" y="73529"/>
                    <a:pt x="4085" y="77075"/>
                    <a:pt x="4200" y="80692"/>
                  </a:cubicBezTo>
                  <a:close/>
                </a:path>
              </a:pathLst>
            </a:custGeom>
            <a:grpFill/>
            <a:ln w="22079" cap="flat">
              <a:noFill/>
              <a:prstDash val="solid"/>
              <a:miter/>
            </a:ln>
          </p:spPr>
          <p:txBody>
            <a:bodyPr rtlCol="0" anchor="ctr"/>
            <a:lstStyle/>
            <a:p>
              <a:endParaRPr lang="en-US" dirty="0"/>
            </a:p>
          </p:txBody>
        </p:sp>
        <p:sp>
          <p:nvSpPr>
            <p:cNvPr id="25" name="Freeform: Shape 28">
              <a:extLst>
                <a:ext uri="{FF2B5EF4-FFF2-40B4-BE49-F238E27FC236}">
                  <a16:creationId xmlns:a16="http://schemas.microsoft.com/office/drawing/2014/main" id="{159CC334-5515-034D-9B3D-401F876FAD56}"/>
                </a:ext>
              </a:extLst>
            </p:cNvPr>
            <p:cNvSpPr/>
            <p:nvPr/>
          </p:nvSpPr>
          <p:spPr>
            <a:xfrm>
              <a:off x="5316717" y="1028808"/>
              <a:ext cx="1414868" cy="1171687"/>
            </a:xfrm>
            <a:custGeom>
              <a:avLst/>
              <a:gdLst>
                <a:gd name="connsiteX0" fmla="*/ 147677 w 1414867"/>
                <a:gd name="connsiteY0" fmla="*/ 97937 h 1171687"/>
                <a:gd name="connsiteX1" fmla="*/ 84450 w 1414867"/>
                <a:gd name="connsiteY1" fmla="*/ 120044 h 1171687"/>
                <a:gd name="connsiteX2" fmla="*/ 14812 w 1414867"/>
                <a:gd name="connsiteY2" fmla="*/ 146573 h 1171687"/>
                <a:gd name="connsiteX3" fmla="*/ 0 w 1414867"/>
                <a:gd name="connsiteY3" fmla="*/ 168680 h 1171687"/>
                <a:gd name="connsiteX4" fmla="*/ 18349 w 1414867"/>
                <a:gd name="connsiteY4" fmla="*/ 177523 h 1171687"/>
                <a:gd name="connsiteX5" fmla="*/ 112305 w 1414867"/>
                <a:gd name="connsiteY5" fmla="*/ 209800 h 1171687"/>
                <a:gd name="connsiteX6" fmla="*/ 36256 w 1414867"/>
                <a:gd name="connsiteY6" fmla="*/ 230802 h 1171687"/>
                <a:gd name="connsiteX7" fmla="*/ 76491 w 1414867"/>
                <a:gd name="connsiteY7" fmla="*/ 252909 h 1171687"/>
                <a:gd name="connsiteX8" fmla="*/ 111863 w 1414867"/>
                <a:gd name="connsiteY8" fmla="*/ 290491 h 1171687"/>
                <a:gd name="connsiteX9" fmla="*/ 192776 w 1414867"/>
                <a:gd name="connsiteY9" fmla="*/ 293586 h 1171687"/>
                <a:gd name="connsiteX10" fmla="*/ 325420 w 1414867"/>
                <a:gd name="connsiteY10" fmla="*/ 299555 h 1171687"/>
                <a:gd name="connsiteX11" fmla="*/ 376930 w 1414867"/>
                <a:gd name="connsiteY11" fmla="*/ 345317 h 1171687"/>
                <a:gd name="connsiteX12" fmla="*/ 451873 w 1414867"/>
                <a:gd name="connsiteY12" fmla="*/ 429104 h 1171687"/>
                <a:gd name="connsiteX13" fmla="*/ 465138 w 1414867"/>
                <a:gd name="connsiteY13" fmla="*/ 536325 h 1171687"/>
                <a:gd name="connsiteX14" fmla="*/ 476855 w 1414867"/>
                <a:gd name="connsiteY14" fmla="*/ 587392 h 1171687"/>
                <a:gd name="connsiteX15" fmla="*/ 525049 w 1414867"/>
                <a:gd name="connsiteY15" fmla="*/ 560643 h 1171687"/>
                <a:gd name="connsiteX16" fmla="*/ 593360 w 1414867"/>
                <a:gd name="connsiteY16" fmla="*/ 649072 h 1171687"/>
                <a:gd name="connsiteX17" fmla="*/ 593360 w 1414867"/>
                <a:gd name="connsiteY17" fmla="*/ 655483 h 1171687"/>
                <a:gd name="connsiteX18" fmla="*/ 598224 w 1414867"/>
                <a:gd name="connsiteY18" fmla="*/ 669189 h 1171687"/>
                <a:gd name="connsiteX19" fmla="*/ 594908 w 1414867"/>
                <a:gd name="connsiteY19" fmla="*/ 672285 h 1171687"/>
                <a:gd name="connsiteX20" fmla="*/ 565505 w 1414867"/>
                <a:gd name="connsiteY20" fmla="*/ 740154 h 1171687"/>
                <a:gd name="connsiteX21" fmla="*/ 521290 w 1414867"/>
                <a:gd name="connsiteY21" fmla="*/ 806476 h 1171687"/>
                <a:gd name="connsiteX22" fmla="*/ 576338 w 1414867"/>
                <a:gd name="connsiteY22" fmla="*/ 920107 h 1171687"/>
                <a:gd name="connsiteX23" fmla="*/ 586507 w 1414867"/>
                <a:gd name="connsiteY23" fmla="*/ 998146 h 1171687"/>
                <a:gd name="connsiteX24" fmla="*/ 677147 w 1414867"/>
                <a:gd name="connsiteY24" fmla="*/ 1085470 h 1171687"/>
                <a:gd name="connsiteX25" fmla="*/ 781714 w 1414867"/>
                <a:gd name="connsiteY25" fmla="*/ 1129685 h 1171687"/>
                <a:gd name="connsiteX26" fmla="*/ 843615 w 1414867"/>
                <a:gd name="connsiteY26" fmla="*/ 1184511 h 1171687"/>
                <a:gd name="connsiteX27" fmla="*/ 870586 w 1414867"/>
                <a:gd name="connsiteY27" fmla="*/ 1138970 h 1171687"/>
                <a:gd name="connsiteX28" fmla="*/ 880092 w 1414867"/>
                <a:gd name="connsiteY28" fmla="*/ 1060931 h 1171687"/>
                <a:gd name="connsiteX29" fmla="*/ 918559 w 1414867"/>
                <a:gd name="connsiteY29" fmla="*/ 985987 h 1171687"/>
                <a:gd name="connsiteX30" fmla="*/ 940666 w 1414867"/>
                <a:gd name="connsiteY30" fmla="*/ 926961 h 1171687"/>
                <a:gd name="connsiteX31" fmla="*/ 1061593 w 1414867"/>
                <a:gd name="connsiteY31" fmla="*/ 874566 h 1171687"/>
                <a:gd name="connsiteX32" fmla="*/ 1119956 w 1414867"/>
                <a:gd name="connsiteY32" fmla="*/ 804928 h 1171687"/>
                <a:gd name="connsiteX33" fmla="*/ 1201532 w 1414867"/>
                <a:gd name="connsiteY33" fmla="*/ 765356 h 1171687"/>
                <a:gd name="connsiteX34" fmla="*/ 1315385 w 1414867"/>
                <a:gd name="connsiteY34" fmla="*/ 731532 h 1171687"/>
                <a:gd name="connsiteX35" fmla="*/ 1419289 w 1414867"/>
                <a:gd name="connsiteY35" fmla="*/ 664768 h 1171687"/>
                <a:gd name="connsiteX36" fmla="*/ 1337050 w 1414867"/>
                <a:gd name="connsiteY36" fmla="*/ 658357 h 1171687"/>
                <a:gd name="connsiteX37" fmla="*/ 1282445 w 1414867"/>
                <a:gd name="connsiteY37" fmla="*/ 655262 h 1171687"/>
                <a:gd name="connsiteX38" fmla="*/ 1338598 w 1414867"/>
                <a:gd name="connsiteY38" fmla="*/ 615027 h 1171687"/>
                <a:gd name="connsiteX39" fmla="*/ 1406467 w 1414867"/>
                <a:gd name="connsiteY39" fmla="*/ 637134 h 1171687"/>
                <a:gd name="connsiteX40" fmla="*/ 1410889 w 1414867"/>
                <a:gd name="connsiteY40" fmla="*/ 585624 h 1171687"/>
                <a:gd name="connsiteX41" fmla="*/ 1350094 w 1414867"/>
                <a:gd name="connsiteY41" fmla="*/ 547157 h 1171687"/>
                <a:gd name="connsiteX42" fmla="*/ 1297257 w 1414867"/>
                <a:gd name="connsiteY42" fmla="*/ 480835 h 1171687"/>
                <a:gd name="connsiteX43" fmla="*/ 1396519 w 1414867"/>
                <a:gd name="connsiteY43" fmla="*/ 465360 h 1171687"/>
                <a:gd name="connsiteX44" fmla="*/ 1430122 w 1414867"/>
                <a:gd name="connsiteY44" fmla="*/ 408544 h 1171687"/>
                <a:gd name="connsiteX45" fmla="*/ 1431227 w 1414867"/>
                <a:gd name="connsiteY45" fmla="*/ 345981 h 1171687"/>
                <a:gd name="connsiteX46" fmla="*/ 1373969 w 1414867"/>
                <a:gd name="connsiteY46" fmla="*/ 291376 h 1171687"/>
                <a:gd name="connsiteX47" fmla="*/ 1427911 w 1414867"/>
                <a:gd name="connsiteY47" fmla="*/ 261752 h 1171687"/>
                <a:gd name="connsiteX48" fmla="*/ 1389666 w 1414867"/>
                <a:gd name="connsiteY48" fmla="*/ 196535 h 1171687"/>
                <a:gd name="connsiteX49" fmla="*/ 1332629 w 1414867"/>
                <a:gd name="connsiteY49" fmla="*/ 182608 h 1171687"/>
                <a:gd name="connsiteX50" fmla="*/ 1348988 w 1414867"/>
                <a:gd name="connsiteY50" fmla="*/ 138393 h 1171687"/>
                <a:gd name="connsiteX51" fmla="*/ 1371095 w 1414867"/>
                <a:gd name="connsiteY51" fmla="*/ 72071 h 1171687"/>
                <a:gd name="connsiteX52" fmla="*/ 197860 w 1414867"/>
                <a:gd name="connsiteY52" fmla="*/ 72071 h 1171687"/>
                <a:gd name="connsiteX53" fmla="*/ 147677 w 1414867"/>
                <a:gd name="connsiteY53" fmla="*/ 97937 h 1171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14867" h="1171687">
                  <a:moveTo>
                    <a:pt x="147677" y="97937"/>
                  </a:moveTo>
                  <a:cubicBezTo>
                    <a:pt x="127780" y="95284"/>
                    <a:pt x="103462" y="113854"/>
                    <a:pt x="84450" y="120044"/>
                  </a:cubicBezTo>
                  <a:cubicBezTo>
                    <a:pt x="65438" y="126234"/>
                    <a:pt x="33824" y="138614"/>
                    <a:pt x="14812" y="146573"/>
                  </a:cubicBezTo>
                  <a:cubicBezTo>
                    <a:pt x="10437" y="154303"/>
                    <a:pt x="5485" y="161693"/>
                    <a:pt x="0" y="168680"/>
                  </a:cubicBezTo>
                  <a:cubicBezTo>
                    <a:pt x="5401" y="172925"/>
                    <a:pt x="11664" y="175942"/>
                    <a:pt x="18349" y="177523"/>
                  </a:cubicBezTo>
                  <a:cubicBezTo>
                    <a:pt x="38467" y="182829"/>
                    <a:pt x="110537" y="196535"/>
                    <a:pt x="112305" y="209800"/>
                  </a:cubicBezTo>
                  <a:cubicBezTo>
                    <a:pt x="114074" y="223064"/>
                    <a:pt x="41120" y="222843"/>
                    <a:pt x="36256" y="230802"/>
                  </a:cubicBezTo>
                  <a:cubicBezTo>
                    <a:pt x="31392" y="238760"/>
                    <a:pt x="60574" y="246940"/>
                    <a:pt x="76491" y="252909"/>
                  </a:cubicBezTo>
                  <a:cubicBezTo>
                    <a:pt x="92409" y="258878"/>
                    <a:pt x="96388" y="269047"/>
                    <a:pt x="111863" y="290491"/>
                  </a:cubicBezTo>
                  <a:cubicBezTo>
                    <a:pt x="127338" y="311935"/>
                    <a:pt x="167131" y="298671"/>
                    <a:pt x="192776" y="293586"/>
                  </a:cubicBezTo>
                  <a:cubicBezTo>
                    <a:pt x="237070" y="290239"/>
                    <a:pt x="281605" y="292242"/>
                    <a:pt x="325420" y="299555"/>
                  </a:cubicBezTo>
                  <a:cubicBezTo>
                    <a:pt x="350843" y="301686"/>
                    <a:pt x="371818" y="320323"/>
                    <a:pt x="376930" y="345317"/>
                  </a:cubicBezTo>
                  <a:cubicBezTo>
                    <a:pt x="382014" y="367425"/>
                    <a:pt x="431977" y="396606"/>
                    <a:pt x="451873" y="429104"/>
                  </a:cubicBezTo>
                  <a:cubicBezTo>
                    <a:pt x="471770" y="461602"/>
                    <a:pt x="478844" y="517533"/>
                    <a:pt x="465138" y="536325"/>
                  </a:cubicBezTo>
                  <a:cubicBezTo>
                    <a:pt x="451431" y="555116"/>
                    <a:pt x="461601" y="571254"/>
                    <a:pt x="476855" y="587392"/>
                  </a:cubicBezTo>
                  <a:cubicBezTo>
                    <a:pt x="492109" y="603531"/>
                    <a:pt x="507142" y="576339"/>
                    <a:pt x="525049" y="560643"/>
                  </a:cubicBezTo>
                  <a:cubicBezTo>
                    <a:pt x="542955" y="544946"/>
                    <a:pt x="586507" y="615027"/>
                    <a:pt x="593360" y="649072"/>
                  </a:cubicBezTo>
                  <a:cubicBezTo>
                    <a:pt x="593493" y="651207"/>
                    <a:pt x="593493" y="653347"/>
                    <a:pt x="593360" y="655483"/>
                  </a:cubicBezTo>
                  <a:cubicBezTo>
                    <a:pt x="598003" y="661452"/>
                    <a:pt x="600213" y="666316"/>
                    <a:pt x="598224" y="669189"/>
                  </a:cubicBezTo>
                  <a:cubicBezTo>
                    <a:pt x="597273" y="670381"/>
                    <a:pt x="596168" y="671425"/>
                    <a:pt x="594908" y="672285"/>
                  </a:cubicBezTo>
                  <a:cubicBezTo>
                    <a:pt x="597605" y="698484"/>
                    <a:pt x="586458" y="724197"/>
                    <a:pt x="565505" y="740154"/>
                  </a:cubicBezTo>
                  <a:cubicBezTo>
                    <a:pt x="538976" y="755850"/>
                    <a:pt x="537871" y="780168"/>
                    <a:pt x="521290" y="806476"/>
                  </a:cubicBezTo>
                  <a:cubicBezTo>
                    <a:pt x="504710" y="832784"/>
                    <a:pt x="551798" y="894905"/>
                    <a:pt x="576338" y="920107"/>
                  </a:cubicBezTo>
                  <a:cubicBezTo>
                    <a:pt x="600877" y="945310"/>
                    <a:pt x="587391" y="971175"/>
                    <a:pt x="586507" y="998146"/>
                  </a:cubicBezTo>
                  <a:cubicBezTo>
                    <a:pt x="585623" y="1025117"/>
                    <a:pt x="657250" y="1036834"/>
                    <a:pt x="677147" y="1085470"/>
                  </a:cubicBezTo>
                  <a:cubicBezTo>
                    <a:pt x="697043" y="1134106"/>
                    <a:pt x="765576" y="1129685"/>
                    <a:pt x="781714" y="1129685"/>
                  </a:cubicBezTo>
                  <a:cubicBezTo>
                    <a:pt x="797853" y="1129685"/>
                    <a:pt x="825929" y="1173899"/>
                    <a:pt x="843615" y="1184511"/>
                  </a:cubicBezTo>
                  <a:cubicBezTo>
                    <a:pt x="861301" y="1195122"/>
                    <a:pt x="861301" y="1152455"/>
                    <a:pt x="870586" y="1138970"/>
                  </a:cubicBezTo>
                  <a:cubicBezTo>
                    <a:pt x="879871" y="1125484"/>
                    <a:pt x="876997" y="1079943"/>
                    <a:pt x="880092" y="1060931"/>
                  </a:cubicBezTo>
                  <a:cubicBezTo>
                    <a:pt x="884690" y="1032516"/>
                    <a:pt x="898154" y="1006284"/>
                    <a:pt x="918559" y="985987"/>
                  </a:cubicBezTo>
                  <a:cubicBezTo>
                    <a:pt x="945972" y="956806"/>
                    <a:pt x="918559" y="956363"/>
                    <a:pt x="940666" y="926961"/>
                  </a:cubicBezTo>
                  <a:cubicBezTo>
                    <a:pt x="962773" y="897558"/>
                    <a:pt x="1013178" y="892915"/>
                    <a:pt x="1061593" y="874566"/>
                  </a:cubicBezTo>
                  <a:cubicBezTo>
                    <a:pt x="1110008" y="856217"/>
                    <a:pt x="1103818" y="831899"/>
                    <a:pt x="1119956" y="804928"/>
                  </a:cubicBezTo>
                  <a:cubicBezTo>
                    <a:pt x="1136095" y="777957"/>
                    <a:pt x="1176109" y="778621"/>
                    <a:pt x="1201532" y="765356"/>
                  </a:cubicBezTo>
                  <a:cubicBezTo>
                    <a:pt x="1226956" y="752092"/>
                    <a:pt x="1270949" y="747228"/>
                    <a:pt x="1315385" y="731532"/>
                  </a:cubicBezTo>
                  <a:cubicBezTo>
                    <a:pt x="1353166" y="714616"/>
                    <a:pt x="1388207" y="692108"/>
                    <a:pt x="1419289" y="664768"/>
                  </a:cubicBezTo>
                  <a:cubicBezTo>
                    <a:pt x="1391743" y="664932"/>
                    <a:pt x="1364242" y="662787"/>
                    <a:pt x="1337050" y="658357"/>
                  </a:cubicBezTo>
                  <a:cubicBezTo>
                    <a:pt x="1321354" y="652830"/>
                    <a:pt x="1264759" y="665873"/>
                    <a:pt x="1282445" y="655262"/>
                  </a:cubicBezTo>
                  <a:cubicBezTo>
                    <a:pt x="1300131" y="644650"/>
                    <a:pt x="1306763" y="587614"/>
                    <a:pt x="1338598" y="615027"/>
                  </a:cubicBezTo>
                  <a:cubicBezTo>
                    <a:pt x="1370432" y="642440"/>
                    <a:pt x="1382812" y="642661"/>
                    <a:pt x="1406467" y="637134"/>
                  </a:cubicBezTo>
                  <a:cubicBezTo>
                    <a:pt x="1430122" y="631607"/>
                    <a:pt x="1416194" y="612816"/>
                    <a:pt x="1410889" y="585624"/>
                  </a:cubicBezTo>
                  <a:cubicBezTo>
                    <a:pt x="1405583" y="558432"/>
                    <a:pt x="1388781" y="563517"/>
                    <a:pt x="1350094" y="547157"/>
                  </a:cubicBezTo>
                  <a:cubicBezTo>
                    <a:pt x="1311406" y="530798"/>
                    <a:pt x="1314722" y="511564"/>
                    <a:pt x="1297257" y="480835"/>
                  </a:cubicBezTo>
                  <a:cubicBezTo>
                    <a:pt x="1279792" y="450106"/>
                    <a:pt x="1352525" y="470445"/>
                    <a:pt x="1396519" y="465360"/>
                  </a:cubicBezTo>
                  <a:cubicBezTo>
                    <a:pt x="1440512" y="460275"/>
                    <a:pt x="1420174" y="441042"/>
                    <a:pt x="1430122" y="408544"/>
                  </a:cubicBezTo>
                  <a:cubicBezTo>
                    <a:pt x="1440070" y="376047"/>
                    <a:pt x="1422163" y="381352"/>
                    <a:pt x="1431227" y="345981"/>
                  </a:cubicBezTo>
                  <a:cubicBezTo>
                    <a:pt x="1440291" y="310609"/>
                    <a:pt x="1407793" y="321442"/>
                    <a:pt x="1373969" y="291376"/>
                  </a:cubicBezTo>
                  <a:cubicBezTo>
                    <a:pt x="1340145" y="261310"/>
                    <a:pt x="1410667" y="267279"/>
                    <a:pt x="1427911" y="261752"/>
                  </a:cubicBezTo>
                  <a:cubicBezTo>
                    <a:pt x="1445155" y="256225"/>
                    <a:pt x="1402488" y="204715"/>
                    <a:pt x="1389666" y="196535"/>
                  </a:cubicBezTo>
                  <a:cubicBezTo>
                    <a:pt x="1371184" y="189931"/>
                    <a:pt x="1352061" y="185263"/>
                    <a:pt x="1332629" y="182608"/>
                  </a:cubicBezTo>
                  <a:cubicBezTo>
                    <a:pt x="1313616" y="177081"/>
                    <a:pt x="1337050" y="158290"/>
                    <a:pt x="1348988" y="138393"/>
                  </a:cubicBezTo>
                  <a:cubicBezTo>
                    <a:pt x="1358760" y="117158"/>
                    <a:pt x="1366165" y="94918"/>
                    <a:pt x="1371095" y="72071"/>
                  </a:cubicBezTo>
                  <a:cubicBezTo>
                    <a:pt x="985920" y="-24024"/>
                    <a:pt x="583036" y="-24024"/>
                    <a:pt x="197860" y="72071"/>
                  </a:cubicBezTo>
                  <a:cubicBezTo>
                    <a:pt x="186148" y="88124"/>
                    <a:pt x="167547" y="97711"/>
                    <a:pt x="147677" y="97937"/>
                  </a:cubicBezTo>
                  <a:close/>
                </a:path>
              </a:pathLst>
            </a:custGeom>
            <a:grpFill/>
            <a:ln w="22079" cap="flat">
              <a:noFill/>
              <a:prstDash val="solid"/>
              <a:miter/>
            </a:ln>
          </p:spPr>
          <p:txBody>
            <a:bodyPr rtlCol="0" anchor="ctr"/>
            <a:lstStyle/>
            <a:p>
              <a:endParaRPr lang="en-US" dirty="0"/>
            </a:p>
          </p:txBody>
        </p:sp>
        <p:sp>
          <p:nvSpPr>
            <p:cNvPr id="26" name="Freeform: Shape 29">
              <a:extLst>
                <a:ext uri="{FF2B5EF4-FFF2-40B4-BE49-F238E27FC236}">
                  <a16:creationId xmlns:a16="http://schemas.microsoft.com/office/drawing/2014/main" id="{AB7A8F1D-D77A-404F-8868-C8B3A67C759F}"/>
                </a:ext>
              </a:extLst>
            </p:cNvPr>
            <p:cNvSpPr/>
            <p:nvPr/>
          </p:nvSpPr>
          <p:spPr>
            <a:xfrm>
              <a:off x="6577165" y="1855786"/>
              <a:ext cx="287395" cy="154751"/>
            </a:xfrm>
            <a:custGeom>
              <a:avLst/>
              <a:gdLst>
                <a:gd name="connsiteX0" fmla="*/ 226269 w 287395"/>
                <a:gd name="connsiteY0" fmla="*/ 18407 h 154751"/>
                <a:gd name="connsiteX1" fmla="*/ 166800 w 287395"/>
                <a:gd name="connsiteY1" fmla="*/ 23933 h 154751"/>
                <a:gd name="connsiteX2" fmla="*/ 88982 w 287395"/>
                <a:gd name="connsiteY2" fmla="*/ 50683 h 154751"/>
                <a:gd name="connsiteX3" fmla="*/ 58916 w 287395"/>
                <a:gd name="connsiteY3" fmla="*/ 2489 h 154751"/>
                <a:gd name="connsiteX4" fmla="*/ 8733 w 287395"/>
                <a:gd name="connsiteY4" fmla="*/ 18628 h 154751"/>
                <a:gd name="connsiteX5" fmla="*/ 16028 w 287395"/>
                <a:gd name="connsiteY5" fmla="*/ 53336 h 154751"/>
                <a:gd name="connsiteX6" fmla="*/ 24429 w 287395"/>
                <a:gd name="connsiteY6" fmla="*/ 96003 h 154751"/>
                <a:gd name="connsiteX7" fmla="*/ 46536 w 287395"/>
                <a:gd name="connsiteY7" fmla="*/ 141765 h 154751"/>
                <a:gd name="connsiteX8" fmla="*/ 117501 w 287395"/>
                <a:gd name="connsiteY8" fmla="*/ 155693 h 154751"/>
                <a:gd name="connsiteX9" fmla="*/ 197087 w 287395"/>
                <a:gd name="connsiteY9" fmla="*/ 159230 h 154751"/>
                <a:gd name="connsiteX10" fmla="*/ 267388 w 287395"/>
                <a:gd name="connsiteY10" fmla="*/ 125185 h 154751"/>
                <a:gd name="connsiteX11" fmla="*/ 289783 w 287395"/>
                <a:gd name="connsiteY11" fmla="*/ 81863 h 154751"/>
                <a:gd name="connsiteX12" fmla="*/ 289496 w 287395"/>
                <a:gd name="connsiteY12" fmla="*/ 80970 h 154751"/>
                <a:gd name="connsiteX13" fmla="*/ 226269 w 287395"/>
                <a:gd name="connsiteY13" fmla="*/ 18407 h 1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7395" h="154751">
                  <a:moveTo>
                    <a:pt x="226269" y="18407"/>
                  </a:moveTo>
                  <a:cubicBezTo>
                    <a:pt x="211678" y="10448"/>
                    <a:pt x="174980" y="21281"/>
                    <a:pt x="166800" y="23933"/>
                  </a:cubicBezTo>
                  <a:cubicBezTo>
                    <a:pt x="141996" y="35847"/>
                    <a:pt x="115865" y="44825"/>
                    <a:pt x="88982" y="50683"/>
                  </a:cubicBezTo>
                  <a:cubicBezTo>
                    <a:pt x="57148" y="53336"/>
                    <a:pt x="62896" y="10669"/>
                    <a:pt x="58916" y="2489"/>
                  </a:cubicBezTo>
                  <a:cubicBezTo>
                    <a:pt x="54937" y="-5690"/>
                    <a:pt x="26861" y="8016"/>
                    <a:pt x="8733" y="18628"/>
                  </a:cubicBezTo>
                  <a:cubicBezTo>
                    <a:pt x="-9395" y="29239"/>
                    <a:pt x="4533" y="55989"/>
                    <a:pt x="16028" y="53336"/>
                  </a:cubicBezTo>
                  <a:cubicBezTo>
                    <a:pt x="27524" y="50683"/>
                    <a:pt x="32167" y="90697"/>
                    <a:pt x="24429" y="96003"/>
                  </a:cubicBezTo>
                  <a:cubicBezTo>
                    <a:pt x="16692" y="101309"/>
                    <a:pt x="40125" y="133586"/>
                    <a:pt x="46536" y="141765"/>
                  </a:cubicBezTo>
                  <a:cubicBezTo>
                    <a:pt x="52948" y="149945"/>
                    <a:pt x="85003" y="128501"/>
                    <a:pt x="117501" y="155693"/>
                  </a:cubicBezTo>
                  <a:cubicBezTo>
                    <a:pt x="140802" y="173056"/>
                    <a:pt x="172327" y="174458"/>
                    <a:pt x="197087" y="159230"/>
                  </a:cubicBezTo>
                  <a:cubicBezTo>
                    <a:pt x="219858" y="146569"/>
                    <a:pt x="243336" y="135204"/>
                    <a:pt x="267388" y="125185"/>
                  </a:cubicBezTo>
                  <a:cubicBezTo>
                    <a:pt x="285539" y="119408"/>
                    <a:pt x="295575" y="100014"/>
                    <a:pt x="289783" y="81863"/>
                  </a:cubicBezTo>
                  <a:cubicBezTo>
                    <a:pt x="289695" y="81565"/>
                    <a:pt x="289606" y="81267"/>
                    <a:pt x="289496" y="80970"/>
                  </a:cubicBezTo>
                  <a:cubicBezTo>
                    <a:pt x="272672" y="56221"/>
                    <a:pt x="251184" y="34974"/>
                    <a:pt x="226269" y="18407"/>
                  </a:cubicBezTo>
                  <a:close/>
                </a:path>
              </a:pathLst>
            </a:custGeom>
            <a:grpFill/>
            <a:ln w="22079" cap="flat">
              <a:noFill/>
              <a:prstDash val="solid"/>
              <a:miter/>
            </a:ln>
          </p:spPr>
          <p:txBody>
            <a:bodyPr rtlCol="0" anchor="ctr"/>
            <a:lstStyle/>
            <a:p>
              <a:endParaRPr lang="en-US" dirty="0"/>
            </a:p>
          </p:txBody>
        </p:sp>
        <p:sp>
          <p:nvSpPr>
            <p:cNvPr id="27" name="Freeform: Shape 30">
              <a:extLst>
                <a:ext uri="{FF2B5EF4-FFF2-40B4-BE49-F238E27FC236}">
                  <a16:creationId xmlns:a16="http://schemas.microsoft.com/office/drawing/2014/main" id="{C676E1D5-3E3F-9B47-B535-55FCA1C97E21}"/>
                </a:ext>
              </a:extLst>
            </p:cNvPr>
            <p:cNvSpPr/>
            <p:nvPr/>
          </p:nvSpPr>
          <p:spPr>
            <a:xfrm>
              <a:off x="7601965" y="1983845"/>
              <a:ext cx="751648" cy="817970"/>
            </a:xfrm>
            <a:custGeom>
              <a:avLst/>
              <a:gdLst>
                <a:gd name="connsiteX0" fmla="*/ 474850 w 751648"/>
                <a:gd name="connsiteY0" fmla="*/ 107663 h 817970"/>
                <a:gd name="connsiteX1" fmla="*/ 482587 w 751648"/>
                <a:gd name="connsiteY1" fmla="*/ 96167 h 817970"/>
                <a:gd name="connsiteX2" fmla="*/ 413392 w 751648"/>
                <a:gd name="connsiteY2" fmla="*/ 0 h 817970"/>
                <a:gd name="connsiteX3" fmla="*/ 400569 w 751648"/>
                <a:gd name="connsiteY3" fmla="*/ 26750 h 817970"/>
                <a:gd name="connsiteX4" fmla="*/ 418697 w 751648"/>
                <a:gd name="connsiteY4" fmla="*/ 110537 h 817970"/>
                <a:gd name="connsiteX5" fmla="*/ 404548 w 751648"/>
                <a:gd name="connsiteY5" fmla="*/ 145466 h 817970"/>
                <a:gd name="connsiteX6" fmla="*/ 356355 w 751648"/>
                <a:gd name="connsiteY6" fmla="*/ 156299 h 817970"/>
                <a:gd name="connsiteX7" fmla="*/ 312140 w 751648"/>
                <a:gd name="connsiteY7" fmla="*/ 218420 h 817970"/>
                <a:gd name="connsiteX8" fmla="*/ 271905 w 751648"/>
                <a:gd name="connsiteY8" fmla="*/ 262635 h 817970"/>
                <a:gd name="connsiteX9" fmla="*/ 249797 w 751648"/>
                <a:gd name="connsiteY9" fmla="*/ 300438 h 817970"/>
                <a:gd name="connsiteX10" fmla="*/ 209783 w 751648"/>
                <a:gd name="connsiteY10" fmla="*/ 332936 h 817970"/>
                <a:gd name="connsiteX11" fmla="*/ 173527 w 751648"/>
                <a:gd name="connsiteY11" fmla="*/ 319451 h 817970"/>
                <a:gd name="connsiteX12" fmla="*/ 157389 w 751648"/>
                <a:gd name="connsiteY12" fmla="*/ 354380 h 817970"/>
                <a:gd name="connsiteX13" fmla="*/ 109195 w 751648"/>
                <a:gd name="connsiteY13" fmla="*/ 362560 h 817970"/>
                <a:gd name="connsiteX14" fmla="*/ 137492 w 751648"/>
                <a:gd name="connsiteY14" fmla="*/ 395058 h 817970"/>
                <a:gd name="connsiteX15" fmla="*/ 181707 w 751648"/>
                <a:gd name="connsiteY15" fmla="*/ 435514 h 817970"/>
                <a:gd name="connsiteX16" fmla="*/ 191876 w 751648"/>
                <a:gd name="connsiteY16" fmla="*/ 497635 h 817970"/>
                <a:gd name="connsiteX17" fmla="*/ 181707 w 751648"/>
                <a:gd name="connsiteY17" fmla="*/ 557104 h 817970"/>
                <a:gd name="connsiteX18" fmla="*/ 85319 w 751648"/>
                <a:gd name="connsiteY18" fmla="*/ 551577 h 817970"/>
                <a:gd name="connsiteX19" fmla="*/ 33146 w 751648"/>
                <a:gd name="connsiteY19" fmla="*/ 543619 h 817970"/>
                <a:gd name="connsiteX20" fmla="*/ 869 w 751648"/>
                <a:gd name="connsiteY20" fmla="*/ 581422 h 817970"/>
                <a:gd name="connsiteX21" fmla="*/ 15018 w 751648"/>
                <a:gd name="connsiteY21" fmla="*/ 625637 h 817970"/>
                <a:gd name="connsiteX22" fmla="*/ 7059 w 751648"/>
                <a:gd name="connsiteY22" fmla="*/ 693285 h 817970"/>
                <a:gd name="connsiteX23" fmla="*/ 11038 w 751648"/>
                <a:gd name="connsiteY23" fmla="*/ 744574 h 817970"/>
                <a:gd name="connsiteX24" fmla="*/ 20987 w 751648"/>
                <a:gd name="connsiteY24" fmla="*/ 793210 h 817970"/>
                <a:gd name="connsiteX25" fmla="*/ 63212 w 751648"/>
                <a:gd name="connsiteY25" fmla="*/ 787683 h 817970"/>
                <a:gd name="connsiteX26" fmla="*/ 85319 w 751648"/>
                <a:gd name="connsiteY26" fmla="*/ 825708 h 817970"/>
                <a:gd name="connsiteX27" fmla="*/ 125554 w 751648"/>
                <a:gd name="connsiteY27" fmla="*/ 795863 h 817970"/>
                <a:gd name="connsiteX28" fmla="*/ 179717 w 751648"/>
                <a:gd name="connsiteY28" fmla="*/ 787683 h 817970"/>
                <a:gd name="connsiteX29" fmla="*/ 211994 w 751648"/>
                <a:gd name="connsiteY29" fmla="*/ 741921 h 817970"/>
                <a:gd name="connsiteX30" fmla="*/ 227911 w 751648"/>
                <a:gd name="connsiteY30" fmla="*/ 725562 h 817970"/>
                <a:gd name="connsiteX31" fmla="*/ 227911 w 751648"/>
                <a:gd name="connsiteY31" fmla="*/ 674273 h 817970"/>
                <a:gd name="connsiteX32" fmla="*/ 268146 w 751648"/>
                <a:gd name="connsiteY32" fmla="*/ 628511 h 817970"/>
                <a:gd name="connsiteX33" fmla="*/ 292243 w 751648"/>
                <a:gd name="connsiteY33" fmla="*/ 596013 h 817970"/>
                <a:gd name="connsiteX34" fmla="*/ 310371 w 751648"/>
                <a:gd name="connsiteY34" fmla="*/ 551798 h 817970"/>
                <a:gd name="connsiteX35" fmla="*/ 360555 w 751648"/>
                <a:gd name="connsiteY35" fmla="*/ 559978 h 817970"/>
                <a:gd name="connsiteX36" fmla="*/ 404769 w 751648"/>
                <a:gd name="connsiteY36" fmla="*/ 537871 h 817970"/>
                <a:gd name="connsiteX37" fmla="*/ 443015 w 751648"/>
                <a:gd name="connsiteY37" fmla="*/ 519080 h 817970"/>
                <a:gd name="connsiteX38" fmla="*/ 465123 w 751648"/>
                <a:gd name="connsiteY38" fmla="*/ 575674 h 817970"/>
                <a:gd name="connsiteX39" fmla="*/ 503368 w 751648"/>
                <a:gd name="connsiteY39" fmla="*/ 613478 h 817970"/>
                <a:gd name="connsiteX40" fmla="*/ 553552 w 751648"/>
                <a:gd name="connsiteY40" fmla="*/ 654155 h 817970"/>
                <a:gd name="connsiteX41" fmla="*/ 579638 w 751648"/>
                <a:gd name="connsiteY41" fmla="*/ 694612 h 817970"/>
                <a:gd name="connsiteX42" fmla="*/ 593787 w 751648"/>
                <a:gd name="connsiteY42" fmla="*/ 727109 h 817970"/>
                <a:gd name="connsiteX43" fmla="*/ 591797 w 751648"/>
                <a:gd name="connsiteY43" fmla="*/ 762260 h 817970"/>
                <a:gd name="connsiteX44" fmla="*/ 619874 w 751648"/>
                <a:gd name="connsiteY44" fmla="*/ 729762 h 817970"/>
                <a:gd name="connsiteX45" fmla="*/ 611694 w 751648"/>
                <a:gd name="connsiteY45" fmla="*/ 675820 h 817970"/>
                <a:gd name="connsiteX46" fmla="*/ 647950 w 751648"/>
                <a:gd name="connsiteY46" fmla="*/ 691959 h 817970"/>
                <a:gd name="connsiteX47" fmla="*/ 609704 w 751648"/>
                <a:gd name="connsiteY47" fmla="*/ 635143 h 817970"/>
                <a:gd name="connsiteX48" fmla="*/ 563500 w 751648"/>
                <a:gd name="connsiteY48" fmla="*/ 602866 h 817970"/>
                <a:gd name="connsiteX49" fmla="*/ 521275 w 751648"/>
                <a:gd name="connsiteY49" fmla="*/ 532565 h 817970"/>
                <a:gd name="connsiteX50" fmla="*/ 509337 w 751648"/>
                <a:gd name="connsiteY50" fmla="*/ 473096 h 817970"/>
                <a:gd name="connsiteX51" fmla="*/ 557531 w 751648"/>
                <a:gd name="connsiteY51" fmla="*/ 495204 h 817970"/>
                <a:gd name="connsiteX52" fmla="*/ 595777 w 751648"/>
                <a:gd name="connsiteY52" fmla="*/ 554672 h 817970"/>
                <a:gd name="connsiteX53" fmla="*/ 643971 w 751648"/>
                <a:gd name="connsiteY53" fmla="*/ 595129 h 817970"/>
                <a:gd name="connsiteX54" fmla="*/ 662099 w 751648"/>
                <a:gd name="connsiteY54" fmla="*/ 627626 h 817970"/>
                <a:gd name="connsiteX55" fmla="*/ 670057 w 751648"/>
                <a:gd name="connsiteY55" fmla="*/ 668083 h 817970"/>
                <a:gd name="connsiteX56" fmla="*/ 715819 w 751648"/>
                <a:gd name="connsiteY56" fmla="*/ 746785 h 817970"/>
                <a:gd name="connsiteX57" fmla="*/ 745885 w 751648"/>
                <a:gd name="connsiteY57" fmla="*/ 800948 h 817970"/>
                <a:gd name="connsiteX58" fmla="*/ 769982 w 751648"/>
                <a:gd name="connsiteY58" fmla="*/ 746785 h 817970"/>
                <a:gd name="connsiteX59" fmla="*/ 760034 w 751648"/>
                <a:gd name="connsiteY59" fmla="*/ 701023 h 817970"/>
                <a:gd name="connsiteX60" fmla="*/ 750086 w 751648"/>
                <a:gd name="connsiteY60" fmla="*/ 660345 h 817970"/>
                <a:gd name="connsiteX61" fmla="*/ 773740 w 751648"/>
                <a:gd name="connsiteY61" fmla="*/ 678694 h 817970"/>
                <a:gd name="connsiteX62" fmla="*/ 495852 w 751648"/>
                <a:gd name="connsiteY62" fmla="*/ 114958 h 817970"/>
                <a:gd name="connsiteX63" fmla="*/ 474850 w 751648"/>
                <a:gd name="connsiteY63" fmla="*/ 107663 h 817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751648" h="817970">
                  <a:moveTo>
                    <a:pt x="474850" y="107663"/>
                  </a:moveTo>
                  <a:cubicBezTo>
                    <a:pt x="476530" y="103294"/>
                    <a:pt x="479183" y="99366"/>
                    <a:pt x="482587" y="96167"/>
                  </a:cubicBezTo>
                  <a:cubicBezTo>
                    <a:pt x="460480" y="63448"/>
                    <a:pt x="438373" y="31613"/>
                    <a:pt x="413392" y="0"/>
                  </a:cubicBezTo>
                  <a:cubicBezTo>
                    <a:pt x="404327" y="8843"/>
                    <a:pt x="398137" y="18349"/>
                    <a:pt x="400569" y="26750"/>
                  </a:cubicBezTo>
                  <a:cubicBezTo>
                    <a:pt x="406538" y="48857"/>
                    <a:pt x="414718" y="97051"/>
                    <a:pt x="418697" y="110537"/>
                  </a:cubicBezTo>
                  <a:cubicBezTo>
                    <a:pt x="422677" y="124022"/>
                    <a:pt x="420687" y="142813"/>
                    <a:pt x="404548" y="145466"/>
                  </a:cubicBezTo>
                  <a:cubicBezTo>
                    <a:pt x="388410" y="148119"/>
                    <a:pt x="372493" y="137507"/>
                    <a:pt x="356355" y="156299"/>
                  </a:cubicBezTo>
                  <a:cubicBezTo>
                    <a:pt x="338337" y="174458"/>
                    <a:pt x="323392" y="195442"/>
                    <a:pt x="312140" y="218420"/>
                  </a:cubicBezTo>
                  <a:cubicBezTo>
                    <a:pt x="308161" y="234780"/>
                    <a:pt x="280084" y="248265"/>
                    <a:pt x="271905" y="262635"/>
                  </a:cubicBezTo>
                  <a:cubicBezTo>
                    <a:pt x="263725" y="277005"/>
                    <a:pt x="261956" y="292259"/>
                    <a:pt x="249797" y="300438"/>
                  </a:cubicBezTo>
                  <a:cubicBezTo>
                    <a:pt x="237638" y="308618"/>
                    <a:pt x="217742" y="335589"/>
                    <a:pt x="209783" y="332936"/>
                  </a:cubicBezTo>
                  <a:cubicBezTo>
                    <a:pt x="201824" y="330283"/>
                    <a:pt x="173527" y="305744"/>
                    <a:pt x="173527" y="319451"/>
                  </a:cubicBezTo>
                  <a:cubicBezTo>
                    <a:pt x="173527" y="333157"/>
                    <a:pt x="169548" y="359907"/>
                    <a:pt x="157389" y="354380"/>
                  </a:cubicBezTo>
                  <a:cubicBezTo>
                    <a:pt x="145230" y="348853"/>
                    <a:pt x="109195" y="354380"/>
                    <a:pt x="109195" y="362560"/>
                  </a:cubicBezTo>
                  <a:cubicBezTo>
                    <a:pt x="113793" y="376801"/>
                    <a:pt x="124029" y="388540"/>
                    <a:pt x="137492" y="395058"/>
                  </a:cubicBezTo>
                  <a:cubicBezTo>
                    <a:pt x="157411" y="401460"/>
                    <a:pt x="173571" y="416232"/>
                    <a:pt x="181707" y="435514"/>
                  </a:cubicBezTo>
                  <a:cubicBezTo>
                    <a:pt x="185907" y="454526"/>
                    <a:pt x="187897" y="486803"/>
                    <a:pt x="191876" y="497635"/>
                  </a:cubicBezTo>
                  <a:cubicBezTo>
                    <a:pt x="195855" y="508468"/>
                    <a:pt x="191876" y="551577"/>
                    <a:pt x="181707" y="557104"/>
                  </a:cubicBezTo>
                  <a:cubicBezTo>
                    <a:pt x="171538" y="562631"/>
                    <a:pt x="99467" y="554451"/>
                    <a:pt x="85319" y="551577"/>
                  </a:cubicBezTo>
                  <a:cubicBezTo>
                    <a:pt x="71170" y="548703"/>
                    <a:pt x="45084" y="524606"/>
                    <a:pt x="33146" y="543619"/>
                  </a:cubicBezTo>
                  <a:cubicBezTo>
                    <a:pt x="21208" y="562631"/>
                    <a:pt x="-5100" y="565726"/>
                    <a:pt x="869" y="581422"/>
                  </a:cubicBezTo>
                  <a:cubicBezTo>
                    <a:pt x="6838" y="597118"/>
                    <a:pt x="17007" y="611046"/>
                    <a:pt x="15018" y="625637"/>
                  </a:cubicBezTo>
                  <a:cubicBezTo>
                    <a:pt x="13028" y="640228"/>
                    <a:pt x="20987" y="671620"/>
                    <a:pt x="7059" y="693285"/>
                  </a:cubicBezTo>
                  <a:cubicBezTo>
                    <a:pt x="-2712" y="709472"/>
                    <a:pt x="-1121" y="730087"/>
                    <a:pt x="11038" y="744574"/>
                  </a:cubicBezTo>
                  <a:cubicBezTo>
                    <a:pt x="17007" y="752754"/>
                    <a:pt x="9049" y="793210"/>
                    <a:pt x="20987" y="793210"/>
                  </a:cubicBezTo>
                  <a:cubicBezTo>
                    <a:pt x="35157" y="792189"/>
                    <a:pt x="49262" y="790343"/>
                    <a:pt x="63212" y="787683"/>
                  </a:cubicBezTo>
                  <a:cubicBezTo>
                    <a:pt x="63212" y="787683"/>
                    <a:pt x="77360" y="831898"/>
                    <a:pt x="85319" y="825708"/>
                  </a:cubicBezTo>
                  <a:cubicBezTo>
                    <a:pt x="93277" y="819518"/>
                    <a:pt x="111406" y="795863"/>
                    <a:pt x="125554" y="795863"/>
                  </a:cubicBezTo>
                  <a:cubicBezTo>
                    <a:pt x="139703" y="795863"/>
                    <a:pt x="171758" y="798516"/>
                    <a:pt x="179717" y="787683"/>
                  </a:cubicBezTo>
                  <a:cubicBezTo>
                    <a:pt x="187676" y="776851"/>
                    <a:pt x="211994" y="741921"/>
                    <a:pt x="211994" y="741921"/>
                  </a:cubicBezTo>
                  <a:cubicBezTo>
                    <a:pt x="220151" y="740239"/>
                    <a:pt x="226452" y="733759"/>
                    <a:pt x="227911" y="725562"/>
                  </a:cubicBezTo>
                  <a:cubicBezTo>
                    <a:pt x="230122" y="712076"/>
                    <a:pt x="215973" y="687758"/>
                    <a:pt x="227911" y="674273"/>
                  </a:cubicBezTo>
                  <a:cubicBezTo>
                    <a:pt x="239849" y="660787"/>
                    <a:pt x="258198" y="625637"/>
                    <a:pt x="268146" y="628511"/>
                  </a:cubicBezTo>
                  <a:cubicBezTo>
                    <a:pt x="278095" y="631385"/>
                    <a:pt x="292243" y="612151"/>
                    <a:pt x="292243" y="596013"/>
                  </a:cubicBezTo>
                  <a:cubicBezTo>
                    <a:pt x="292243" y="579875"/>
                    <a:pt x="296444" y="555557"/>
                    <a:pt x="310371" y="551798"/>
                  </a:cubicBezTo>
                  <a:cubicBezTo>
                    <a:pt x="324299" y="548040"/>
                    <a:pt x="348617" y="562631"/>
                    <a:pt x="360555" y="559978"/>
                  </a:cubicBezTo>
                  <a:cubicBezTo>
                    <a:pt x="376339" y="554936"/>
                    <a:pt x="391262" y="547479"/>
                    <a:pt x="404769" y="537871"/>
                  </a:cubicBezTo>
                  <a:cubicBezTo>
                    <a:pt x="416928" y="529912"/>
                    <a:pt x="437046" y="510900"/>
                    <a:pt x="443015" y="519080"/>
                  </a:cubicBezTo>
                  <a:cubicBezTo>
                    <a:pt x="448984" y="527259"/>
                    <a:pt x="457164" y="570369"/>
                    <a:pt x="465123" y="575674"/>
                  </a:cubicBezTo>
                  <a:cubicBezTo>
                    <a:pt x="473081" y="580980"/>
                    <a:pt x="493199" y="608172"/>
                    <a:pt x="503368" y="613478"/>
                  </a:cubicBezTo>
                  <a:cubicBezTo>
                    <a:pt x="520877" y="626050"/>
                    <a:pt x="537635" y="639633"/>
                    <a:pt x="553552" y="654155"/>
                  </a:cubicBezTo>
                  <a:cubicBezTo>
                    <a:pt x="559521" y="659461"/>
                    <a:pt x="569690" y="691959"/>
                    <a:pt x="579638" y="694612"/>
                  </a:cubicBezTo>
                  <a:cubicBezTo>
                    <a:pt x="589587" y="697264"/>
                    <a:pt x="595777" y="718930"/>
                    <a:pt x="593787" y="727109"/>
                  </a:cubicBezTo>
                  <a:cubicBezTo>
                    <a:pt x="591797" y="735289"/>
                    <a:pt x="585607" y="764913"/>
                    <a:pt x="591797" y="762260"/>
                  </a:cubicBezTo>
                  <a:cubicBezTo>
                    <a:pt x="604177" y="754469"/>
                    <a:pt x="613971" y="743153"/>
                    <a:pt x="619874" y="729762"/>
                  </a:cubicBezTo>
                  <a:cubicBezTo>
                    <a:pt x="623853" y="716277"/>
                    <a:pt x="601746" y="681126"/>
                    <a:pt x="611694" y="675820"/>
                  </a:cubicBezTo>
                  <a:cubicBezTo>
                    <a:pt x="621642" y="670515"/>
                    <a:pt x="641981" y="700139"/>
                    <a:pt x="647950" y="691959"/>
                  </a:cubicBezTo>
                  <a:cubicBezTo>
                    <a:pt x="653919" y="683779"/>
                    <a:pt x="621863" y="640670"/>
                    <a:pt x="609704" y="635143"/>
                  </a:cubicBezTo>
                  <a:cubicBezTo>
                    <a:pt x="597545" y="629616"/>
                    <a:pt x="571680" y="619005"/>
                    <a:pt x="563500" y="602866"/>
                  </a:cubicBezTo>
                  <a:cubicBezTo>
                    <a:pt x="551341" y="578334"/>
                    <a:pt x="537215" y="554823"/>
                    <a:pt x="521275" y="532565"/>
                  </a:cubicBezTo>
                  <a:cubicBezTo>
                    <a:pt x="513316" y="524385"/>
                    <a:pt x="499168" y="478623"/>
                    <a:pt x="509337" y="473096"/>
                  </a:cubicBezTo>
                  <a:cubicBezTo>
                    <a:pt x="519506" y="467570"/>
                    <a:pt x="547583" y="481276"/>
                    <a:pt x="557531" y="495204"/>
                  </a:cubicBezTo>
                  <a:cubicBezTo>
                    <a:pt x="567479" y="509131"/>
                    <a:pt x="587597" y="557325"/>
                    <a:pt x="595777" y="554672"/>
                  </a:cubicBezTo>
                  <a:cubicBezTo>
                    <a:pt x="603956" y="552019"/>
                    <a:pt x="631812" y="584296"/>
                    <a:pt x="643971" y="595129"/>
                  </a:cubicBezTo>
                  <a:cubicBezTo>
                    <a:pt x="654339" y="602904"/>
                    <a:pt x="660927" y="614716"/>
                    <a:pt x="662099" y="627626"/>
                  </a:cubicBezTo>
                  <a:cubicBezTo>
                    <a:pt x="662099" y="638238"/>
                    <a:pt x="653919" y="651945"/>
                    <a:pt x="670057" y="668083"/>
                  </a:cubicBezTo>
                  <a:cubicBezTo>
                    <a:pt x="689600" y="691583"/>
                    <a:pt x="705053" y="718183"/>
                    <a:pt x="715819" y="746785"/>
                  </a:cubicBezTo>
                  <a:cubicBezTo>
                    <a:pt x="722054" y="766695"/>
                    <a:pt x="732289" y="785126"/>
                    <a:pt x="745885" y="800948"/>
                  </a:cubicBezTo>
                  <a:cubicBezTo>
                    <a:pt x="754065" y="806254"/>
                    <a:pt x="766003" y="768450"/>
                    <a:pt x="769982" y="746785"/>
                  </a:cubicBezTo>
                  <a:cubicBezTo>
                    <a:pt x="771928" y="730846"/>
                    <a:pt x="768413" y="714718"/>
                    <a:pt x="760034" y="701023"/>
                  </a:cubicBezTo>
                  <a:cubicBezTo>
                    <a:pt x="756055" y="690190"/>
                    <a:pt x="743896" y="656808"/>
                    <a:pt x="750086" y="660345"/>
                  </a:cubicBezTo>
                  <a:cubicBezTo>
                    <a:pt x="756276" y="663883"/>
                    <a:pt x="765782" y="682453"/>
                    <a:pt x="773740" y="678694"/>
                  </a:cubicBezTo>
                  <a:cubicBezTo>
                    <a:pt x="706247" y="479404"/>
                    <a:pt x="612822" y="289864"/>
                    <a:pt x="495852" y="114958"/>
                  </a:cubicBezTo>
                  <a:cubicBezTo>
                    <a:pt x="482808" y="117390"/>
                    <a:pt x="472639" y="116284"/>
                    <a:pt x="474850" y="107663"/>
                  </a:cubicBezTo>
                  <a:close/>
                </a:path>
              </a:pathLst>
            </a:custGeom>
            <a:grpFill/>
            <a:ln w="22079" cap="flat">
              <a:noFill/>
              <a:prstDash val="solid"/>
              <a:miter/>
            </a:ln>
          </p:spPr>
          <p:txBody>
            <a:bodyPr rtlCol="0" anchor="ctr"/>
            <a:lstStyle/>
            <a:p>
              <a:endParaRPr lang="en-US" dirty="0"/>
            </a:p>
          </p:txBody>
        </p:sp>
        <p:sp>
          <p:nvSpPr>
            <p:cNvPr id="28" name="Freeform: Shape 31">
              <a:extLst>
                <a:ext uri="{FF2B5EF4-FFF2-40B4-BE49-F238E27FC236}">
                  <a16:creationId xmlns:a16="http://schemas.microsoft.com/office/drawing/2014/main" id="{A842B5EA-E6B1-364C-95FA-313047049EAE}"/>
                </a:ext>
              </a:extLst>
            </p:cNvPr>
            <p:cNvSpPr/>
            <p:nvPr/>
          </p:nvSpPr>
          <p:spPr>
            <a:xfrm>
              <a:off x="7420516" y="2772883"/>
              <a:ext cx="1061151" cy="1901229"/>
            </a:xfrm>
            <a:custGeom>
              <a:avLst/>
              <a:gdLst>
                <a:gd name="connsiteX0" fmla="*/ 1038092 w 1061150"/>
                <a:gd name="connsiteY0" fmla="*/ 202917 h 1901228"/>
                <a:gd name="connsiteX1" fmla="*/ 993878 w 1061150"/>
                <a:gd name="connsiteY1" fmla="*/ 184789 h 1901228"/>
                <a:gd name="connsiteX2" fmla="*/ 947674 w 1061150"/>
                <a:gd name="connsiteY2" fmla="*/ 176831 h 1901228"/>
                <a:gd name="connsiteX3" fmla="*/ 905449 w 1061150"/>
                <a:gd name="connsiteY3" fmla="*/ 146986 h 1901228"/>
                <a:gd name="connsiteX4" fmla="*/ 859244 w 1061150"/>
                <a:gd name="connsiteY4" fmla="*/ 198496 h 1901228"/>
                <a:gd name="connsiteX5" fmla="*/ 839127 w 1061150"/>
                <a:gd name="connsiteY5" fmla="*/ 236300 h 1901228"/>
                <a:gd name="connsiteX6" fmla="*/ 758877 w 1061150"/>
                <a:gd name="connsiteY6" fmla="*/ 184789 h 1901228"/>
                <a:gd name="connsiteX7" fmla="*/ 712673 w 1061150"/>
                <a:gd name="connsiteY7" fmla="*/ 152513 h 1901228"/>
                <a:gd name="connsiteX8" fmla="*/ 640382 w 1061150"/>
                <a:gd name="connsiteY8" fmla="*/ 112056 h 1901228"/>
                <a:gd name="connsiteX9" fmla="*/ 658289 w 1061150"/>
                <a:gd name="connsiteY9" fmla="*/ 41755 h 1901228"/>
                <a:gd name="connsiteX10" fmla="*/ 600147 w 1061150"/>
                <a:gd name="connsiteY10" fmla="*/ 1299 h 1901228"/>
                <a:gd name="connsiteX11" fmla="*/ 507738 w 1061150"/>
                <a:gd name="connsiteY11" fmla="*/ 20090 h 1901228"/>
                <a:gd name="connsiteX12" fmla="*/ 447385 w 1061150"/>
                <a:gd name="connsiteY12" fmla="*/ 22743 h 1901228"/>
                <a:gd name="connsiteX13" fmla="*/ 347018 w 1061150"/>
                <a:gd name="connsiteY13" fmla="*/ 74253 h 1901228"/>
                <a:gd name="connsiteX14" fmla="*/ 310762 w 1061150"/>
                <a:gd name="connsiteY14" fmla="*/ 68726 h 1901228"/>
                <a:gd name="connsiteX15" fmla="*/ 274727 w 1061150"/>
                <a:gd name="connsiteY15" fmla="*/ 57894 h 1901228"/>
                <a:gd name="connsiteX16" fmla="*/ 244440 w 1061150"/>
                <a:gd name="connsiteY16" fmla="*/ 92381 h 1901228"/>
                <a:gd name="connsiteX17" fmla="*/ 198236 w 1061150"/>
                <a:gd name="connsiteY17" fmla="*/ 141017 h 1901228"/>
                <a:gd name="connsiteX18" fmla="*/ 166180 w 1061150"/>
                <a:gd name="connsiteY18" fmla="*/ 192306 h 1901228"/>
                <a:gd name="connsiteX19" fmla="*/ 166180 w 1061150"/>
                <a:gd name="connsiteY19" fmla="*/ 262607 h 1901228"/>
                <a:gd name="connsiteX20" fmla="*/ 109807 w 1061150"/>
                <a:gd name="connsiteY20" fmla="*/ 322076 h 1901228"/>
                <a:gd name="connsiteX21" fmla="*/ 83720 w 1061150"/>
                <a:gd name="connsiteY21" fmla="*/ 373365 h 1901228"/>
                <a:gd name="connsiteX22" fmla="*/ 29557 w 1061150"/>
                <a:gd name="connsiteY22" fmla="*/ 459804 h 1901228"/>
                <a:gd name="connsiteX23" fmla="*/ 5460 w 1061150"/>
                <a:gd name="connsiteY23" fmla="*/ 546244 h 1901228"/>
                <a:gd name="connsiteX24" fmla="*/ 23367 w 1061150"/>
                <a:gd name="connsiteY24" fmla="*/ 621851 h 1901228"/>
                <a:gd name="connsiteX25" fmla="*/ 7450 w 1061150"/>
                <a:gd name="connsiteY25" fmla="*/ 729956 h 1901228"/>
                <a:gd name="connsiteX26" fmla="*/ 9439 w 1061150"/>
                <a:gd name="connsiteY26" fmla="*/ 813521 h 1901228"/>
                <a:gd name="connsiteX27" fmla="*/ 87699 w 1061150"/>
                <a:gd name="connsiteY27" fmla="*/ 921626 h 1901228"/>
                <a:gd name="connsiteX28" fmla="*/ 117986 w 1061150"/>
                <a:gd name="connsiteY28" fmla="*/ 986401 h 1901228"/>
                <a:gd name="connsiteX29" fmla="*/ 192267 w 1061150"/>
                <a:gd name="connsiteY29" fmla="*/ 1040563 h 1901228"/>
                <a:gd name="connsiteX30" fmla="*/ 244440 w 1061150"/>
                <a:gd name="connsiteY30" fmla="*/ 1081020 h 1901228"/>
                <a:gd name="connsiteX31" fmla="*/ 312752 w 1061150"/>
                <a:gd name="connsiteY31" fmla="*/ 1051396 h 1901228"/>
                <a:gd name="connsiteX32" fmla="*/ 367136 w 1061150"/>
                <a:gd name="connsiteY32" fmla="*/ 1062008 h 1901228"/>
                <a:gd name="connsiteX33" fmla="*/ 473472 w 1061150"/>
                <a:gd name="connsiteY33" fmla="*/ 1010719 h 1901228"/>
                <a:gd name="connsiteX34" fmla="*/ 519676 w 1061150"/>
                <a:gd name="connsiteY34" fmla="*/ 1040563 h 1901228"/>
                <a:gd name="connsiteX35" fmla="*/ 545984 w 1061150"/>
                <a:gd name="connsiteY35" fmla="*/ 1086326 h 1901228"/>
                <a:gd name="connsiteX36" fmla="*/ 618275 w 1061150"/>
                <a:gd name="connsiteY36" fmla="*/ 1086326 h 1901228"/>
                <a:gd name="connsiteX37" fmla="*/ 626234 w 1061150"/>
                <a:gd name="connsiteY37" fmla="*/ 1191777 h 1901228"/>
                <a:gd name="connsiteX38" fmla="*/ 614295 w 1061150"/>
                <a:gd name="connsiteY38" fmla="*/ 1267384 h 1901228"/>
                <a:gd name="connsiteX39" fmla="*/ 656300 w 1061150"/>
                <a:gd name="connsiteY39" fmla="*/ 1342992 h 1901228"/>
                <a:gd name="connsiteX40" fmla="*/ 708694 w 1061150"/>
                <a:gd name="connsiteY40" fmla="*/ 1445569 h 1901228"/>
                <a:gd name="connsiteX41" fmla="*/ 704714 w 1061150"/>
                <a:gd name="connsiteY41" fmla="*/ 1494205 h 1901228"/>
                <a:gd name="connsiteX42" fmla="*/ 722621 w 1061150"/>
                <a:gd name="connsiteY42" fmla="*/ 1572687 h 1901228"/>
                <a:gd name="connsiteX43" fmla="*/ 700514 w 1061150"/>
                <a:gd name="connsiteY43" fmla="*/ 1629281 h 1901228"/>
                <a:gd name="connsiteX44" fmla="*/ 684597 w 1061150"/>
                <a:gd name="connsiteY44" fmla="*/ 1710415 h 1901228"/>
                <a:gd name="connsiteX45" fmla="*/ 676417 w 1061150"/>
                <a:gd name="connsiteY45" fmla="*/ 1794202 h 1901228"/>
                <a:gd name="connsiteX46" fmla="*/ 732570 w 1061150"/>
                <a:gd name="connsiteY46" fmla="*/ 1906949 h 1901228"/>
                <a:gd name="connsiteX47" fmla="*/ 1038092 w 1061150"/>
                <a:gd name="connsiteY47" fmla="*/ 202917 h 1901228"/>
                <a:gd name="connsiteX48" fmla="*/ 189835 w 1061150"/>
                <a:gd name="connsiteY48" fmla="*/ 232541 h 1901228"/>
                <a:gd name="connsiteX49" fmla="*/ 203984 w 1061150"/>
                <a:gd name="connsiteY49" fmla="*/ 237405 h 1901228"/>
                <a:gd name="connsiteX50" fmla="*/ 196910 w 1061150"/>
                <a:gd name="connsiteY50" fmla="*/ 270345 h 1901228"/>
                <a:gd name="connsiteX51" fmla="*/ 182761 w 1061150"/>
                <a:gd name="connsiteY51" fmla="*/ 257080 h 1901228"/>
                <a:gd name="connsiteX52" fmla="*/ 189835 w 1061150"/>
                <a:gd name="connsiteY52" fmla="*/ 232541 h 1901228"/>
                <a:gd name="connsiteX53" fmla="*/ 196910 w 1061150"/>
                <a:gd name="connsiteY53" fmla="*/ 361869 h 1901228"/>
                <a:gd name="connsiteX54" fmla="*/ 178781 w 1061150"/>
                <a:gd name="connsiteY54" fmla="*/ 349710 h 1901228"/>
                <a:gd name="connsiteX55" fmla="*/ 178781 w 1061150"/>
                <a:gd name="connsiteY55" fmla="*/ 308148 h 1901228"/>
                <a:gd name="connsiteX56" fmla="*/ 208847 w 1061150"/>
                <a:gd name="connsiteY56" fmla="*/ 314338 h 1901228"/>
                <a:gd name="connsiteX57" fmla="*/ 197131 w 1061150"/>
                <a:gd name="connsiteY57" fmla="*/ 361869 h 1901228"/>
                <a:gd name="connsiteX58" fmla="*/ 319384 w 1061150"/>
                <a:gd name="connsiteY58" fmla="*/ 438802 h 1901228"/>
                <a:gd name="connsiteX59" fmla="*/ 271190 w 1061150"/>
                <a:gd name="connsiteY59" fmla="*/ 398567 h 1901228"/>
                <a:gd name="connsiteX60" fmla="*/ 323584 w 1061150"/>
                <a:gd name="connsiteY60" fmla="*/ 386408 h 1901228"/>
                <a:gd name="connsiteX61" fmla="*/ 335522 w 1061150"/>
                <a:gd name="connsiteY61" fmla="*/ 412053 h 1901228"/>
                <a:gd name="connsiteX62" fmla="*/ 319605 w 1061150"/>
                <a:gd name="connsiteY62" fmla="*/ 438802 h 190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061150" h="1901228">
                  <a:moveTo>
                    <a:pt x="1038092" y="202917"/>
                  </a:moveTo>
                  <a:cubicBezTo>
                    <a:pt x="1024585" y="194220"/>
                    <a:pt x="1009596" y="188077"/>
                    <a:pt x="993878" y="184789"/>
                  </a:cubicBezTo>
                  <a:cubicBezTo>
                    <a:pt x="979950" y="182137"/>
                    <a:pt x="947674" y="192969"/>
                    <a:pt x="947674" y="176831"/>
                  </a:cubicBezTo>
                  <a:cubicBezTo>
                    <a:pt x="947674" y="160692"/>
                    <a:pt x="931756" y="132616"/>
                    <a:pt x="905449" y="146986"/>
                  </a:cubicBezTo>
                  <a:cubicBezTo>
                    <a:pt x="879141" y="161356"/>
                    <a:pt x="859244" y="179484"/>
                    <a:pt x="859244" y="198496"/>
                  </a:cubicBezTo>
                  <a:cubicBezTo>
                    <a:pt x="859244" y="217508"/>
                    <a:pt x="855265" y="244258"/>
                    <a:pt x="839127" y="236300"/>
                  </a:cubicBezTo>
                  <a:cubicBezTo>
                    <a:pt x="822988" y="228341"/>
                    <a:pt x="766836" y="209107"/>
                    <a:pt x="758877" y="184789"/>
                  </a:cubicBezTo>
                  <a:cubicBezTo>
                    <a:pt x="751692" y="165461"/>
                    <a:pt x="733299" y="152603"/>
                    <a:pt x="712673" y="152513"/>
                  </a:cubicBezTo>
                  <a:cubicBezTo>
                    <a:pt x="694545" y="149860"/>
                    <a:pt x="630213" y="128195"/>
                    <a:pt x="640382" y="112056"/>
                  </a:cubicBezTo>
                  <a:cubicBezTo>
                    <a:pt x="651944" y="90416"/>
                    <a:pt x="658090" y="66292"/>
                    <a:pt x="658289" y="41755"/>
                  </a:cubicBezTo>
                  <a:cubicBezTo>
                    <a:pt x="656300" y="25617"/>
                    <a:pt x="628223" y="-6881"/>
                    <a:pt x="600147" y="1299"/>
                  </a:cubicBezTo>
                  <a:cubicBezTo>
                    <a:pt x="572070" y="9478"/>
                    <a:pt x="533825" y="30923"/>
                    <a:pt x="507738" y="20090"/>
                  </a:cubicBezTo>
                  <a:cubicBezTo>
                    <a:pt x="488615" y="9978"/>
                    <a:pt x="465535" y="10993"/>
                    <a:pt x="447385" y="22743"/>
                  </a:cubicBezTo>
                  <a:cubicBezTo>
                    <a:pt x="429257" y="33575"/>
                    <a:pt x="356966" y="85085"/>
                    <a:pt x="347018" y="74253"/>
                  </a:cubicBezTo>
                  <a:cubicBezTo>
                    <a:pt x="337070" y="63420"/>
                    <a:pt x="326900" y="66073"/>
                    <a:pt x="310762" y="68726"/>
                  </a:cubicBezTo>
                  <a:cubicBezTo>
                    <a:pt x="294624" y="71379"/>
                    <a:pt x="286665" y="55241"/>
                    <a:pt x="274727" y="57894"/>
                  </a:cubicBezTo>
                  <a:cubicBezTo>
                    <a:pt x="260203" y="64572"/>
                    <a:pt x="249193" y="77109"/>
                    <a:pt x="244440" y="92381"/>
                  </a:cubicBezTo>
                  <a:cubicBezTo>
                    <a:pt x="232547" y="111599"/>
                    <a:pt x="216828" y="128157"/>
                    <a:pt x="198236" y="141017"/>
                  </a:cubicBezTo>
                  <a:cubicBezTo>
                    <a:pt x="182097" y="154502"/>
                    <a:pt x="162201" y="173515"/>
                    <a:pt x="166180" y="192306"/>
                  </a:cubicBezTo>
                  <a:cubicBezTo>
                    <a:pt x="170160" y="211097"/>
                    <a:pt x="186298" y="238289"/>
                    <a:pt x="166180" y="262607"/>
                  </a:cubicBezTo>
                  <a:cubicBezTo>
                    <a:pt x="146063" y="286925"/>
                    <a:pt x="119976" y="311243"/>
                    <a:pt x="109807" y="322076"/>
                  </a:cubicBezTo>
                  <a:cubicBezTo>
                    <a:pt x="99284" y="338185"/>
                    <a:pt x="90551" y="355381"/>
                    <a:pt x="83720" y="373365"/>
                  </a:cubicBezTo>
                  <a:cubicBezTo>
                    <a:pt x="79741" y="381545"/>
                    <a:pt x="33536" y="439687"/>
                    <a:pt x="29557" y="459804"/>
                  </a:cubicBezTo>
                  <a:cubicBezTo>
                    <a:pt x="25578" y="479922"/>
                    <a:pt x="5460" y="546244"/>
                    <a:pt x="5460" y="546244"/>
                  </a:cubicBezTo>
                  <a:cubicBezTo>
                    <a:pt x="16956" y="569810"/>
                    <a:pt x="23080" y="595632"/>
                    <a:pt x="23367" y="621851"/>
                  </a:cubicBezTo>
                  <a:cubicBezTo>
                    <a:pt x="21002" y="658262"/>
                    <a:pt x="15696" y="694407"/>
                    <a:pt x="7450" y="729956"/>
                  </a:cubicBezTo>
                  <a:cubicBezTo>
                    <a:pt x="1481" y="752063"/>
                    <a:pt x="-6699" y="789203"/>
                    <a:pt x="9439" y="813521"/>
                  </a:cubicBezTo>
                  <a:cubicBezTo>
                    <a:pt x="25578" y="837839"/>
                    <a:pt x="77751" y="897308"/>
                    <a:pt x="87699" y="921626"/>
                  </a:cubicBezTo>
                  <a:cubicBezTo>
                    <a:pt x="97648" y="945944"/>
                    <a:pt x="87699" y="972915"/>
                    <a:pt x="117986" y="986401"/>
                  </a:cubicBezTo>
                  <a:cubicBezTo>
                    <a:pt x="148273" y="999886"/>
                    <a:pt x="184308" y="1024204"/>
                    <a:pt x="192267" y="1040563"/>
                  </a:cubicBezTo>
                  <a:cubicBezTo>
                    <a:pt x="200226" y="1056923"/>
                    <a:pt x="226312" y="1086326"/>
                    <a:pt x="244440" y="1081020"/>
                  </a:cubicBezTo>
                  <a:cubicBezTo>
                    <a:pt x="262568" y="1075714"/>
                    <a:pt x="298824" y="1048522"/>
                    <a:pt x="312752" y="1051396"/>
                  </a:cubicBezTo>
                  <a:cubicBezTo>
                    <a:pt x="326679" y="1054270"/>
                    <a:pt x="338839" y="1078367"/>
                    <a:pt x="367136" y="1062008"/>
                  </a:cubicBezTo>
                  <a:cubicBezTo>
                    <a:pt x="395433" y="1045648"/>
                    <a:pt x="457555" y="1008066"/>
                    <a:pt x="473472" y="1010719"/>
                  </a:cubicBezTo>
                  <a:cubicBezTo>
                    <a:pt x="489389" y="1013371"/>
                    <a:pt x="513707" y="1018898"/>
                    <a:pt x="519676" y="1040563"/>
                  </a:cubicBezTo>
                  <a:cubicBezTo>
                    <a:pt x="525645" y="1062229"/>
                    <a:pt x="527856" y="1089199"/>
                    <a:pt x="545984" y="1086326"/>
                  </a:cubicBezTo>
                  <a:cubicBezTo>
                    <a:pt x="564112" y="1083452"/>
                    <a:pt x="610095" y="1064218"/>
                    <a:pt x="618275" y="1086326"/>
                  </a:cubicBezTo>
                  <a:cubicBezTo>
                    <a:pt x="627472" y="1120680"/>
                    <a:pt x="630169" y="1156428"/>
                    <a:pt x="626234" y="1191777"/>
                  </a:cubicBezTo>
                  <a:cubicBezTo>
                    <a:pt x="620264" y="1202610"/>
                    <a:pt x="604126" y="1256552"/>
                    <a:pt x="614295" y="1267384"/>
                  </a:cubicBezTo>
                  <a:cubicBezTo>
                    <a:pt x="624465" y="1278217"/>
                    <a:pt x="644361" y="1326853"/>
                    <a:pt x="656300" y="1342992"/>
                  </a:cubicBezTo>
                  <a:cubicBezTo>
                    <a:pt x="678252" y="1374693"/>
                    <a:pt x="695871" y="1409203"/>
                    <a:pt x="708694" y="1445569"/>
                  </a:cubicBezTo>
                  <a:cubicBezTo>
                    <a:pt x="710683" y="1464582"/>
                    <a:pt x="700514" y="1478067"/>
                    <a:pt x="704714" y="1494205"/>
                  </a:cubicBezTo>
                  <a:cubicBezTo>
                    <a:pt x="708915" y="1510344"/>
                    <a:pt x="726822" y="1540189"/>
                    <a:pt x="722621" y="1572687"/>
                  </a:cubicBezTo>
                  <a:cubicBezTo>
                    <a:pt x="722444" y="1593622"/>
                    <a:pt x="714574" y="1613762"/>
                    <a:pt x="700514" y="1629281"/>
                  </a:cubicBezTo>
                  <a:cubicBezTo>
                    <a:pt x="688576" y="1642767"/>
                    <a:pt x="688576" y="1691403"/>
                    <a:pt x="684597" y="1710415"/>
                  </a:cubicBezTo>
                  <a:cubicBezTo>
                    <a:pt x="680617" y="1729427"/>
                    <a:pt x="646351" y="1759051"/>
                    <a:pt x="676417" y="1794202"/>
                  </a:cubicBezTo>
                  <a:cubicBezTo>
                    <a:pt x="702901" y="1827385"/>
                    <a:pt x="722047" y="1865807"/>
                    <a:pt x="732570" y="1906949"/>
                  </a:cubicBezTo>
                  <a:cubicBezTo>
                    <a:pt x="1041762" y="1396314"/>
                    <a:pt x="1150619" y="789159"/>
                    <a:pt x="1038092" y="202917"/>
                  </a:cubicBezTo>
                  <a:close/>
                  <a:moveTo>
                    <a:pt x="189835" y="232541"/>
                  </a:moveTo>
                  <a:cubicBezTo>
                    <a:pt x="192930" y="232541"/>
                    <a:pt x="202878" y="232541"/>
                    <a:pt x="203984" y="237405"/>
                  </a:cubicBezTo>
                  <a:cubicBezTo>
                    <a:pt x="204492" y="248810"/>
                    <a:pt x="202060" y="260158"/>
                    <a:pt x="196910" y="270345"/>
                  </a:cubicBezTo>
                  <a:cubicBezTo>
                    <a:pt x="190941" y="280072"/>
                    <a:pt x="186961" y="265481"/>
                    <a:pt x="182761" y="257080"/>
                  </a:cubicBezTo>
                  <a:cubicBezTo>
                    <a:pt x="178671" y="248282"/>
                    <a:pt x="181677" y="237812"/>
                    <a:pt x="189835" y="232541"/>
                  </a:cubicBezTo>
                  <a:close/>
                  <a:moveTo>
                    <a:pt x="196910" y="361869"/>
                  </a:moveTo>
                  <a:cubicBezTo>
                    <a:pt x="190941" y="371596"/>
                    <a:pt x="182761" y="359437"/>
                    <a:pt x="178781" y="349710"/>
                  </a:cubicBezTo>
                  <a:cubicBezTo>
                    <a:pt x="175244" y="336081"/>
                    <a:pt x="175244" y="321777"/>
                    <a:pt x="178781" y="308148"/>
                  </a:cubicBezTo>
                  <a:cubicBezTo>
                    <a:pt x="184751" y="290020"/>
                    <a:pt x="205752" y="297316"/>
                    <a:pt x="208847" y="314338"/>
                  </a:cubicBezTo>
                  <a:cubicBezTo>
                    <a:pt x="210196" y="331031"/>
                    <a:pt x="206084" y="347711"/>
                    <a:pt x="197131" y="361869"/>
                  </a:cubicBezTo>
                  <a:close/>
                  <a:moveTo>
                    <a:pt x="319384" y="438802"/>
                  </a:moveTo>
                  <a:cubicBezTo>
                    <a:pt x="304351" y="425317"/>
                    <a:pt x="271190" y="398567"/>
                    <a:pt x="271190" y="398567"/>
                  </a:cubicBezTo>
                  <a:cubicBezTo>
                    <a:pt x="287881" y="391696"/>
                    <a:pt x="305567" y="387591"/>
                    <a:pt x="323584" y="386408"/>
                  </a:cubicBezTo>
                  <a:cubicBezTo>
                    <a:pt x="330725" y="393089"/>
                    <a:pt x="335014" y="402281"/>
                    <a:pt x="335522" y="412053"/>
                  </a:cubicBezTo>
                  <a:cubicBezTo>
                    <a:pt x="336849" y="423991"/>
                    <a:pt x="334859" y="452288"/>
                    <a:pt x="319605" y="438802"/>
                  </a:cubicBezTo>
                  <a:close/>
                </a:path>
              </a:pathLst>
            </a:custGeom>
            <a:grpFill/>
            <a:ln w="22079" cap="flat">
              <a:noFill/>
              <a:prstDash val="solid"/>
              <a:miter/>
            </a:ln>
          </p:spPr>
          <p:txBody>
            <a:bodyPr rtlCol="0" anchor="ctr"/>
            <a:lstStyle/>
            <a:p>
              <a:endParaRPr lang="en-US" dirty="0"/>
            </a:p>
          </p:txBody>
        </p:sp>
        <p:sp>
          <p:nvSpPr>
            <p:cNvPr id="29" name="Freeform: Shape 32">
              <a:extLst>
                <a:ext uri="{FF2B5EF4-FFF2-40B4-BE49-F238E27FC236}">
                  <a16:creationId xmlns:a16="http://schemas.microsoft.com/office/drawing/2014/main" id="{C34062FC-9E5C-674C-9C79-CA0E3B380074}"/>
                </a:ext>
              </a:extLst>
            </p:cNvPr>
            <p:cNvSpPr/>
            <p:nvPr/>
          </p:nvSpPr>
          <p:spPr>
            <a:xfrm>
              <a:off x="7587347" y="2055139"/>
              <a:ext cx="88429" cy="154751"/>
            </a:xfrm>
            <a:custGeom>
              <a:avLst/>
              <a:gdLst>
                <a:gd name="connsiteX0" fmla="*/ 6423 w 88429"/>
                <a:gd name="connsiteY0" fmla="*/ 166360 h 154751"/>
                <a:gd name="connsiteX1" fmla="*/ 34499 w 88429"/>
                <a:gd name="connsiteY1" fmla="*/ 159728 h 154751"/>
                <a:gd name="connsiteX2" fmla="*/ 69650 w 88429"/>
                <a:gd name="connsiteY2" fmla="*/ 140716 h 154751"/>
                <a:gd name="connsiteX3" fmla="*/ 91757 w 88429"/>
                <a:gd name="connsiteY3" fmla="*/ 120377 h 154751"/>
                <a:gd name="connsiteX4" fmla="*/ 89767 w 88429"/>
                <a:gd name="connsiteY4" fmla="*/ 70414 h 154751"/>
                <a:gd name="connsiteX5" fmla="*/ 104800 w 88429"/>
                <a:gd name="connsiteY5" fmla="*/ 42117 h 154751"/>
                <a:gd name="connsiteX6" fmla="*/ 91757 w 88429"/>
                <a:gd name="connsiteY6" fmla="*/ 8293 h 154751"/>
                <a:gd name="connsiteX7" fmla="*/ 66555 w 88429"/>
                <a:gd name="connsiteY7" fmla="*/ 334 h 154751"/>
                <a:gd name="connsiteX8" fmla="*/ 33394 w 88429"/>
                <a:gd name="connsiteY8" fmla="*/ 19125 h 154751"/>
                <a:gd name="connsiteX9" fmla="*/ 31404 w 88429"/>
                <a:gd name="connsiteY9" fmla="*/ 44770 h 154751"/>
                <a:gd name="connsiteX10" fmla="*/ 9297 w 88429"/>
                <a:gd name="connsiteY10" fmla="*/ 43443 h 154751"/>
                <a:gd name="connsiteX11" fmla="*/ 2222 w 88429"/>
                <a:gd name="connsiteY11" fmla="*/ 67761 h 154751"/>
                <a:gd name="connsiteX12" fmla="*/ 14160 w 88429"/>
                <a:gd name="connsiteY12" fmla="*/ 97606 h 154751"/>
                <a:gd name="connsiteX13" fmla="*/ 233 w 88429"/>
                <a:gd name="connsiteY13" fmla="*/ 133862 h 154751"/>
                <a:gd name="connsiteX14" fmla="*/ 6423 w 88429"/>
                <a:gd name="connsiteY14" fmla="*/ 166360 h 1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429" h="154751">
                  <a:moveTo>
                    <a:pt x="6423" y="166360"/>
                  </a:moveTo>
                  <a:cubicBezTo>
                    <a:pt x="12392" y="170339"/>
                    <a:pt x="24330" y="166360"/>
                    <a:pt x="34499" y="159728"/>
                  </a:cubicBezTo>
                  <a:cubicBezTo>
                    <a:pt x="45199" y="151652"/>
                    <a:pt x="57048" y="145241"/>
                    <a:pt x="69650" y="140716"/>
                  </a:cubicBezTo>
                  <a:cubicBezTo>
                    <a:pt x="79443" y="137170"/>
                    <a:pt x="87402" y="129843"/>
                    <a:pt x="91757" y="120377"/>
                  </a:cubicBezTo>
                  <a:cubicBezTo>
                    <a:pt x="94410" y="103757"/>
                    <a:pt x="93746" y="86772"/>
                    <a:pt x="89767" y="70414"/>
                  </a:cubicBezTo>
                  <a:cubicBezTo>
                    <a:pt x="85788" y="56929"/>
                    <a:pt x="100821" y="50297"/>
                    <a:pt x="104800" y="42117"/>
                  </a:cubicBezTo>
                  <a:cubicBezTo>
                    <a:pt x="108780" y="33937"/>
                    <a:pt x="98831" y="16472"/>
                    <a:pt x="91757" y="8293"/>
                  </a:cubicBezTo>
                  <a:cubicBezTo>
                    <a:pt x="85036" y="1893"/>
                    <a:pt x="75729" y="-1045"/>
                    <a:pt x="66555" y="334"/>
                  </a:cubicBezTo>
                  <a:cubicBezTo>
                    <a:pt x="54948" y="5580"/>
                    <a:pt x="43850" y="11870"/>
                    <a:pt x="33394" y="19125"/>
                  </a:cubicBezTo>
                  <a:cubicBezTo>
                    <a:pt x="29414" y="23105"/>
                    <a:pt x="33394" y="36811"/>
                    <a:pt x="31404" y="44770"/>
                  </a:cubicBezTo>
                  <a:cubicBezTo>
                    <a:pt x="29414" y="52729"/>
                    <a:pt x="13276" y="42117"/>
                    <a:pt x="9297" y="43443"/>
                  </a:cubicBezTo>
                  <a:cubicBezTo>
                    <a:pt x="5317" y="44770"/>
                    <a:pt x="3107" y="59803"/>
                    <a:pt x="2222" y="67761"/>
                  </a:cubicBezTo>
                  <a:cubicBezTo>
                    <a:pt x="1338" y="75720"/>
                    <a:pt x="10181" y="85447"/>
                    <a:pt x="14160" y="97606"/>
                  </a:cubicBezTo>
                  <a:cubicBezTo>
                    <a:pt x="18140" y="109765"/>
                    <a:pt x="1117" y="125904"/>
                    <a:pt x="233" y="133862"/>
                  </a:cubicBezTo>
                  <a:cubicBezTo>
                    <a:pt x="-652" y="141821"/>
                    <a:pt x="896" y="162160"/>
                    <a:pt x="6423" y="166360"/>
                  </a:cubicBezTo>
                  <a:close/>
                </a:path>
              </a:pathLst>
            </a:custGeom>
            <a:grpFill/>
            <a:ln w="22079" cap="flat">
              <a:noFill/>
              <a:prstDash val="solid"/>
              <a:miter/>
            </a:ln>
          </p:spPr>
          <p:txBody>
            <a:bodyPr rtlCol="0" anchor="ctr"/>
            <a:lstStyle/>
            <a:p>
              <a:endParaRPr lang="en-US" dirty="0"/>
            </a:p>
          </p:txBody>
        </p:sp>
        <p:sp>
          <p:nvSpPr>
            <p:cNvPr id="30" name="Freeform: Shape 33">
              <a:extLst>
                <a:ext uri="{FF2B5EF4-FFF2-40B4-BE49-F238E27FC236}">
                  <a16:creationId xmlns:a16="http://schemas.microsoft.com/office/drawing/2014/main" id="{04B0BA02-559A-A541-BE44-19C2CE85CC90}"/>
                </a:ext>
              </a:extLst>
            </p:cNvPr>
            <p:cNvSpPr/>
            <p:nvPr/>
          </p:nvSpPr>
          <p:spPr>
            <a:xfrm>
              <a:off x="7678142" y="1904753"/>
              <a:ext cx="176858" cy="353717"/>
            </a:xfrm>
            <a:custGeom>
              <a:avLst/>
              <a:gdLst>
                <a:gd name="connsiteX0" fmla="*/ 28155 w 176858"/>
                <a:gd name="connsiteY0" fmla="*/ 137235 h 353716"/>
                <a:gd name="connsiteX1" fmla="*/ 30144 w 176858"/>
                <a:gd name="connsiteY1" fmla="*/ 162879 h 353716"/>
                <a:gd name="connsiteX2" fmla="*/ 45177 w 176858"/>
                <a:gd name="connsiteY2" fmla="*/ 177691 h 353716"/>
                <a:gd name="connsiteX3" fmla="*/ 66179 w 176858"/>
                <a:gd name="connsiteY3" fmla="*/ 176365 h 353716"/>
                <a:gd name="connsiteX4" fmla="*/ 73254 w 176858"/>
                <a:gd name="connsiteY4" fmla="*/ 202009 h 353716"/>
                <a:gd name="connsiteX5" fmla="*/ 64190 w 176858"/>
                <a:gd name="connsiteY5" fmla="*/ 230307 h 353716"/>
                <a:gd name="connsiteX6" fmla="*/ 34124 w 176858"/>
                <a:gd name="connsiteY6" fmla="*/ 239813 h 353716"/>
                <a:gd name="connsiteX7" fmla="*/ 36998 w 176858"/>
                <a:gd name="connsiteY7" fmla="*/ 280269 h 353716"/>
                <a:gd name="connsiteX8" fmla="*/ 25060 w 176858"/>
                <a:gd name="connsiteY8" fmla="*/ 304587 h 353716"/>
                <a:gd name="connsiteX9" fmla="*/ 54241 w 176858"/>
                <a:gd name="connsiteY9" fmla="*/ 315420 h 353716"/>
                <a:gd name="connsiteX10" fmla="*/ 45177 w 176858"/>
                <a:gd name="connsiteY10" fmla="*/ 328905 h 353716"/>
                <a:gd name="connsiteX11" fmla="*/ 14890 w 176858"/>
                <a:gd name="connsiteY11" fmla="*/ 365382 h 353716"/>
                <a:gd name="connsiteX12" fmla="*/ 39208 w 176858"/>
                <a:gd name="connsiteY12" fmla="*/ 372236 h 353716"/>
                <a:gd name="connsiteX13" fmla="*/ 65295 w 176858"/>
                <a:gd name="connsiteY13" fmla="*/ 357203 h 353716"/>
                <a:gd name="connsiteX14" fmla="*/ 102435 w 176858"/>
                <a:gd name="connsiteY14" fmla="*/ 349244 h 353716"/>
                <a:gd name="connsiteX15" fmla="*/ 150629 w 176858"/>
                <a:gd name="connsiteY15" fmla="*/ 341064 h 353716"/>
                <a:gd name="connsiteX16" fmla="*/ 172980 w 176858"/>
                <a:gd name="connsiteY16" fmla="*/ 321990 h 353716"/>
                <a:gd name="connsiteX17" fmla="*/ 172737 w 176858"/>
                <a:gd name="connsiteY17" fmla="*/ 316746 h 353716"/>
                <a:gd name="connsiteX18" fmla="*/ 179811 w 176858"/>
                <a:gd name="connsiteY18" fmla="*/ 291102 h 353716"/>
                <a:gd name="connsiteX19" fmla="*/ 175832 w 176858"/>
                <a:gd name="connsiteY19" fmla="*/ 253298 h 353716"/>
                <a:gd name="connsiteX20" fmla="*/ 150629 w 176858"/>
                <a:gd name="connsiteY20" fmla="*/ 251972 h 353716"/>
                <a:gd name="connsiteX21" fmla="*/ 146650 w 176858"/>
                <a:gd name="connsiteY21" fmla="*/ 207757 h 353716"/>
                <a:gd name="connsiteX22" fmla="*/ 122553 w 176858"/>
                <a:gd name="connsiteY22" fmla="*/ 175481 h 353716"/>
                <a:gd name="connsiteX23" fmla="*/ 106415 w 176858"/>
                <a:gd name="connsiteY23" fmla="*/ 139003 h 353716"/>
                <a:gd name="connsiteX24" fmla="*/ 84307 w 176858"/>
                <a:gd name="connsiteY24" fmla="*/ 106506 h 353716"/>
                <a:gd name="connsiteX25" fmla="*/ 99561 w 176858"/>
                <a:gd name="connsiteY25" fmla="*/ 44384 h 353716"/>
                <a:gd name="connsiteX26" fmla="*/ 58221 w 176858"/>
                <a:gd name="connsiteY26" fmla="*/ 43058 h 353716"/>
                <a:gd name="connsiteX27" fmla="*/ 74359 w 176858"/>
                <a:gd name="connsiteY27" fmla="*/ 5254 h 353716"/>
                <a:gd name="connsiteX28" fmla="*/ 50262 w 176858"/>
                <a:gd name="connsiteY28" fmla="*/ 5254 h 353716"/>
                <a:gd name="connsiteX29" fmla="*/ 9142 w 176858"/>
                <a:gd name="connsiteY29" fmla="*/ 37752 h 353716"/>
                <a:gd name="connsiteX30" fmla="*/ 4942 w 176858"/>
                <a:gd name="connsiteY30" fmla="*/ 72682 h 353716"/>
                <a:gd name="connsiteX31" fmla="*/ 79 w 176858"/>
                <a:gd name="connsiteY31" fmla="*/ 102526 h 353716"/>
                <a:gd name="connsiteX32" fmla="*/ 7153 w 176858"/>
                <a:gd name="connsiteY32" fmla="*/ 129497 h 353716"/>
                <a:gd name="connsiteX33" fmla="*/ 28155 w 176858"/>
                <a:gd name="connsiteY33" fmla="*/ 137235 h 35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6858" h="353716">
                  <a:moveTo>
                    <a:pt x="28155" y="137235"/>
                  </a:moveTo>
                  <a:cubicBezTo>
                    <a:pt x="36998" y="139888"/>
                    <a:pt x="30144" y="162879"/>
                    <a:pt x="30144" y="162879"/>
                  </a:cubicBezTo>
                  <a:cubicBezTo>
                    <a:pt x="30144" y="162879"/>
                    <a:pt x="40093" y="176365"/>
                    <a:pt x="45177" y="177691"/>
                  </a:cubicBezTo>
                  <a:cubicBezTo>
                    <a:pt x="50262" y="179018"/>
                    <a:pt x="64190" y="169512"/>
                    <a:pt x="66179" y="176365"/>
                  </a:cubicBezTo>
                  <a:cubicBezTo>
                    <a:pt x="68169" y="183218"/>
                    <a:pt x="66179" y="193830"/>
                    <a:pt x="73254" y="202009"/>
                  </a:cubicBezTo>
                  <a:cubicBezTo>
                    <a:pt x="80328" y="210189"/>
                    <a:pt x="68169" y="224117"/>
                    <a:pt x="64190" y="230307"/>
                  </a:cubicBezTo>
                  <a:cubicBezTo>
                    <a:pt x="60210" y="236497"/>
                    <a:pt x="42082" y="234286"/>
                    <a:pt x="34124" y="239813"/>
                  </a:cubicBezTo>
                  <a:cubicBezTo>
                    <a:pt x="26165" y="245340"/>
                    <a:pt x="34124" y="269437"/>
                    <a:pt x="36998" y="280269"/>
                  </a:cubicBezTo>
                  <a:cubicBezTo>
                    <a:pt x="39871" y="291102"/>
                    <a:pt x="25060" y="299281"/>
                    <a:pt x="25060" y="304587"/>
                  </a:cubicBezTo>
                  <a:cubicBezTo>
                    <a:pt x="25060" y="309893"/>
                    <a:pt x="45177" y="308567"/>
                    <a:pt x="54241" y="315420"/>
                  </a:cubicBezTo>
                  <a:cubicBezTo>
                    <a:pt x="63305" y="322273"/>
                    <a:pt x="51146" y="326252"/>
                    <a:pt x="45177" y="328905"/>
                  </a:cubicBezTo>
                  <a:cubicBezTo>
                    <a:pt x="33593" y="339749"/>
                    <a:pt x="23424" y="352005"/>
                    <a:pt x="14890" y="365382"/>
                  </a:cubicBezTo>
                  <a:cubicBezTo>
                    <a:pt x="10027" y="374888"/>
                    <a:pt x="30144" y="376215"/>
                    <a:pt x="39208" y="372236"/>
                  </a:cubicBezTo>
                  <a:cubicBezTo>
                    <a:pt x="48272" y="368256"/>
                    <a:pt x="58221" y="361403"/>
                    <a:pt x="65295" y="357203"/>
                  </a:cubicBezTo>
                  <a:cubicBezTo>
                    <a:pt x="77277" y="352971"/>
                    <a:pt x="89768" y="350296"/>
                    <a:pt x="102435" y="349244"/>
                  </a:cubicBezTo>
                  <a:cubicBezTo>
                    <a:pt x="112383" y="347918"/>
                    <a:pt x="133607" y="342391"/>
                    <a:pt x="150629" y="341064"/>
                  </a:cubicBezTo>
                  <a:cubicBezTo>
                    <a:pt x="162081" y="341971"/>
                    <a:pt x="172073" y="333431"/>
                    <a:pt x="172980" y="321990"/>
                  </a:cubicBezTo>
                  <a:cubicBezTo>
                    <a:pt x="173134" y="320237"/>
                    <a:pt x="173046" y="318477"/>
                    <a:pt x="172737" y="316746"/>
                  </a:cubicBezTo>
                  <a:cubicBezTo>
                    <a:pt x="171919" y="307623"/>
                    <a:pt x="174416" y="298510"/>
                    <a:pt x="179811" y="291102"/>
                  </a:cubicBezTo>
                  <a:cubicBezTo>
                    <a:pt x="184895" y="282922"/>
                    <a:pt x="179811" y="259930"/>
                    <a:pt x="175832" y="253298"/>
                  </a:cubicBezTo>
                  <a:cubicBezTo>
                    <a:pt x="171852" y="246666"/>
                    <a:pt x="155714" y="254625"/>
                    <a:pt x="150629" y="251972"/>
                  </a:cubicBezTo>
                  <a:cubicBezTo>
                    <a:pt x="145544" y="249319"/>
                    <a:pt x="147755" y="229865"/>
                    <a:pt x="146650" y="207757"/>
                  </a:cubicBezTo>
                  <a:cubicBezTo>
                    <a:pt x="145544" y="185650"/>
                    <a:pt x="138691" y="182113"/>
                    <a:pt x="122553" y="175481"/>
                  </a:cubicBezTo>
                  <a:cubicBezTo>
                    <a:pt x="106415" y="168848"/>
                    <a:pt x="108625" y="153373"/>
                    <a:pt x="106415" y="139003"/>
                  </a:cubicBezTo>
                  <a:cubicBezTo>
                    <a:pt x="104204" y="124634"/>
                    <a:pt x="92487" y="121318"/>
                    <a:pt x="84307" y="106506"/>
                  </a:cubicBezTo>
                  <a:cubicBezTo>
                    <a:pt x="76127" y="91694"/>
                    <a:pt x="104425" y="60523"/>
                    <a:pt x="99561" y="44384"/>
                  </a:cubicBezTo>
                  <a:cubicBezTo>
                    <a:pt x="94698" y="28246"/>
                    <a:pt x="67285" y="44384"/>
                    <a:pt x="58221" y="43058"/>
                  </a:cubicBezTo>
                  <a:cubicBezTo>
                    <a:pt x="49156" y="41731"/>
                    <a:pt x="74359" y="14760"/>
                    <a:pt x="74359" y="5254"/>
                  </a:cubicBezTo>
                  <a:cubicBezTo>
                    <a:pt x="74359" y="-4252"/>
                    <a:pt x="57336" y="1275"/>
                    <a:pt x="50262" y="5254"/>
                  </a:cubicBezTo>
                  <a:cubicBezTo>
                    <a:pt x="35981" y="15333"/>
                    <a:pt x="22252" y="26183"/>
                    <a:pt x="9142" y="37752"/>
                  </a:cubicBezTo>
                  <a:cubicBezTo>
                    <a:pt x="565" y="47362"/>
                    <a:pt x="-1115" y="61310"/>
                    <a:pt x="4942" y="72682"/>
                  </a:cubicBezTo>
                  <a:cubicBezTo>
                    <a:pt x="12016" y="89041"/>
                    <a:pt x="963" y="94789"/>
                    <a:pt x="79" y="102526"/>
                  </a:cubicBezTo>
                  <a:cubicBezTo>
                    <a:pt x="-806" y="110264"/>
                    <a:pt x="6047" y="118665"/>
                    <a:pt x="7153" y="129497"/>
                  </a:cubicBezTo>
                  <a:cubicBezTo>
                    <a:pt x="8258" y="140330"/>
                    <a:pt x="19091" y="134361"/>
                    <a:pt x="28155" y="137235"/>
                  </a:cubicBezTo>
                  <a:close/>
                </a:path>
              </a:pathLst>
            </a:custGeom>
            <a:grpFill/>
            <a:ln w="22079" cap="flat">
              <a:noFill/>
              <a:prstDash val="solid"/>
              <a:miter/>
            </a:ln>
          </p:spPr>
          <p:txBody>
            <a:bodyPr rtlCol="0" anchor="ctr"/>
            <a:lstStyle/>
            <a:p>
              <a:endParaRPr lang="en-US" dirty="0"/>
            </a:p>
          </p:txBody>
        </p:sp>
      </p:grpSp>
      <p:sp>
        <p:nvSpPr>
          <p:cNvPr id="31" name="Rectangle 30">
            <a:extLst>
              <a:ext uri="{FF2B5EF4-FFF2-40B4-BE49-F238E27FC236}">
                <a16:creationId xmlns:a16="http://schemas.microsoft.com/office/drawing/2014/main" id="{01F5910A-7094-854D-981B-B3C5FA99B6D7}"/>
              </a:ext>
            </a:extLst>
          </p:cNvPr>
          <p:cNvSpPr/>
          <p:nvPr userDrawn="1"/>
        </p:nvSpPr>
        <p:spPr>
          <a:xfrm>
            <a:off x="9003219" y="6471504"/>
            <a:ext cx="3023264" cy="153888"/>
          </a:xfrm>
          <a:prstGeom prst="rect">
            <a:avLst/>
          </a:prstGeom>
        </p:spPr>
        <p:txBody>
          <a:bodyPr wrap="none" lIns="0" tIns="0" rIns="0" bIns="0">
            <a:spAutoFit/>
          </a:bodyPr>
          <a:lstStyle/>
          <a:p>
            <a:r>
              <a:rPr lang="en-US" sz="1000" b="1" dirty="0">
                <a:solidFill>
                  <a:schemeClr val="bg1"/>
                </a:solidFill>
                <a:latin typeface="Helvetica" panose="020B0604020202020204" pitchFamily="2" charset="0"/>
              </a:rPr>
              <a:t>STRATEGY | SOFTWARE | MANAGED SERVICES </a:t>
            </a:r>
          </a:p>
        </p:txBody>
      </p:sp>
    </p:spTree>
    <p:extLst>
      <p:ext uri="{BB962C8B-B14F-4D97-AF65-F5344CB8AC3E}">
        <p14:creationId xmlns:p14="http://schemas.microsoft.com/office/powerpoint/2010/main" val="96972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C2F4-560F-9448-A9CC-1B789631EFF8}"/>
              </a:ext>
            </a:extLst>
          </p:cNvPr>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D5F78A35-60E1-A64D-BC50-F3E822006008}"/>
              </a:ext>
            </a:extLst>
          </p:cNvPr>
          <p:cNvSpPr/>
          <p:nvPr userDrawn="1"/>
        </p:nvSpPr>
        <p:spPr>
          <a:xfrm rot="16200000">
            <a:off x="2666997" y="-2667001"/>
            <a:ext cx="6858001" cy="12192000"/>
          </a:xfrm>
          <a:prstGeom prst="rect">
            <a:avLst/>
          </a:prstGeom>
          <a:gradFill flip="none" rotWithShape="1">
            <a:gsLst>
              <a:gs pos="45000">
                <a:schemeClr val="bg1"/>
              </a:gs>
              <a:gs pos="98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pic>
        <p:nvPicPr>
          <p:cNvPr id="5" name="Graphic 4">
            <a:extLst>
              <a:ext uri="{FF2B5EF4-FFF2-40B4-BE49-F238E27FC236}">
                <a16:creationId xmlns:a16="http://schemas.microsoft.com/office/drawing/2014/main" id="{D805C199-357C-8F4B-9392-B1998976E5C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36008"/>
          <a:stretch/>
        </p:blipFill>
        <p:spPr>
          <a:xfrm>
            <a:off x="10150267" y="230989"/>
            <a:ext cx="1504461" cy="380383"/>
          </a:xfrm>
          <a:prstGeom prst="rect">
            <a:avLst/>
          </a:prstGeom>
        </p:spPr>
      </p:pic>
    </p:spTree>
    <p:extLst>
      <p:ext uri="{BB962C8B-B14F-4D97-AF65-F5344CB8AC3E}">
        <p14:creationId xmlns:p14="http://schemas.microsoft.com/office/powerpoint/2010/main" val="370875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4DF31A-6BCB-DA48-B04F-24ACA86AE88B}"/>
              </a:ext>
            </a:extLst>
          </p:cNvPr>
          <p:cNvSpPr>
            <a:spLocks noGrp="1"/>
          </p:cNvSpPr>
          <p:nvPr>
            <p:ph idx="1" hasCustomPrompt="1"/>
          </p:nvPr>
        </p:nvSpPr>
        <p:spPr>
          <a:xfrm>
            <a:off x="618089" y="1459865"/>
            <a:ext cx="10941851" cy="4351338"/>
          </a:xfrm>
          <a:prstGeom prst="rect">
            <a:avLst/>
          </a:prstGeom>
        </p:spPr>
        <p:txBody>
          <a:bodyPr/>
          <a:lstStyle>
            <a:lvl1pPr marL="0" indent="0">
              <a:buNone/>
              <a:defRPr sz="2800" b="1">
                <a:solidFill>
                  <a:srgbClr val="006FAF"/>
                </a:solidFill>
                <a:latin typeface="Helvetica" pitchFamily="2" charset="0"/>
              </a:defRPr>
            </a:lvl1pPr>
            <a:lvl2pPr>
              <a:defRPr>
                <a:solidFill>
                  <a:schemeClr val="tx1">
                    <a:lumMod val="75000"/>
                    <a:lumOff val="25000"/>
                  </a:schemeClr>
                </a:solidFill>
                <a:latin typeface="Helvetica" pitchFamily="2" charset="0"/>
              </a:defRPr>
            </a:lvl2pPr>
            <a:lvl3pPr>
              <a:defRPr>
                <a:solidFill>
                  <a:schemeClr val="tx1">
                    <a:lumMod val="75000"/>
                    <a:lumOff val="25000"/>
                  </a:schemeClr>
                </a:solidFill>
                <a:latin typeface="Helvetica" pitchFamily="2" charset="0"/>
              </a:defRPr>
            </a:lvl3pPr>
            <a:lvl4pPr>
              <a:defRPr>
                <a:solidFill>
                  <a:schemeClr val="tx1">
                    <a:lumMod val="75000"/>
                    <a:lumOff val="25000"/>
                  </a:schemeClr>
                </a:solidFill>
                <a:latin typeface="Helvetica" pitchFamily="2" charset="0"/>
              </a:defRPr>
            </a:lvl4pPr>
            <a:lvl5pPr>
              <a:defRPr>
                <a:solidFill>
                  <a:schemeClr val="tx1">
                    <a:lumMod val="75000"/>
                    <a:lumOff val="25000"/>
                  </a:schemeClr>
                </a:solidFill>
                <a:latin typeface="Helvetica"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27">
            <a:extLst>
              <a:ext uri="{FF2B5EF4-FFF2-40B4-BE49-F238E27FC236}">
                <a16:creationId xmlns:a16="http://schemas.microsoft.com/office/drawing/2014/main" id="{490E34A3-B24B-8741-81F9-8D33C746AAE9}"/>
              </a:ext>
            </a:extLst>
          </p:cNvPr>
          <p:cNvSpPr>
            <a:spLocks noGrp="1"/>
          </p:cNvSpPr>
          <p:nvPr>
            <p:ph type="title"/>
          </p:nvPr>
        </p:nvSpPr>
        <p:spPr>
          <a:xfrm>
            <a:off x="618090" y="0"/>
            <a:ext cx="5798663" cy="832039"/>
          </a:xfrm>
          <a:prstGeom prst="rect">
            <a:avLst/>
          </a:prstGeom>
        </p:spPr>
        <p:txBody>
          <a:bodyPr vert="horz" lIns="0" tIns="45720" rIns="0" bIns="45720" rtlCol="0" anchor="ctr">
            <a:noAutofit/>
          </a:bodyPr>
          <a:lstStyle/>
          <a:p>
            <a:r>
              <a:rPr lang="en-US" dirty="0"/>
              <a:t>CLICK TO EDIT MASTER TITLE STYLE</a:t>
            </a:r>
          </a:p>
        </p:txBody>
      </p:sp>
    </p:spTree>
    <p:extLst>
      <p:ext uri="{BB962C8B-B14F-4D97-AF65-F5344CB8AC3E}">
        <p14:creationId xmlns:p14="http://schemas.microsoft.com/office/powerpoint/2010/main" val="1967152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B9271E-A49C-FA41-96A7-610C854E3C54}"/>
              </a:ext>
            </a:extLst>
          </p:cNvPr>
          <p:cNvSpPr>
            <a:spLocks noGrp="1"/>
          </p:cNvSpPr>
          <p:nvPr>
            <p:ph sz="half" idx="1"/>
          </p:nvPr>
        </p:nvSpPr>
        <p:spPr>
          <a:xfrm>
            <a:off x="838200" y="1825625"/>
            <a:ext cx="5181600" cy="4351338"/>
          </a:xfrm>
          <a:prstGeom prst="rect">
            <a:avLst/>
          </a:prstGeom>
        </p:spPr>
        <p:txBody>
          <a:bodyPr/>
          <a:lstStyle>
            <a:lvl1pPr>
              <a:defRPr b="0" i="0">
                <a:solidFill>
                  <a:schemeClr val="tx1">
                    <a:lumMod val="75000"/>
                    <a:lumOff val="25000"/>
                  </a:schemeClr>
                </a:solidFill>
                <a:latin typeface="Helvetica" pitchFamily="2" charset="0"/>
              </a:defRPr>
            </a:lvl1pPr>
            <a:lvl2pPr>
              <a:defRPr b="0" i="0">
                <a:solidFill>
                  <a:schemeClr val="tx1">
                    <a:lumMod val="75000"/>
                    <a:lumOff val="25000"/>
                  </a:schemeClr>
                </a:solidFill>
                <a:latin typeface="Helvetica" pitchFamily="2" charset="0"/>
              </a:defRPr>
            </a:lvl2pPr>
            <a:lvl3pPr>
              <a:defRPr b="0" i="0">
                <a:solidFill>
                  <a:schemeClr val="tx1">
                    <a:lumMod val="75000"/>
                    <a:lumOff val="25000"/>
                  </a:schemeClr>
                </a:solidFill>
                <a:latin typeface="Helvetica" pitchFamily="2" charset="0"/>
              </a:defRPr>
            </a:lvl3pPr>
            <a:lvl4pPr>
              <a:defRPr b="0" i="0">
                <a:solidFill>
                  <a:schemeClr val="tx1">
                    <a:lumMod val="75000"/>
                    <a:lumOff val="25000"/>
                  </a:schemeClr>
                </a:solidFill>
                <a:latin typeface="Helvetica" pitchFamily="2" charset="0"/>
              </a:defRPr>
            </a:lvl4pPr>
            <a:lvl5pPr>
              <a:defRPr b="0" i="0">
                <a:solidFill>
                  <a:schemeClr val="tx1">
                    <a:lumMod val="75000"/>
                    <a:lumOff val="25000"/>
                  </a:schemeClr>
                </a:solidFill>
                <a:latin typeface="Helvetica"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187444-1345-0646-A52A-DE16A5F342DB}"/>
              </a:ext>
            </a:extLst>
          </p:cNvPr>
          <p:cNvSpPr>
            <a:spLocks noGrp="1"/>
          </p:cNvSpPr>
          <p:nvPr>
            <p:ph sz="half" idx="2"/>
          </p:nvPr>
        </p:nvSpPr>
        <p:spPr>
          <a:xfrm>
            <a:off x="6172200" y="1825625"/>
            <a:ext cx="5181600" cy="4351338"/>
          </a:xfrm>
          <a:prstGeom prst="rect">
            <a:avLst/>
          </a:prstGeom>
        </p:spPr>
        <p:txBody>
          <a:bodyPr/>
          <a:lstStyle>
            <a:lvl1pPr>
              <a:defRPr b="0" i="0">
                <a:solidFill>
                  <a:schemeClr val="tx1">
                    <a:lumMod val="75000"/>
                    <a:lumOff val="25000"/>
                  </a:schemeClr>
                </a:solidFill>
                <a:latin typeface="Helvetica" pitchFamily="2" charset="0"/>
              </a:defRPr>
            </a:lvl1pPr>
            <a:lvl2pPr>
              <a:defRPr b="0" i="0">
                <a:solidFill>
                  <a:schemeClr val="tx1">
                    <a:lumMod val="75000"/>
                    <a:lumOff val="25000"/>
                  </a:schemeClr>
                </a:solidFill>
                <a:latin typeface="Helvetica" pitchFamily="2" charset="0"/>
              </a:defRPr>
            </a:lvl2pPr>
            <a:lvl3pPr>
              <a:defRPr b="0" i="0">
                <a:solidFill>
                  <a:schemeClr val="tx1">
                    <a:lumMod val="75000"/>
                    <a:lumOff val="25000"/>
                  </a:schemeClr>
                </a:solidFill>
                <a:latin typeface="Helvetica" pitchFamily="2" charset="0"/>
              </a:defRPr>
            </a:lvl3pPr>
            <a:lvl4pPr>
              <a:defRPr b="0" i="0">
                <a:solidFill>
                  <a:schemeClr val="tx1">
                    <a:lumMod val="75000"/>
                    <a:lumOff val="25000"/>
                  </a:schemeClr>
                </a:solidFill>
                <a:latin typeface="Helvetica" pitchFamily="2" charset="0"/>
              </a:defRPr>
            </a:lvl4pPr>
            <a:lvl5pPr>
              <a:defRPr b="0" i="0">
                <a:solidFill>
                  <a:schemeClr val="tx1">
                    <a:lumMod val="75000"/>
                    <a:lumOff val="25000"/>
                  </a:schemeClr>
                </a:solidFill>
                <a:latin typeface="Helvetica"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Placeholder 27">
            <a:extLst>
              <a:ext uri="{FF2B5EF4-FFF2-40B4-BE49-F238E27FC236}">
                <a16:creationId xmlns:a16="http://schemas.microsoft.com/office/drawing/2014/main" id="{28B88FAA-5D23-D946-BF85-45C8114FADEC}"/>
              </a:ext>
            </a:extLst>
          </p:cNvPr>
          <p:cNvSpPr>
            <a:spLocks noGrp="1"/>
          </p:cNvSpPr>
          <p:nvPr>
            <p:ph type="title"/>
          </p:nvPr>
        </p:nvSpPr>
        <p:spPr>
          <a:xfrm>
            <a:off x="618090" y="0"/>
            <a:ext cx="5798663" cy="832039"/>
          </a:xfrm>
          <a:prstGeom prst="rect">
            <a:avLst/>
          </a:prstGeom>
        </p:spPr>
        <p:txBody>
          <a:bodyPr vert="horz" lIns="0" tIns="45720" rIns="0" bIns="45720" rtlCol="0" anchor="ctr">
            <a:noAutofit/>
          </a:bodyPr>
          <a:lstStyle/>
          <a:p>
            <a:r>
              <a:rPr lang="en-US" dirty="0"/>
              <a:t>CLICK TO EDIT MASTER TITLE STYLE</a:t>
            </a:r>
          </a:p>
        </p:txBody>
      </p:sp>
    </p:spTree>
    <p:extLst>
      <p:ext uri="{BB962C8B-B14F-4D97-AF65-F5344CB8AC3E}">
        <p14:creationId xmlns:p14="http://schemas.microsoft.com/office/powerpoint/2010/main" val="3524324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04F110-44CA-9543-9252-ADE1E354F765}"/>
              </a:ext>
            </a:extLst>
          </p:cNvPr>
          <p:cNvSpPr>
            <a:spLocks noGrp="1"/>
          </p:cNvSpPr>
          <p:nvPr>
            <p:ph type="body" idx="1" hasCustomPrompt="1"/>
          </p:nvPr>
        </p:nvSpPr>
        <p:spPr>
          <a:xfrm>
            <a:off x="839788" y="1681163"/>
            <a:ext cx="5157787" cy="823912"/>
          </a:xfrm>
          <a:prstGeom prst="rect">
            <a:avLst/>
          </a:prstGeom>
        </p:spPr>
        <p:txBody>
          <a:bodyPr anchor="b"/>
          <a:lstStyle>
            <a:lvl1pPr marL="0" indent="0">
              <a:buNone/>
              <a:defRPr sz="2400" b="1" i="0">
                <a:solidFill>
                  <a:srgbClr val="006FAF"/>
                </a:solidFill>
                <a:latin typeface="Helvetica"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DEA2A0D-95E7-E34C-AC01-AE5B257F0F3A}"/>
              </a:ext>
            </a:extLst>
          </p:cNvPr>
          <p:cNvSpPr>
            <a:spLocks noGrp="1"/>
          </p:cNvSpPr>
          <p:nvPr>
            <p:ph sz="half" idx="2"/>
          </p:nvPr>
        </p:nvSpPr>
        <p:spPr>
          <a:xfrm>
            <a:off x="839788" y="2505075"/>
            <a:ext cx="5157787" cy="3684588"/>
          </a:xfrm>
          <a:prstGeom prst="rect">
            <a:avLst/>
          </a:prstGeom>
        </p:spPr>
        <p:txBody>
          <a:bodyPr/>
          <a:lstStyle>
            <a:lvl1pPr>
              <a:defRPr b="0" i="0">
                <a:solidFill>
                  <a:schemeClr val="tx1">
                    <a:lumMod val="75000"/>
                    <a:lumOff val="25000"/>
                  </a:schemeClr>
                </a:solidFill>
                <a:latin typeface="Helvetica" pitchFamily="2" charset="0"/>
              </a:defRPr>
            </a:lvl1pPr>
            <a:lvl2pPr>
              <a:defRPr b="0" i="0">
                <a:solidFill>
                  <a:schemeClr val="tx1">
                    <a:lumMod val="75000"/>
                    <a:lumOff val="25000"/>
                  </a:schemeClr>
                </a:solidFill>
                <a:latin typeface="Helvetica" pitchFamily="2" charset="0"/>
              </a:defRPr>
            </a:lvl2pPr>
            <a:lvl3pPr>
              <a:defRPr b="0" i="0">
                <a:solidFill>
                  <a:schemeClr val="tx1">
                    <a:lumMod val="75000"/>
                    <a:lumOff val="25000"/>
                  </a:schemeClr>
                </a:solidFill>
                <a:latin typeface="Helvetica" pitchFamily="2" charset="0"/>
              </a:defRPr>
            </a:lvl3pPr>
            <a:lvl4pPr>
              <a:defRPr b="0" i="0">
                <a:solidFill>
                  <a:schemeClr val="tx1">
                    <a:lumMod val="75000"/>
                    <a:lumOff val="25000"/>
                  </a:schemeClr>
                </a:solidFill>
                <a:latin typeface="Helvetica" pitchFamily="2" charset="0"/>
              </a:defRPr>
            </a:lvl4pPr>
            <a:lvl5pPr>
              <a:defRPr b="0" i="0">
                <a:solidFill>
                  <a:schemeClr val="tx1">
                    <a:lumMod val="75000"/>
                    <a:lumOff val="25000"/>
                  </a:schemeClr>
                </a:solidFill>
                <a:latin typeface="Helvetica"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27">
            <a:extLst>
              <a:ext uri="{FF2B5EF4-FFF2-40B4-BE49-F238E27FC236}">
                <a16:creationId xmlns:a16="http://schemas.microsoft.com/office/drawing/2014/main" id="{D9386438-C102-D240-B6E4-7878887D9E29}"/>
              </a:ext>
            </a:extLst>
          </p:cNvPr>
          <p:cNvSpPr>
            <a:spLocks noGrp="1"/>
          </p:cNvSpPr>
          <p:nvPr>
            <p:ph type="title"/>
          </p:nvPr>
        </p:nvSpPr>
        <p:spPr>
          <a:xfrm>
            <a:off x="618090" y="0"/>
            <a:ext cx="5798663" cy="832039"/>
          </a:xfrm>
          <a:prstGeom prst="rect">
            <a:avLst/>
          </a:prstGeom>
        </p:spPr>
        <p:txBody>
          <a:bodyPr vert="horz" lIns="0" tIns="45720" rIns="0" bIns="45720" rtlCol="0" anchor="ctr">
            <a:noAutofit/>
          </a:bodyPr>
          <a:lstStyle/>
          <a:p>
            <a:r>
              <a:rPr lang="en-US" dirty="0"/>
              <a:t>CLICK TO EDIT MASTER TITLE STYLE</a:t>
            </a:r>
          </a:p>
        </p:txBody>
      </p:sp>
      <p:sp>
        <p:nvSpPr>
          <p:cNvPr id="13" name="Picture Placeholder 11">
            <a:extLst>
              <a:ext uri="{FF2B5EF4-FFF2-40B4-BE49-F238E27FC236}">
                <a16:creationId xmlns:a16="http://schemas.microsoft.com/office/drawing/2014/main" id="{30FAF0B8-CEBA-D24B-94CB-15F453FE0E54}"/>
              </a:ext>
            </a:extLst>
          </p:cNvPr>
          <p:cNvSpPr>
            <a:spLocks noGrp="1"/>
          </p:cNvSpPr>
          <p:nvPr>
            <p:ph type="pic" sz="quarter" idx="10"/>
          </p:nvPr>
        </p:nvSpPr>
        <p:spPr>
          <a:xfrm>
            <a:off x="6194425" y="1681163"/>
            <a:ext cx="5135563" cy="4508500"/>
          </a:xfrm>
          <a:prstGeom prst="rect">
            <a:avLst/>
          </a:prstGeom>
        </p:spPr>
        <p:txBody>
          <a:bodyPr/>
          <a:lstStyle/>
          <a:p>
            <a:endParaRPr lang="en-US"/>
          </a:p>
        </p:txBody>
      </p:sp>
    </p:spTree>
    <p:extLst>
      <p:ext uri="{BB962C8B-B14F-4D97-AF65-F5344CB8AC3E}">
        <p14:creationId xmlns:p14="http://schemas.microsoft.com/office/powerpoint/2010/main" val="644742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6C0B8-995C-5E49-8741-E96E770BCA17}"/>
              </a:ext>
            </a:extLst>
          </p:cNvPr>
          <p:cNvSpPr>
            <a:spLocks noGrp="1"/>
          </p:cNvSpPr>
          <p:nvPr>
            <p:ph type="title" hasCustomPrompt="1"/>
          </p:nvPr>
        </p:nvSpPr>
        <p:spPr>
          <a:xfrm>
            <a:off x="839788" y="987424"/>
            <a:ext cx="3932237" cy="1069975"/>
          </a:xfrm>
          <a:prstGeom prst="rect">
            <a:avLst/>
          </a:prstGeom>
        </p:spPr>
        <p:txBody>
          <a:bodyPr anchor="b"/>
          <a:lstStyle>
            <a:lvl1pPr>
              <a:defRPr sz="2800">
                <a:solidFill>
                  <a:srgbClr val="006FAF"/>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6358CF80-419C-834A-8728-3F662652F79B}"/>
              </a:ext>
            </a:extLst>
          </p:cNvPr>
          <p:cNvSpPr>
            <a:spLocks noGrp="1"/>
          </p:cNvSpPr>
          <p:nvPr>
            <p:ph idx="1"/>
          </p:nvPr>
        </p:nvSpPr>
        <p:spPr>
          <a:xfrm>
            <a:off x="5183188" y="2049462"/>
            <a:ext cx="6172200" cy="3811588"/>
          </a:xfrm>
          <a:prstGeom prst="rect">
            <a:avLst/>
          </a:prstGeom>
        </p:spPr>
        <p:txBody>
          <a:bodyPr/>
          <a:lstStyle>
            <a:lvl1pPr>
              <a:defRPr sz="2400" b="0" i="0">
                <a:solidFill>
                  <a:schemeClr val="tx1">
                    <a:lumMod val="75000"/>
                    <a:lumOff val="25000"/>
                  </a:schemeClr>
                </a:solidFill>
                <a:latin typeface="Helvetica" pitchFamily="2" charset="0"/>
              </a:defRPr>
            </a:lvl1pPr>
            <a:lvl2pPr>
              <a:defRPr sz="2000" b="0" i="0">
                <a:solidFill>
                  <a:schemeClr val="tx1">
                    <a:lumMod val="75000"/>
                    <a:lumOff val="25000"/>
                  </a:schemeClr>
                </a:solidFill>
                <a:latin typeface="Helvetica" pitchFamily="2" charset="0"/>
              </a:defRPr>
            </a:lvl2pPr>
            <a:lvl3pPr>
              <a:defRPr sz="1800" b="0" i="0">
                <a:solidFill>
                  <a:schemeClr val="tx1">
                    <a:lumMod val="75000"/>
                    <a:lumOff val="25000"/>
                  </a:schemeClr>
                </a:solidFill>
                <a:latin typeface="Helvetica" pitchFamily="2" charset="0"/>
              </a:defRPr>
            </a:lvl3pPr>
            <a:lvl4pPr>
              <a:defRPr sz="1600" b="0" i="0">
                <a:solidFill>
                  <a:schemeClr val="tx1">
                    <a:lumMod val="75000"/>
                    <a:lumOff val="25000"/>
                  </a:schemeClr>
                </a:solidFill>
                <a:latin typeface="Helvetica" pitchFamily="2" charset="0"/>
              </a:defRPr>
            </a:lvl4pPr>
            <a:lvl5pPr>
              <a:defRPr sz="1600" b="0" i="0">
                <a:solidFill>
                  <a:schemeClr val="tx1">
                    <a:lumMod val="75000"/>
                    <a:lumOff val="25000"/>
                  </a:schemeClr>
                </a:solidFill>
                <a:latin typeface="Helvetica" pitchFamily="2"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B0FF06-13EA-B94D-ACFF-9283C25EFD2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b="0" i="0">
                <a:solidFill>
                  <a:schemeClr val="tx1">
                    <a:lumMod val="75000"/>
                    <a:lumOff val="25000"/>
                  </a:schemeClr>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itle Placeholder 27">
            <a:extLst>
              <a:ext uri="{FF2B5EF4-FFF2-40B4-BE49-F238E27FC236}">
                <a16:creationId xmlns:a16="http://schemas.microsoft.com/office/drawing/2014/main" id="{9756C47A-22C5-9F47-A870-9623444F1E80}"/>
              </a:ext>
            </a:extLst>
          </p:cNvPr>
          <p:cNvSpPr txBox="1">
            <a:spLocks/>
          </p:cNvSpPr>
          <p:nvPr userDrawn="1"/>
        </p:nvSpPr>
        <p:spPr>
          <a:xfrm>
            <a:off x="618090" y="0"/>
            <a:ext cx="5798663" cy="832039"/>
          </a:xfrm>
          <a:prstGeom prst="rect">
            <a:avLst/>
          </a:prstGeom>
        </p:spPr>
        <p:txBody>
          <a:bodyPr vert="horz" lIns="0" tIns="45720" rIns="0" bIns="45720" rtlCol="0" anchor="ctr">
            <a:noAutofit/>
          </a:bodyPr>
          <a:lstStyle>
            <a:lvl1pPr algn="l" defTabSz="914400" rtl="0" eaLnBrk="1" latinLnBrk="0" hangingPunct="1">
              <a:lnSpc>
                <a:spcPct val="90000"/>
              </a:lnSpc>
              <a:spcBef>
                <a:spcPct val="0"/>
              </a:spcBef>
              <a:buNone/>
              <a:defRPr sz="2000" b="1" kern="1200">
                <a:solidFill>
                  <a:schemeClr val="tx1">
                    <a:lumMod val="75000"/>
                    <a:lumOff val="25000"/>
                  </a:schemeClr>
                </a:solidFill>
                <a:latin typeface="Helvetica" pitchFamily="2" charset="0"/>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106161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27">
            <a:extLst>
              <a:ext uri="{FF2B5EF4-FFF2-40B4-BE49-F238E27FC236}">
                <a16:creationId xmlns:a16="http://schemas.microsoft.com/office/drawing/2014/main" id="{23364488-13EA-9A4A-9D9C-063974C7F7D2}"/>
              </a:ext>
            </a:extLst>
          </p:cNvPr>
          <p:cNvSpPr>
            <a:spLocks noGrp="1"/>
          </p:cNvSpPr>
          <p:nvPr>
            <p:ph type="title"/>
          </p:nvPr>
        </p:nvSpPr>
        <p:spPr>
          <a:xfrm>
            <a:off x="618090" y="0"/>
            <a:ext cx="5798663" cy="832039"/>
          </a:xfrm>
          <a:prstGeom prst="rect">
            <a:avLst/>
          </a:prstGeom>
        </p:spPr>
        <p:txBody>
          <a:bodyPr vert="horz" lIns="0" tIns="45720" rIns="0" bIns="45720" rtlCol="0" anchor="ctr">
            <a:noAutofit/>
          </a:bodyPr>
          <a:lstStyle/>
          <a:p>
            <a:r>
              <a:rPr lang="en-US" dirty="0"/>
              <a:t>CLICK TO EDIT MASTER TITLE STYLE</a:t>
            </a:r>
          </a:p>
        </p:txBody>
      </p:sp>
    </p:spTree>
    <p:extLst>
      <p:ext uri="{BB962C8B-B14F-4D97-AF65-F5344CB8AC3E}">
        <p14:creationId xmlns:p14="http://schemas.microsoft.com/office/powerpoint/2010/main" val="338762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7454435-7F8A-024E-BE38-1990B8D7C0AD}"/>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A2DD984-1339-BA4A-B446-2CB6185BE339}"/>
              </a:ext>
            </a:extLst>
          </p:cNvPr>
          <p:cNvSpPr/>
          <p:nvPr userDrawn="1"/>
        </p:nvSpPr>
        <p:spPr>
          <a:xfrm>
            <a:off x="0" y="5315707"/>
            <a:ext cx="12192000" cy="1542293"/>
          </a:xfrm>
          <a:prstGeom prst="rect">
            <a:avLst/>
          </a:prstGeom>
          <a:solidFill>
            <a:srgbClr val="006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ntent Placeholder 1">
            <a:extLst>
              <a:ext uri="{FF2B5EF4-FFF2-40B4-BE49-F238E27FC236}">
                <a16:creationId xmlns:a16="http://schemas.microsoft.com/office/drawing/2014/main" id="{C546A767-0D59-1A44-AB34-9D6E51D8AA8B}"/>
              </a:ext>
            </a:extLst>
          </p:cNvPr>
          <p:cNvSpPr txBox="1">
            <a:spLocks/>
          </p:cNvSpPr>
          <p:nvPr userDrawn="1"/>
        </p:nvSpPr>
        <p:spPr>
          <a:xfrm>
            <a:off x="609599" y="1133133"/>
            <a:ext cx="10999304" cy="2068794"/>
          </a:xfrm>
          <a:prstGeom prst="rect">
            <a:avLst/>
          </a:prstGeom>
        </p:spPr>
        <p:txBody>
          <a:bodyPr l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000" dirty="0">
                <a:latin typeface="Helvetica" panose="020B0604020202020204" pitchFamily="2" charset="0"/>
              </a:rPr>
              <a:t>GEP helps global enterprises operate more efficiently and effectively, gain competitive advantage, boost profitability, and maximize business and shareholder value.</a:t>
            </a:r>
          </a:p>
          <a:p>
            <a:pPr marL="0" indent="0">
              <a:lnSpc>
                <a:spcPct val="100000"/>
              </a:lnSpc>
              <a:buNone/>
            </a:pPr>
            <a:r>
              <a:rPr lang="en-US" sz="1000" dirty="0">
                <a:latin typeface="Helvetica" panose="020B0604020202020204" pitchFamily="2" charset="0"/>
              </a:rPr>
              <a:t>Fresh thinking, innovative products, unrivaled domain and subject expertise, and smart, passionate people — this is how GEP creates and delivers unified supply chain solutions of unprecedented scale, power and effectiveness.</a:t>
            </a:r>
          </a:p>
          <a:p>
            <a:pPr marL="0" indent="0">
              <a:lnSpc>
                <a:spcPct val="100000"/>
              </a:lnSpc>
              <a:buNone/>
            </a:pPr>
            <a:r>
              <a:rPr lang="en-US" sz="1000" dirty="0">
                <a:latin typeface="Helvetica" panose="020B0604020202020204" pitchFamily="2" charset="0"/>
              </a:rPr>
              <a:t>Named a leader in two Gartner Magic Quadrants, Winner for Best Software and Best P2P Provider at the World Procurement Awards, Best Consultancy at CIPS Supply Management Awards, GEP is frequently honored as an innovator and leader in cloud-based digital business platforms by Gartner, Forrester, IDC, Procurement Leaders, Spend Matters and CPO Rising.</a:t>
            </a:r>
          </a:p>
          <a:p>
            <a:pPr marL="0" indent="0">
              <a:lnSpc>
                <a:spcPct val="100000"/>
              </a:lnSpc>
              <a:buNone/>
            </a:pPr>
            <a:r>
              <a:rPr lang="en-US" sz="1000" dirty="0">
                <a:latin typeface="Helvetica" panose="020B0604020202020204" pitchFamily="2" charset="0"/>
              </a:rPr>
              <a:t>GEP is also ranked leader in managed services by Everest Group, NelsonHall, IDC, ISG, HfS and IAOP. In addition, the primary research firm in the management consulting sector, ALM Intelligence, ranks GEP leader in procurement strategy and supply chain consulting.</a:t>
            </a:r>
          </a:p>
          <a:p>
            <a:pPr marL="0" indent="0">
              <a:lnSpc>
                <a:spcPct val="100000"/>
              </a:lnSpc>
              <a:buNone/>
            </a:pPr>
            <a:r>
              <a:rPr lang="en-US" sz="1000" dirty="0">
                <a:latin typeface="Helvetica" panose="020B0604020202020204" pitchFamily="2" charset="0"/>
              </a:rPr>
              <a:t>With 21 offices and operations centers in Europe, Asia and the Americas, Clark, New Jersey-based GEP helps enterprises worldwide realize their strategic, operational and financial objectives. </a:t>
            </a:r>
            <a:br>
              <a:rPr lang="en-US" sz="1000" dirty="0">
                <a:latin typeface="Helvetica" panose="020B0604020202020204" pitchFamily="2" charset="0"/>
              </a:rPr>
            </a:br>
            <a:r>
              <a:rPr lang="en-US" sz="1000" dirty="0">
                <a:latin typeface="Helvetica" panose="020B0604020202020204" pitchFamily="2" charset="0"/>
              </a:rPr>
              <a:t>To learn more about our comprehensive range of software and services, please visit </a:t>
            </a:r>
            <a:r>
              <a:rPr lang="en-US" sz="1000" dirty="0">
                <a:latin typeface="Helvetica" panose="020B0604020202020204" pitchFamily="2" charset="0"/>
                <a:hlinkClick r:id="rId2"/>
              </a:rPr>
              <a:t>www.gep.com</a:t>
            </a:r>
            <a:r>
              <a:rPr lang="en-US" sz="1000" dirty="0">
                <a:latin typeface="Helvetica" panose="020B0604020202020204" pitchFamily="2" charset="0"/>
              </a:rPr>
              <a:t>.</a:t>
            </a:r>
            <a:endParaRPr lang="en-IN" sz="1000" dirty="0">
              <a:latin typeface="Helvetica" panose="020B0604020202020204" pitchFamily="2" charset="0"/>
            </a:endParaRPr>
          </a:p>
        </p:txBody>
      </p:sp>
      <p:sp>
        <p:nvSpPr>
          <p:cNvPr id="19" name="TextBox 18">
            <a:extLst>
              <a:ext uri="{FF2B5EF4-FFF2-40B4-BE49-F238E27FC236}">
                <a16:creationId xmlns:a16="http://schemas.microsoft.com/office/drawing/2014/main" id="{6D827B0A-92C9-7E44-B497-C4D96F7E2A93}"/>
              </a:ext>
            </a:extLst>
          </p:cNvPr>
          <p:cNvSpPr txBox="1"/>
          <p:nvPr userDrawn="1"/>
        </p:nvSpPr>
        <p:spPr>
          <a:xfrm>
            <a:off x="609599" y="5684923"/>
            <a:ext cx="11179278" cy="861774"/>
          </a:xfrm>
          <a:prstGeom prst="rect">
            <a:avLst/>
          </a:prstGeom>
          <a:noFill/>
        </p:spPr>
        <p:txBody>
          <a:bodyPr wrap="square" lIns="0" rtlCol="0">
            <a:spAutoFit/>
          </a:bodyPr>
          <a:lstStyle/>
          <a:p>
            <a:pPr>
              <a:spcBef>
                <a:spcPts val="600"/>
              </a:spcBef>
            </a:pPr>
            <a:r>
              <a:rPr lang="en-US" sz="1000" dirty="0">
                <a:solidFill>
                  <a:schemeClr val="bg1"/>
                </a:solidFill>
                <a:latin typeface="Helvetica" panose="020B0604020202020204" pitchFamily="2" charset="0"/>
              </a:rPr>
              <a:t>100 Walnut Avenue, Clark, NJ 07066 | P 732.382.6565 | </a:t>
            </a:r>
            <a:r>
              <a:rPr lang="en-US" sz="1000" dirty="0">
                <a:solidFill>
                  <a:schemeClr val="bg1"/>
                </a:solidFill>
                <a:latin typeface="Helvetica" panose="020B0604020202020204" pitchFamily="2" charset="0"/>
                <a:hlinkClick r:id="rId3">
                  <a:extLst>
                    <a:ext uri="{A12FA001-AC4F-418D-AE19-62706E023703}">
                      <ahyp:hlinkClr xmlns:ahyp="http://schemas.microsoft.com/office/drawing/2018/hyperlinkcolor" val="tx"/>
                    </a:ext>
                  </a:extLst>
                </a:hlinkClick>
              </a:rPr>
              <a:t>info@gep.com</a:t>
            </a:r>
            <a:r>
              <a:rPr lang="en-US" sz="1000" dirty="0">
                <a:solidFill>
                  <a:schemeClr val="bg1"/>
                </a:solidFill>
                <a:latin typeface="Helvetica" panose="020B0604020202020204" pitchFamily="2" charset="0"/>
              </a:rPr>
              <a:t> </a:t>
            </a:r>
            <a:r>
              <a:rPr lang="en-US" sz="1000" dirty="0">
                <a:solidFill>
                  <a:schemeClr val="bg1"/>
                </a:solidFill>
                <a:latin typeface="Helvetica" panose="020B0604020202020204" pitchFamily="2" charset="0"/>
                <a:hlinkClick r:id="rId2"/>
              </a:rPr>
              <a:t>www.gep.com</a:t>
            </a:r>
            <a:endParaRPr lang="en-US" sz="1000" dirty="0">
              <a:solidFill>
                <a:schemeClr val="bg1"/>
              </a:solidFill>
              <a:latin typeface="Helvetica" panose="020B0604020202020204" pitchFamily="2" charset="0"/>
            </a:endParaRPr>
          </a:p>
          <a:p>
            <a:pPr>
              <a:spcBef>
                <a:spcPts val="600"/>
              </a:spcBef>
            </a:pPr>
            <a:r>
              <a:rPr lang="en-US" sz="1000" dirty="0">
                <a:solidFill>
                  <a:schemeClr val="bg1"/>
                </a:solidFill>
                <a:latin typeface="Helvetica" panose="020B0604020202020204" pitchFamily="2" charset="0"/>
              </a:rPr>
              <a:t>Clark, NJ | Chicago | Atlanta | Toronto | Mexico City | San Jose, Costa Rica | São Paulo | Dublin | London | Amsterdam | Frankfurt | Prague | Cluj-Napoca, Romania | Pretoria | Mumbai | Hyderabad  Kuala Lumpur | Singapore | Shanghai | Tokyo | Sydney</a:t>
            </a:r>
          </a:p>
          <a:p>
            <a:pPr>
              <a:spcBef>
                <a:spcPts val="600"/>
              </a:spcBef>
            </a:pPr>
            <a:r>
              <a:rPr lang="en-US" sz="1000" dirty="0">
                <a:solidFill>
                  <a:schemeClr val="bg1"/>
                </a:solidFill>
                <a:latin typeface="Helvetica" panose="020B0604020202020204" pitchFamily="2" charset="0"/>
              </a:rPr>
              <a:t>Copyright © 2020 GEP. All rights reserved.</a:t>
            </a:r>
          </a:p>
        </p:txBody>
      </p:sp>
      <p:pic>
        <p:nvPicPr>
          <p:cNvPr id="20" name="Graphic 19">
            <a:extLst>
              <a:ext uri="{FF2B5EF4-FFF2-40B4-BE49-F238E27FC236}">
                <a16:creationId xmlns:a16="http://schemas.microsoft.com/office/drawing/2014/main" id="{6CE69E76-271C-784A-BBFD-8B7380663F5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09599" y="3660773"/>
            <a:ext cx="1752600" cy="180975"/>
          </a:xfrm>
          <a:prstGeom prst="rect">
            <a:avLst/>
          </a:prstGeom>
        </p:spPr>
      </p:pic>
      <p:sp>
        <p:nvSpPr>
          <p:cNvPr id="21" name="Content Placeholder 1">
            <a:extLst>
              <a:ext uri="{FF2B5EF4-FFF2-40B4-BE49-F238E27FC236}">
                <a16:creationId xmlns:a16="http://schemas.microsoft.com/office/drawing/2014/main" id="{3262D2CC-DD65-8448-B54B-900A6EE68311}"/>
              </a:ext>
            </a:extLst>
          </p:cNvPr>
          <p:cNvSpPr txBox="1">
            <a:spLocks/>
          </p:cNvSpPr>
          <p:nvPr userDrawn="1"/>
        </p:nvSpPr>
        <p:spPr>
          <a:xfrm>
            <a:off x="609600" y="3910835"/>
            <a:ext cx="4906714" cy="1190108"/>
          </a:xfrm>
          <a:prstGeom prst="rect">
            <a:avLst/>
          </a:prstGeom>
        </p:spPr>
        <p:txBody>
          <a:bodyPr l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000" dirty="0">
                <a:latin typeface="Helvetica" panose="020B0604020202020204" pitchFamily="2" charset="0"/>
              </a:rPr>
              <a:t>GEP SMART is an AI-powered, cloud-native software for direct and indirect procurement that offers comprehensive source-to-pay functionality in one user-friendly platform, inclusive of spend analysis, sourcing, contract management, supplier management, procure-to-pay, savings project management and savings tracking, invoicing and other related functionalities.</a:t>
            </a:r>
            <a:endParaRPr lang="en-IN" sz="1000" dirty="0">
              <a:latin typeface="Helvetica" panose="020B0604020202020204" pitchFamily="2" charset="0"/>
            </a:endParaRPr>
          </a:p>
        </p:txBody>
      </p:sp>
      <p:sp>
        <p:nvSpPr>
          <p:cNvPr id="22" name="Content Placeholder 1">
            <a:extLst>
              <a:ext uri="{FF2B5EF4-FFF2-40B4-BE49-F238E27FC236}">
                <a16:creationId xmlns:a16="http://schemas.microsoft.com/office/drawing/2014/main" id="{C72BFD67-150E-E347-8D9D-07E6551C0119}"/>
              </a:ext>
            </a:extLst>
          </p:cNvPr>
          <p:cNvSpPr txBox="1">
            <a:spLocks/>
          </p:cNvSpPr>
          <p:nvPr userDrawn="1"/>
        </p:nvSpPr>
        <p:spPr>
          <a:xfrm>
            <a:off x="6496371" y="3910835"/>
            <a:ext cx="4982866" cy="1190108"/>
          </a:xfrm>
          <a:prstGeom prst="rect">
            <a:avLst/>
          </a:prstGeom>
        </p:spPr>
        <p:txBody>
          <a:bodyPr l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000" dirty="0">
                <a:latin typeface="Helvetica" panose="020B0604020202020204" pitchFamily="2" charset="0"/>
              </a:rPr>
              <a:t>GEP NEXXE is a unified and comprehensive supply chain platform that provides end-to-end planning, visibility, execution and collaboration capabilities for today’s complex, global supply chains. </a:t>
            </a:r>
          </a:p>
          <a:p>
            <a:pPr marL="0" indent="0">
              <a:lnSpc>
                <a:spcPct val="100000"/>
              </a:lnSpc>
              <a:buNone/>
            </a:pPr>
            <a:r>
              <a:rPr lang="en-US" sz="1000" dirty="0">
                <a:latin typeface="Helvetica" panose="020B0604020202020204" pitchFamily="2" charset="0"/>
              </a:rPr>
              <a:t>Built on a foundation of big data, artificial intelligence and machine learning, GEP NEXXE is next-generation software that helps enterprises make supply chain a competitive advantage.</a:t>
            </a:r>
            <a:endParaRPr lang="en-IN" sz="1000" dirty="0">
              <a:latin typeface="Helvetica" panose="020B0604020202020204" pitchFamily="2" charset="0"/>
            </a:endParaRPr>
          </a:p>
        </p:txBody>
      </p:sp>
      <p:pic>
        <p:nvPicPr>
          <p:cNvPr id="23" name="Graphic 22">
            <a:extLst>
              <a:ext uri="{FF2B5EF4-FFF2-40B4-BE49-F238E27FC236}">
                <a16:creationId xmlns:a16="http://schemas.microsoft.com/office/drawing/2014/main" id="{80C08CBE-6F7A-4549-9998-FCD5D32EE31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496370" y="3660773"/>
            <a:ext cx="1476375" cy="180975"/>
          </a:xfrm>
          <a:prstGeom prst="rect">
            <a:avLst/>
          </a:prstGeom>
        </p:spPr>
      </p:pic>
      <p:cxnSp>
        <p:nvCxnSpPr>
          <p:cNvPr id="24" name="Straight Connector 23">
            <a:extLst>
              <a:ext uri="{FF2B5EF4-FFF2-40B4-BE49-F238E27FC236}">
                <a16:creationId xmlns:a16="http://schemas.microsoft.com/office/drawing/2014/main" id="{853081BD-AB09-F04A-A90E-1CE09883EFE0}"/>
              </a:ext>
            </a:extLst>
          </p:cNvPr>
          <p:cNvCxnSpPr>
            <a:cxnSpLocks/>
          </p:cNvCxnSpPr>
          <p:nvPr userDrawn="1"/>
        </p:nvCxnSpPr>
        <p:spPr>
          <a:xfrm>
            <a:off x="6096000" y="3520143"/>
            <a:ext cx="0" cy="144843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25" name="Graphic 24">
            <a:extLst>
              <a:ext uri="{FF2B5EF4-FFF2-40B4-BE49-F238E27FC236}">
                <a16:creationId xmlns:a16="http://schemas.microsoft.com/office/drawing/2014/main" id="{BB12D9AE-0E3E-F748-9A5F-E4BAB152A5E6}"/>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1" r="-724"/>
          <a:stretch/>
        </p:blipFill>
        <p:spPr>
          <a:xfrm>
            <a:off x="609600" y="616710"/>
            <a:ext cx="2766864" cy="444441"/>
          </a:xfrm>
          <a:prstGeom prst="rect">
            <a:avLst/>
          </a:prstGeom>
        </p:spPr>
      </p:pic>
    </p:spTree>
    <p:extLst>
      <p:ext uri="{BB962C8B-B14F-4D97-AF65-F5344CB8AC3E}">
        <p14:creationId xmlns:p14="http://schemas.microsoft.com/office/powerpoint/2010/main" val="3353082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svg"/><Relationship Id="rId18" Type="http://schemas.openxmlformats.org/officeDocument/2006/relationships/image" Target="../media/image9.png"/><Relationship Id="rId3" Type="http://schemas.openxmlformats.org/officeDocument/2006/relationships/slideLayout" Target="../slideLayouts/slideLayout3.xml"/><Relationship Id="rId21" Type="http://schemas.openxmlformats.org/officeDocument/2006/relationships/image" Target="../media/image12.svg"/><Relationship Id="rId7" Type="http://schemas.openxmlformats.org/officeDocument/2006/relationships/slideLayout" Target="../slideLayouts/slideLayout7.xml"/><Relationship Id="rId12" Type="http://schemas.openxmlformats.org/officeDocument/2006/relationships/image" Target="../media/image3.png"/><Relationship Id="rId17" Type="http://schemas.openxmlformats.org/officeDocument/2006/relationships/image" Target="../media/image8.svg"/><Relationship Id="rId2" Type="http://schemas.openxmlformats.org/officeDocument/2006/relationships/slideLayout" Target="../slideLayouts/slideLayout2.xml"/><Relationship Id="rId16" Type="http://schemas.openxmlformats.org/officeDocument/2006/relationships/image" Target="../media/image7.png"/><Relationship Id="rId20"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image" Target="../media/image6.svg"/><Relationship Id="rId23" Type="http://schemas.openxmlformats.org/officeDocument/2006/relationships/image" Target="../media/image14.svg"/><Relationship Id="rId10" Type="http://schemas.openxmlformats.org/officeDocument/2006/relationships/image" Target="../media/image1.png"/><Relationship Id="rId19" Type="http://schemas.openxmlformats.org/officeDocument/2006/relationships/image" Target="../media/image10.svg"/><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5.png"/><Relationship Id="rId22" Type="http://schemas.openxmlformats.org/officeDocument/2006/relationships/image" Target="../media/image1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BE36AE14-3881-D643-AA03-7BE3E0256462}"/>
              </a:ext>
            </a:extLst>
          </p:cNvPr>
          <p:cNvSpPr/>
          <p:nvPr userDrawn="1"/>
        </p:nvSpPr>
        <p:spPr>
          <a:xfrm>
            <a:off x="0" y="0"/>
            <a:ext cx="12192000" cy="832040"/>
          </a:xfrm>
          <a:prstGeom prst="rect">
            <a:avLst/>
          </a:prstGeom>
          <a:solidFill>
            <a:schemeClr val="bg1"/>
          </a:solidFill>
          <a:ln>
            <a:noFill/>
          </a:ln>
          <a:effectLst>
            <a:outerShdw blurRad="88900" dist="12700" dir="5400000" sx="102000" sy="102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40" name="Rectangle 39">
            <a:extLst>
              <a:ext uri="{FF2B5EF4-FFF2-40B4-BE49-F238E27FC236}">
                <a16:creationId xmlns:a16="http://schemas.microsoft.com/office/drawing/2014/main" id="{50A2B6FF-177B-4B4C-A0CF-9869F2C51D3F}"/>
              </a:ext>
            </a:extLst>
          </p:cNvPr>
          <p:cNvSpPr/>
          <p:nvPr userDrawn="1"/>
        </p:nvSpPr>
        <p:spPr>
          <a:xfrm>
            <a:off x="618090" y="6635853"/>
            <a:ext cx="6137782" cy="104644"/>
          </a:xfrm>
          <a:prstGeom prst="rect">
            <a:avLst/>
          </a:prstGeom>
        </p:spPr>
        <p:txBody>
          <a:bodyPr wrap="square" lIns="0" tIns="0" rIns="0" bIns="0" anchor="ctr">
            <a:spAutoFit/>
          </a:bodyPr>
          <a:lstStyle/>
          <a:p>
            <a:r>
              <a:rPr lang="en-US" sz="680" baseline="0" dirty="0">
                <a:solidFill>
                  <a:schemeClr val="tx1">
                    <a:lumMod val="75000"/>
                    <a:lumOff val="25000"/>
                  </a:schemeClr>
                </a:solidFill>
                <a:latin typeface="Helvetica" panose="020B0604020202020204" pitchFamily="2" charset="0"/>
              </a:rPr>
              <a:t>Unified Procurement &amp; Supply Chain Solutions: Helping Leading Enterprises Worldwide Achieve Extraordinary Results</a:t>
            </a:r>
          </a:p>
        </p:txBody>
      </p:sp>
      <p:cxnSp>
        <p:nvCxnSpPr>
          <p:cNvPr id="41" name="Straight Connector 40">
            <a:extLst>
              <a:ext uri="{FF2B5EF4-FFF2-40B4-BE49-F238E27FC236}">
                <a16:creationId xmlns:a16="http://schemas.microsoft.com/office/drawing/2014/main" id="{9722A0AF-AB34-D147-A81D-7E436AF5B082}"/>
              </a:ext>
            </a:extLst>
          </p:cNvPr>
          <p:cNvCxnSpPr/>
          <p:nvPr userDrawn="1"/>
        </p:nvCxnSpPr>
        <p:spPr>
          <a:xfrm>
            <a:off x="0" y="6532603"/>
            <a:ext cx="12191997"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2" name="Title Placeholder 27">
            <a:extLst>
              <a:ext uri="{FF2B5EF4-FFF2-40B4-BE49-F238E27FC236}">
                <a16:creationId xmlns:a16="http://schemas.microsoft.com/office/drawing/2014/main" id="{AC8B2C3D-18B3-F94C-AD0E-B9C2EA9DC6D3}"/>
              </a:ext>
            </a:extLst>
          </p:cNvPr>
          <p:cNvSpPr>
            <a:spLocks noGrp="1"/>
          </p:cNvSpPr>
          <p:nvPr>
            <p:ph type="title"/>
          </p:nvPr>
        </p:nvSpPr>
        <p:spPr>
          <a:xfrm>
            <a:off x="618090" y="0"/>
            <a:ext cx="5798663" cy="832039"/>
          </a:xfrm>
          <a:prstGeom prst="rect">
            <a:avLst/>
          </a:prstGeom>
        </p:spPr>
        <p:txBody>
          <a:bodyPr vert="horz" lIns="0" tIns="45720" rIns="0" bIns="45720" rtlCol="0" anchor="ctr">
            <a:noAutofit/>
          </a:bodyPr>
          <a:lstStyle/>
          <a:p>
            <a:r>
              <a:rPr lang="en-US" dirty="0"/>
              <a:t>CLICK TO EDIT MASTER TITLE STYLE</a:t>
            </a:r>
          </a:p>
        </p:txBody>
      </p:sp>
      <p:grpSp>
        <p:nvGrpSpPr>
          <p:cNvPr id="43" name="Group 42">
            <a:extLst>
              <a:ext uri="{FF2B5EF4-FFF2-40B4-BE49-F238E27FC236}">
                <a16:creationId xmlns:a16="http://schemas.microsoft.com/office/drawing/2014/main" id="{88E7727A-B6EB-B443-BCCF-574058C32AF3}"/>
              </a:ext>
            </a:extLst>
          </p:cNvPr>
          <p:cNvGrpSpPr/>
          <p:nvPr userDrawn="1"/>
        </p:nvGrpSpPr>
        <p:grpSpPr>
          <a:xfrm>
            <a:off x="6517085" y="173061"/>
            <a:ext cx="3412881" cy="485915"/>
            <a:chOff x="5252328" y="146018"/>
            <a:chExt cx="3792792" cy="540005"/>
          </a:xfrm>
        </p:grpSpPr>
        <p:cxnSp>
          <p:nvCxnSpPr>
            <p:cNvPr id="44" name="Straight Connector 43">
              <a:extLst>
                <a:ext uri="{FF2B5EF4-FFF2-40B4-BE49-F238E27FC236}">
                  <a16:creationId xmlns:a16="http://schemas.microsoft.com/office/drawing/2014/main" id="{665AB7C2-36D6-2F4E-9E59-6171F38A6649}"/>
                </a:ext>
              </a:extLst>
            </p:cNvPr>
            <p:cNvCxnSpPr>
              <a:cxnSpLocks/>
              <a:endCxn id="55" idx="1"/>
            </p:cNvCxnSpPr>
            <p:nvPr userDrawn="1"/>
          </p:nvCxnSpPr>
          <p:spPr>
            <a:xfrm flipV="1">
              <a:off x="5509309" y="412459"/>
              <a:ext cx="3140554" cy="2322"/>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C20538B7-46E3-5F4D-BC5B-6B952020EFF4}"/>
                </a:ext>
              </a:extLst>
            </p:cNvPr>
            <p:cNvGrpSpPr/>
            <p:nvPr/>
          </p:nvGrpSpPr>
          <p:grpSpPr>
            <a:xfrm>
              <a:off x="5252328" y="146018"/>
              <a:ext cx="540005" cy="540005"/>
              <a:chOff x="3526093" y="4443245"/>
              <a:chExt cx="1276696" cy="1276696"/>
            </a:xfrm>
          </p:grpSpPr>
          <p:sp>
            <p:nvSpPr>
              <p:cNvPr id="64" name="Oval 63">
                <a:extLst>
                  <a:ext uri="{FF2B5EF4-FFF2-40B4-BE49-F238E27FC236}">
                    <a16:creationId xmlns:a16="http://schemas.microsoft.com/office/drawing/2014/main" id="{46ADC4FF-8032-804A-A9F9-6604564C9DD2}"/>
                  </a:ext>
                </a:extLst>
              </p:cNvPr>
              <p:cNvSpPr/>
              <p:nvPr/>
            </p:nvSpPr>
            <p:spPr>
              <a:xfrm rot="7954450">
                <a:off x="3526093" y="4443245"/>
                <a:ext cx="1276696" cy="1276696"/>
              </a:xfrm>
              <a:prstGeom prst="ellipse">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65" name="Oval 64">
                <a:extLst>
                  <a:ext uri="{FF2B5EF4-FFF2-40B4-BE49-F238E27FC236}">
                    <a16:creationId xmlns:a16="http://schemas.microsoft.com/office/drawing/2014/main" id="{12EDC52E-19B8-4C41-90DF-8B36080115A9}"/>
                  </a:ext>
                </a:extLst>
              </p:cNvPr>
              <p:cNvSpPr/>
              <p:nvPr/>
            </p:nvSpPr>
            <p:spPr>
              <a:xfrm rot="7954450">
                <a:off x="3628123" y="4545275"/>
                <a:ext cx="1072637" cy="1072637"/>
              </a:xfrm>
              <a:prstGeom prst="ellipse">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pic>
            <p:nvPicPr>
              <p:cNvPr id="66" name="Graphic 65">
                <a:extLst>
                  <a:ext uri="{FF2B5EF4-FFF2-40B4-BE49-F238E27FC236}">
                    <a16:creationId xmlns:a16="http://schemas.microsoft.com/office/drawing/2014/main" id="{0BD6B021-1321-0848-8628-C36958D2383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37798" y="4894254"/>
                <a:ext cx="653286" cy="374679"/>
              </a:xfrm>
              <a:prstGeom prst="rect">
                <a:avLst/>
              </a:prstGeom>
            </p:spPr>
          </p:pic>
        </p:grpSp>
        <p:grpSp>
          <p:nvGrpSpPr>
            <p:cNvPr id="46" name="Group 45">
              <a:extLst>
                <a:ext uri="{FF2B5EF4-FFF2-40B4-BE49-F238E27FC236}">
                  <a16:creationId xmlns:a16="http://schemas.microsoft.com/office/drawing/2014/main" id="{2407CD95-BB62-2441-83F9-F8125CCF352D}"/>
                </a:ext>
              </a:extLst>
            </p:cNvPr>
            <p:cNvGrpSpPr/>
            <p:nvPr/>
          </p:nvGrpSpPr>
          <p:grpSpPr>
            <a:xfrm>
              <a:off x="6553442" y="146018"/>
              <a:ext cx="540005" cy="540005"/>
              <a:chOff x="5434250" y="5269577"/>
              <a:chExt cx="1276696" cy="1276696"/>
            </a:xfrm>
          </p:grpSpPr>
          <p:sp>
            <p:nvSpPr>
              <p:cNvPr id="61" name="Oval 60">
                <a:extLst>
                  <a:ext uri="{FF2B5EF4-FFF2-40B4-BE49-F238E27FC236}">
                    <a16:creationId xmlns:a16="http://schemas.microsoft.com/office/drawing/2014/main" id="{AF0148E5-31C7-3343-8CBB-9A77C7B0095A}"/>
                  </a:ext>
                </a:extLst>
              </p:cNvPr>
              <p:cNvSpPr/>
              <p:nvPr/>
            </p:nvSpPr>
            <p:spPr>
              <a:xfrm rot="7954450">
                <a:off x="5434250" y="5269577"/>
                <a:ext cx="1276696" cy="1276696"/>
              </a:xfrm>
              <a:prstGeom prst="ellipse">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62" name="Oval 61">
                <a:extLst>
                  <a:ext uri="{FF2B5EF4-FFF2-40B4-BE49-F238E27FC236}">
                    <a16:creationId xmlns:a16="http://schemas.microsoft.com/office/drawing/2014/main" id="{F8D2E227-81C4-414C-A330-83A0B2214A40}"/>
                  </a:ext>
                </a:extLst>
              </p:cNvPr>
              <p:cNvSpPr/>
              <p:nvPr/>
            </p:nvSpPr>
            <p:spPr>
              <a:xfrm rot="7954450">
                <a:off x="5536280" y="5371607"/>
                <a:ext cx="1072637" cy="1072637"/>
              </a:xfrm>
              <a:prstGeom prst="ellipse">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pic>
            <p:nvPicPr>
              <p:cNvPr id="63" name="Graphic 62">
                <a:extLst>
                  <a:ext uri="{FF2B5EF4-FFF2-40B4-BE49-F238E27FC236}">
                    <a16:creationId xmlns:a16="http://schemas.microsoft.com/office/drawing/2014/main" id="{730DFEC5-D01B-B346-A9AD-8FF230ED86C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08664" y="5676407"/>
                <a:ext cx="527865" cy="463038"/>
              </a:xfrm>
              <a:prstGeom prst="rect">
                <a:avLst/>
              </a:prstGeom>
            </p:spPr>
          </p:pic>
        </p:grpSp>
        <p:grpSp>
          <p:nvGrpSpPr>
            <p:cNvPr id="47" name="Group 46">
              <a:extLst>
                <a:ext uri="{FF2B5EF4-FFF2-40B4-BE49-F238E27FC236}">
                  <a16:creationId xmlns:a16="http://schemas.microsoft.com/office/drawing/2014/main" id="{30661338-BB28-DF46-B1C8-B7176323E2E7}"/>
                </a:ext>
              </a:extLst>
            </p:cNvPr>
            <p:cNvGrpSpPr/>
            <p:nvPr/>
          </p:nvGrpSpPr>
          <p:grpSpPr>
            <a:xfrm>
              <a:off x="7854556" y="146018"/>
              <a:ext cx="540005" cy="540005"/>
              <a:chOff x="6875964" y="4825863"/>
              <a:chExt cx="1276696" cy="1276696"/>
            </a:xfrm>
          </p:grpSpPr>
          <p:sp>
            <p:nvSpPr>
              <p:cNvPr id="59" name="Oval 58">
                <a:extLst>
                  <a:ext uri="{FF2B5EF4-FFF2-40B4-BE49-F238E27FC236}">
                    <a16:creationId xmlns:a16="http://schemas.microsoft.com/office/drawing/2014/main" id="{803231A4-EF7A-2D45-813E-53B9C12B9A1C}"/>
                  </a:ext>
                </a:extLst>
              </p:cNvPr>
              <p:cNvSpPr/>
              <p:nvPr/>
            </p:nvSpPr>
            <p:spPr>
              <a:xfrm rot="7954450">
                <a:off x="6875964" y="4825863"/>
                <a:ext cx="1276696" cy="1276696"/>
              </a:xfrm>
              <a:prstGeom prst="ellipse">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60" name="Oval 59">
                <a:extLst>
                  <a:ext uri="{FF2B5EF4-FFF2-40B4-BE49-F238E27FC236}">
                    <a16:creationId xmlns:a16="http://schemas.microsoft.com/office/drawing/2014/main" id="{D8FCEB74-56DC-084D-84FB-8F0B74D6C36B}"/>
                  </a:ext>
                </a:extLst>
              </p:cNvPr>
              <p:cNvSpPr/>
              <p:nvPr/>
            </p:nvSpPr>
            <p:spPr>
              <a:xfrm rot="7954450">
                <a:off x="6977994" y="4927893"/>
                <a:ext cx="1072637" cy="1072637"/>
              </a:xfrm>
              <a:prstGeom prst="ellipse">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grpSp>
          <p:nvGrpSpPr>
            <p:cNvPr id="48" name="Group 47">
              <a:extLst>
                <a:ext uri="{FF2B5EF4-FFF2-40B4-BE49-F238E27FC236}">
                  <a16:creationId xmlns:a16="http://schemas.microsoft.com/office/drawing/2014/main" id="{2EDD93D0-CE17-5948-99A9-B68371E35148}"/>
                </a:ext>
              </a:extLst>
            </p:cNvPr>
            <p:cNvGrpSpPr/>
            <p:nvPr/>
          </p:nvGrpSpPr>
          <p:grpSpPr>
            <a:xfrm>
              <a:off x="7203999" y="146018"/>
              <a:ext cx="540005" cy="540005"/>
              <a:chOff x="5457652" y="298778"/>
              <a:chExt cx="1276696" cy="1276696"/>
            </a:xfrm>
          </p:grpSpPr>
          <p:sp>
            <p:nvSpPr>
              <p:cNvPr id="56" name="Oval 55">
                <a:extLst>
                  <a:ext uri="{FF2B5EF4-FFF2-40B4-BE49-F238E27FC236}">
                    <a16:creationId xmlns:a16="http://schemas.microsoft.com/office/drawing/2014/main" id="{A243D44D-25D7-BC4F-976F-846A572448E6}"/>
                  </a:ext>
                </a:extLst>
              </p:cNvPr>
              <p:cNvSpPr/>
              <p:nvPr/>
            </p:nvSpPr>
            <p:spPr>
              <a:xfrm rot="7954450">
                <a:off x="5457652" y="298778"/>
                <a:ext cx="1276696" cy="1276696"/>
              </a:xfrm>
              <a:prstGeom prst="ellipse">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57" name="Oval 56">
                <a:extLst>
                  <a:ext uri="{FF2B5EF4-FFF2-40B4-BE49-F238E27FC236}">
                    <a16:creationId xmlns:a16="http://schemas.microsoft.com/office/drawing/2014/main" id="{52EE7323-2E8E-B248-A7D7-890F89A975CA}"/>
                  </a:ext>
                </a:extLst>
              </p:cNvPr>
              <p:cNvSpPr/>
              <p:nvPr/>
            </p:nvSpPr>
            <p:spPr>
              <a:xfrm rot="7954450">
                <a:off x="5559682" y="400807"/>
                <a:ext cx="1072637" cy="1072637"/>
              </a:xfrm>
              <a:prstGeom prst="ellipse">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pic>
            <p:nvPicPr>
              <p:cNvPr id="58" name="Graphic 57">
                <a:extLst>
                  <a:ext uri="{FF2B5EF4-FFF2-40B4-BE49-F238E27FC236}">
                    <a16:creationId xmlns:a16="http://schemas.microsoft.com/office/drawing/2014/main" id="{791EB5C9-75D1-594A-8BB2-5443C00406A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831714" y="709494"/>
                <a:ext cx="528569" cy="438979"/>
              </a:xfrm>
              <a:prstGeom prst="rect">
                <a:avLst/>
              </a:prstGeom>
            </p:spPr>
          </p:pic>
        </p:grpSp>
        <p:grpSp>
          <p:nvGrpSpPr>
            <p:cNvPr id="49" name="Group 48">
              <a:extLst>
                <a:ext uri="{FF2B5EF4-FFF2-40B4-BE49-F238E27FC236}">
                  <a16:creationId xmlns:a16="http://schemas.microsoft.com/office/drawing/2014/main" id="{35BB3851-8A59-2D42-9ECA-F4955CEF80A7}"/>
                </a:ext>
              </a:extLst>
            </p:cNvPr>
            <p:cNvGrpSpPr/>
            <p:nvPr/>
          </p:nvGrpSpPr>
          <p:grpSpPr>
            <a:xfrm>
              <a:off x="8505115" y="146018"/>
              <a:ext cx="540005" cy="540005"/>
              <a:chOff x="7122443" y="890144"/>
              <a:chExt cx="1276696" cy="1276696"/>
            </a:xfrm>
          </p:grpSpPr>
          <p:sp>
            <p:nvSpPr>
              <p:cNvPr id="53" name="Oval 52">
                <a:extLst>
                  <a:ext uri="{FF2B5EF4-FFF2-40B4-BE49-F238E27FC236}">
                    <a16:creationId xmlns:a16="http://schemas.microsoft.com/office/drawing/2014/main" id="{B67221E5-6B61-2C48-A741-29E74F9EE352}"/>
                  </a:ext>
                </a:extLst>
              </p:cNvPr>
              <p:cNvSpPr/>
              <p:nvPr/>
            </p:nvSpPr>
            <p:spPr>
              <a:xfrm rot="7954450">
                <a:off x="7122443" y="890144"/>
                <a:ext cx="1276696" cy="1276696"/>
              </a:xfrm>
              <a:prstGeom prst="ellipse">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54" name="Oval 53">
                <a:extLst>
                  <a:ext uri="{FF2B5EF4-FFF2-40B4-BE49-F238E27FC236}">
                    <a16:creationId xmlns:a16="http://schemas.microsoft.com/office/drawing/2014/main" id="{AFB49A78-CC36-0142-9DA0-35FDB4461FE5}"/>
                  </a:ext>
                </a:extLst>
              </p:cNvPr>
              <p:cNvSpPr/>
              <p:nvPr/>
            </p:nvSpPr>
            <p:spPr>
              <a:xfrm rot="7954450">
                <a:off x="7224473" y="992173"/>
                <a:ext cx="1072637" cy="1072637"/>
              </a:xfrm>
              <a:prstGeom prst="ellipse">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pic>
            <p:nvPicPr>
              <p:cNvPr id="55" name="Graphic 54">
                <a:extLst>
                  <a:ext uri="{FF2B5EF4-FFF2-40B4-BE49-F238E27FC236}">
                    <a16:creationId xmlns:a16="http://schemas.microsoft.com/office/drawing/2014/main" id="{A9590EFE-9DD5-FD40-90BD-E527834CAE5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464660" y="1188252"/>
                <a:ext cx="591051" cy="663637"/>
              </a:xfrm>
              <a:prstGeom prst="rect">
                <a:avLst/>
              </a:prstGeom>
            </p:spPr>
          </p:pic>
        </p:grpSp>
        <p:grpSp>
          <p:nvGrpSpPr>
            <p:cNvPr id="50" name="Group 49">
              <a:extLst>
                <a:ext uri="{FF2B5EF4-FFF2-40B4-BE49-F238E27FC236}">
                  <a16:creationId xmlns:a16="http://schemas.microsoft.com/office/drawing/2014/main" id="{8839E32A-C6CD-C248-AD47-B944E4C642F0}"/>
                </a:ext>
              </a:extLst>
            </p:cNvPr>
            <p:cNvGrpSpPr/>
            <p:nvPr/>
          </p:nvGrpSpPr>
          <p:grpSpPr>
            <a:xfrm>
              <a:off x="5902883" y="146018"/>
              <a:ext cx="540005" cy="540005"/>
              <a:chOff x="3570802" y="1069517"/>
              <a:chExt cx="1276696" cy="1276696"/>
            </a:xfrm>
          </p:grpSpPr>
          <p:sp>
            <p:nvSpPr>
              <p:cNvPr id="51" name="Oval 50">
                <a:extLst>
                  <a:ext uri="{FF2B5EF4-FFF2-40B4-BE49-F238E27FC236}">
                    <a16:creationId xmlns:a16="http://schemas.microsoft.com/office/drawing/2014/main" id="{906465F2-536D-044F-8937-1BC1082BD98A}"/>
                  </a:ext>
                </a:extLst>
              </p:cNvPr>
              <p:cNvSpPr/>
              <p:nvPr/>
            </p:nvSpPr>
            <p:spPr>
              <a:xfrm rot="7954450">
                <a:off x="3570802" y="1069517"/>
                <a:ext cx="1276696" cy="1276696"/>
              </a:xfrm>
              <a:prstGeom prst="ellipse">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52" name="Oval 51">
                <a:extLst>
                  <a:ext uri="{FF2B5EF4-FFF2-40B4-BE49-F238E27FC236}">
                    <a16:creationId xmlns:a16="http://schemas.microsoft.com/office/drawing/2014/main" id="{4B8B7760-0034-5B4D-B583-059F97F48C35}"/>
                  </a:ext>
                </a:extLst>
              </p:cNvPr>
              <p:cNvSpPr/>
              <p:nvPr/>
            </p:nvSpPr>
            <p:spPr>
              <a:xfrm rot="7954450">
                <a:off x="3672832" y="1171546"/>
                <a:ext cx="1072637" cy="1072637"/>
              </a:xfrm>
              <a:prstGeom prst="ellipse">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grpSp>
      <p:pic>
        <p:nvPicPr>
          <p:cNvPr id="67" name="Graphic 66">
            <a:extLst>
              <a:ext uri="{FF2B5EF4-FFF2-40B4-BE49-F238E27FC236}">
                <a16:creationId xmlns:a16="http://schemas.microsoft.com/office/drawing/2014/main" id="{4CF19D48-75C3-364E-BE42-11DF4DA38D4F}"/>
              </a:ext>
            </a:extLst>
          </p:cNvPr>
          <p:cNvPicPr>
            <a:picLocks noChangeAspect="1"/>
          </p:cNvPicPr>
          <p:nvPr userDrawn="1"/>
        </p:nvPicPr>
        <p:blipFill rotWithShape="1">
          <a:blip r:embed="rId18">
            <a:extLst>
              <a:ext uri="{96DAC541-7B7A-43D3-8B79-37D633B846F1}">
                <asvg:svgBlip xmlns:asvg="http://schemas.microsoft.com/office/drawing/2016/SVG/main" r:embed="rId19"/>
              </a:ext>
            </a:extLst>
          </a:blip>
          <a:srcRect r="36008"/>
          <a:stretch/>
        </p:blipFill>
        <p:spPr>
          <a:xfrm>
            <a:off x="10150267" y="230989"/>
            <a:ext cx="1504461" cy="380383"/>
          </a:xfrm>
          <a:prstGeom prst="rect">
            <a:avLst/>
          </a:prstGeom>
        </p:spPr>
      </p:pic>
      <p:pic>
        <p:nvPicPr>
          <p:cNvPr id="68" name="Graphic 67">
            <a:extLst>
              <a:ext uri="{FF2B5EF4-FFF2-40B4-BE49-F238E27FC236}">
                <a16:creationId xmlns:a16="http://schemas.microsoft.com/office/drawing/2014/main" id="{A1D63FD2-1B0F-C24F-9A4E-62CB3DADDF27}"/>
              </a:ext>
            </a:extLst>
          </p:cNvPr>
          <p:cNvPicPr>
            <a:picLocks noChangeAspect="1"/>
          </p:cNvPicPr>
          <p:nvPr userDrawn="1"/>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022671" y="288092"/>
            <a:ext cx="166861" cy="255853"/>
          </a:xfrm>
          <a:prstGeom prst="rect">
            <a:avLst/>
          </a:prstGeom>
        </p:spPr>
      </p:pic>
      <p:pic>
        <p:nvPicPr>
          <p:cNvPr id="69" name="Graphic 68">
            <a:extLst>
              <a:ext uri="{FF2B5EF4-FFF2-40B4-BE49-F238E27FC236}">
                <a16:creationId xmlns:a16="http://schemas.microsoft.com/office/drawing/2014/main" id="{11DB36C1-0B1B-3741-8A09-68CA6EE2F2BA}"/>
              </a:ext>
            </a:extLst>
          </p:cNvPr>
          <p:cNvPicPr>
            <a:picLocks noChangeAspect="1"/>
          </p:cNvPicPr>
          <p:nvPr userDrawn="1"/>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222092" y="305334"/>
            <a:ext cx="204850" cy="221370"/>
          </a:xfrm>
          <a:prstGeom prst="rect">
            <a:avLst/>
          </a:prstGeom>
        </p:spPr>
      </p:pic>
      <p:sp>
        <p:nvSpPr>
          <p:cNvPr id="70" name="Slide Number Placeholder 3">
            <a:extLst>
              <a:ext uri="{FF2B5EF4-FFF2-40B4-BE49-F238E27FC236}">
                <a16:creationId xmlns:a16="http://schemas.microsoft.com/office/drawing/2014/main" id="{6B042923-47C9-564D-8E6C-406A6463E55D}"/>
              </a:ext>
            </a:extLst>
          </p:cNvPr>
          <p:cNvSpPr txBox="1">
            <a:spLocks/>
          </p:cNvSpPr>
          <p:nvPr userDrawn="1"/>
        </p:nvSpPr>
        <p:spPr>
          <a:xfrm>
            <a:off x="11823728" y="6534288"/>
            <a:ext cx="368271" cy="323711"/>
          </a:xfrm>
          <a:prstGeom prst="rect">
            <a:avLst/>
          </a:prstGeom>
          <a:solidFill>
            <a:schemeClr val="bg2">
              <a:lumMod val="25000"/>
            </a:schemeClr>
          </a:solidFill>
        </p:spPr>
        <p:txBody>
          <a:bodyPr anchor="ctr"/>
          <a:lstStyle>
            <a:defPPr>
              <a:defRPr lang="en-US"/>
            </a:defPPr>
            <a:lvl1pPr marL="0" algn="ctr" defTabSz="914400" rtl="0" eaLnBrk="1" latinLnBrk="0" hangingPunct="1">
              <a:defRPr sz="1050"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5EFE1FBF-D7EB-4254-B6E2-36850C68ADCD}" type="slidenum">
              <a:rPr kumimoji="0" lang="en-US" sz="800" b="1" i="0" u="none" strike="noStrike" kern="1200" cap="none" spc="0" normalizeH="0" baseline="0" noProof="0" smtClean="0">
                <a:ln>
                  <a:noFill/>
                </a:ln>
                <a:solidFill>
                  <a:schemeClr val="bg1"/>
                </a:solidFill>
                <a:effectLst/>
                <a:uLnTx/>
                <a:uFillTx/>
                <a:latin typeface="Helvetica" pitchFamily="2"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chemeClr val="bg1"/>
              </a:solidFill>
              <a:effectLst/>
              <a:uLnTx/>
              <a:uFillTx/>
              <a:latin typeface="Helvetica" pitchFamily="2" charset="0"/>
              <a:ea typeface="+mn-ea"/>
              <a:cs typeface="Arial" panose="020B0604020202020204" pitchFamily="34" charset="0"/>
            </a:endParaRPr>
          </a:p>
        </p:txBody>
      </p:sp>
      <p:sp>
        <p:nvSpPr>
          <p:cNvPr id="71" name="Rectangle 70">
            <a:extLst>
              <a:ext uri="{FF2B5EF4-FFF2-40B4-BE49-F238E27FC236}">
                <a16:creationId xmlns:a16="http://schemas.microsoft.com/office/drawing/2014/main" id="{958126B0-9F72-FC4C-9A8E-C78E11B180EF}"/>
              </a:ext>
            </a:extLst>
          </p:cNvPr>
          <p:cNvSpPr/>
          <p:nvPr userDrawn="1"/>
        </p:nvSpPr>
        <p:spPr>
          <a:xfrm>
            <a:off x="9549768" y="6595558"/>
            <a:ext cx="2271776" cy="215444"/>
          </a:xfrm>
          <a:prstGeom prst="rect">
            <a:avLst/>
          </a:prstGeom>
        </p:spPr>
        <p:txBody>
          <a:bodyPr wrap="none">
            <a:spAutoFit/>
          </a:bodyPr>
          <a:lstStyle/>
          <a:p>
            <a:pPr algn="r"/>
            <a:r>
              <a:rPr lang="en-US" sz="800" b="1" dirty="0">
                <a:solidFill>
                  <a:schemeClr val="bg1">
                    <a:lumMod val="50000"/>
                  </a:schemeClr>
                </a:solidFill>
                <a:latin typeface="Helvetica" pitchFamily="2" charset="0"/>
              </a:rPr>
              <a:t>Copyright © 2020 GEP. All rights reserved.</a:t>
            </a:r>
          </a:p>
        </p:txBody>
      </p:sp>
    </p:spTree>
    <p:extLst>
      <p:ext uri="{BB962C8B-B14F-4D97-AF65-F5344CB8AC3E}">
        <p14:creationId xmlns:p14="http://schemas.microsoft.com/office/powerpoint/2010/main" val="3718239654"/>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0" r:id="rId3"/>
    <p:sldLayoutId id="2147483652" r:id="rId4"/>
    <p:sldLayoutId id="2147483653" r:id="rId5"/>
    <p:sldLayoutId id="2147483656" r:id="rId6"/>
    <p:sldLayoutId id="2147483654" r:id="rId7"/>
    <p:sldLayoutId id="2147483651" r:id="rId8"/>
  </p:sldLayoutIdLst>
  <p:txStyles>
    <p:titleStyle>
      <a:lvl1pPr algn="l" defTabSz="914400" rtl="0" eaLnBrk="1" latinLnBrk="0" hangingPunct="1">
        <a:lnSpc>
          <a:spcPct val="90000"/>
        </a:lnSpc>
        <a:spcBef>
          <a:spcPct val="0"/>
        </a:spcBef>
        <a:buNone/>
        <a:defRPr sz="2000" b="1" kern="1200">
          <a:solidFill>
            <a:schemeClr val="tx1">
              <a:lumMod val="75000"/>
              <a:lumOff val="25000"/>
            </a:schemeClr>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sv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899054F-F142-6D49-9085-D9C455DCFBF5}"/>
              </a:ext>
            </a:extLst>
          </p:cNvPr>
          <p:cNvGrpSpPr/>
          <p:nvPr/>
        </p:nvGrpSpPr>
        <p:grpSpPr>
          <a:xfrm>
            <a:off x="1427963" y="2095684"/>
            <a:ext cx="10548690" cy="3045483"/>
            <a:chOff x="1217919" y="2124616"/>
            <a:chExt cx="11644574" cy="3294608"/>
          </a:xfrm>
        </p:grpSpPr>
        <p:pic>
          <p:nvPicPr>
            <p:cNvPr id="5" name="Graphic 4">
              <a:extLst>
                <a:ext uri="{FF2B5EF4-FFF2-40B4-BE49-F238E27FC236}">
                  <a16:creationId xmlns:a16="http://schemas.microsoft.com/office/drawing/2014/main" id="{491868E5-1FC2-4A4A-8C3C-500E6285C66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r="36008"/>
            <a:stretch/>
          </p:blipFill>
          <p:spPr>
            <a:xfrm>
              <a:off x="1217919" y="2900123"/>
              <a:ext cx="4531831" cy="1145811"/>
            </a:xfrm>
            <a:prstGeom prst="rect">
              <a:avLst/>
            </a:prstGeom>
          </p:spPr>
        </p:pic>
        <p:cxnSp>
          <p:nvCxnSpPr>
            <p:cNvPr id="6" name="Straight Connector 5">
              <a:extLst>
                <a:ext uri="{FF2B5EF4-FFF2-40B4-BE49-F238E27FC236}">
                  <a16:creationId xmlns:a16="http://schemas.microsoft.com/office/drawing/2014/main" id="{E83E96B8-F962-A540-AF3F-2B0D1CCA2280}"/>
                </a:ext>
              </a:extLst>
            </p:cNvPr>
            <p:cNvCxnSpPr>
              <a:cxnSpLocks/>
            </p:cNvCxnSpPr>
            <p:nvPr/>
          </p:nvCxnSpPr>
          <p:spPr>
            <a:xfrm>
              <a:off x="5918200" y="2266163"/>
              <a:ext cx="0" cy="2274039"/>
            </a:xfrm>
            <a:prstGeom prst="line">
              <a:avLst/>
            </a:prstGeom>
            <a:noFill/>
            <a:ln w="9525" cap="flat" cmpd="sng" algn="ctr">
              <a:solidFill>
                <a:schemeClr val="bg1"/>
              </a:solidFill>
              <a:prstDash val="solid"/>
              <a:miter lim="800000"/>
            </a:ln>
            <a:effectLst/>
          </p:spPr>
        </p:cxnSp>
        <p:sp>
          <p:nvSpPr>
            <p:cNvPr id="7" name="Text Placeholder 9">
              <a:extLst>
                <a:ext uri="{FF2B5EF4-FFF2-40B4-BE49-F238E27FC236}">
                  <a16:creationId xmlns:a16="http://schemas.microsoft.com/office/drawing/2014/main" id="{AE472176-80FC-6C41-BA87-80EB1D80FA7F}"/>
                </a:ext>
              </a:extLst>
            </p:cNvPr>
            <p:cNvSpPr txBox="1">
              <a:spLocks/>
            </p:cNvSpPr>
            <p:nvPr/>
          </p:nvSpPr>
          <p:spPr>
            <a:xfrm>
              <a:off x="6086652" y="2124616"/>
              <a:ext cx="6775841" cy="960352"/>
            </a:xfrm>
            <a:prstGeom prst="rect">
              <a:avLst/>
            </a:prstGeom>
          </p:spPr>
          <p:txBody>
            <a:bodyPr wrap="square" lIns="0" tIns="72000" rIns="0" bIns="0">
              <a:spAutoFit/>
            </a:bodyPr>
            <a:lstStyle>
              <a:lvl1pPr marL="0" indent="0" algn="l" defTabSz="914400" rtl="0" eaLnBrk="1" latinLnBrk="0" hangingPunct="1">
                <a:lnSpc>
                  <a:spcPct val="60000"/>
                </a:lnSpc>
                <a:spcBef>
                  <a:spcPts val="1000"/>
                </a:spcBef>
                <a:buFontTx/>
                <a:buNone/>
                <a:defRPr sz="4400" b="1" kern="1200">
                  <a:solidFill>
                    <a:schemeClr val="bg2">
                      <a:lumMod val="50000"/>
                    </a:schemeClr>
                  </a:solidFill>
                  <a:latin typeface="Helvetica" panose="020B0604020202020204" pitchFamily="2" charset="0"/>
                  <a:ea typeface="+mn-ea"/>
                  <a:cs typeface="+mn-cs"/>
                </a:defRPr>
              </a:lvl1pPr>
              <a:lvl2pPr marL="4572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a:solidFill>
                    <a:schemeClr val="bg1"/>
                  </a:solidFill>
                  <a:cs typeface="Calibri"/>
                </a:rPr>
                <a:t>Migrate User Profile to new </a:t>
              </a:r>
            </a:p>
            <a:p>
              <a:r>
                <a:rPr lang="en-US" sz="3600" dirty="0">
                  <a:solidFill>
                    <a:schemeClr val="bg1"/>
                  </a:solidFill>
                  <a:cs typeface="Calibri"/>
                </a:rPr>
                <a:t>Tech Stack</a:t>
              </a:r>
            </a:p>
          </p:txBody>
        </p:sp>
        <p:sp>
          <p:nvSpPr>
            <p:cNvPr id="8" name="Text Placeholder 10">
              <a:extLst>
                <a:ext uri="{FF2B5EF4-FFF2-40B4-BE49-F238E27FC236}">
                  <a16:creationId xmlns:a16="http://schemas.microsoft.com/office/drawing/2014/main" id="{01A00870-4D6C-2640-A4C6-52D8DE61BF6A}"/>
                </a:ext>
              </a:extLst>
            </p:cNvPr>
            <p:cNvSpPr txBox="1">
              <a:spLocks/>
            </p:cNvSpPr>
            <p:nvPr/>
          </p:nvSpPr>
          <p:spPr>
            <a:xfrm>
              <a:off x="6195785" y="4220191"/>
              <a:ext cx="6447267" cy="1199033"/>
            </a:xfrm>
            <a:prstGeom prst="rect">
              <a:avLst/>
            </a:prstGeom>
          </p:spPr>
          <p:txBody>
            <a:bodyPr lIns="0" tIns="0" rIns="0" bIns="0">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bg2">
                      <a:lumMod val="50000"/>
                    </a:schemeClr>
                  </a:solidFill>
                  <a:latin typeface="Helvetica" panose="020B0604020202020204"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bg2">
                      <a:lumMod val="50000"/>
                    </a:schemeClr>
                  </a:solidFill>
                  <a:latin typeface="Helvetica" panose="020B0604020202020204"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b="1" kern="1200">
                  <a:solidFill>
                    <a:schemeClr val="bg2">
                      <a:lumMod val="50000"/>
                    </a:schemeClr>
                  </a:solidFill>
                  <a:latin typeface="Helvetica" panose="020B0604020202020204"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b="1" kern="1200">
                  <a:solidFill>
                    <a:schemeClr val="bg2">
                      <a:lumMod val="50000"/>
                    </a:schemeClr>
                  </a:solidFill>
                  <a:latin typeface="Helvetica" panose="020B0604020202020204"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b="1" kern="1200">
                  <a:solidFill>
                    <a:schemeClr val="bg2">
                      <a:lumMod val="50000"/>
                    </a:schemeClr>
                  </a:solidFill>
                  <a:latin typeface="Helvetica" panose="020B06040202020202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bg1"/>
                  </a:solidFill>
                  <a:effectLst/>
                  <a:uLnTx/>
                  <a:uFillTx/>
                  <a:latin typeface="Helvetica" panose="020B0604020202020204" pitchFamily="2" charset="0"/>
                  <a:ea typeface="+mn-ea"/>
                  <a:cs typeface="+mn-cs"/>
                </a:rPr>
                <a:t>Name: Vara Prasad Kavalakuntla</a:t>
              </a:r>
            </a:p>
            <a:p>
              <a:r>
                <a:rPr lang="en-US" sz="1400" dirty="0">
                  <a:solidFill>
                    <a:schemeClr val="bg1"/>
                  </a:solidFill>
                  <a:latin typeface="Helvetica" panose="020B0604020202020204" pitchFamily="34" charset="0"/>
                  <a:cs typeface="Helvetica" panose="020B0604020202020204" pitchFamily="34" charset="0"/>
                </a:rPr>
                <a:t>Mentor Name: Jani Basha Shaik</a:t>
              </a:r>
            </a:p>
            <a:p>
              <a:r>
                <a:rPr lang="en-US" sz="1400" dirty="0">
                  <a:solidFill>
                    <a:schemeClr val="bg1"/>
                  </a:solidFill>
                  <a:latin typeface="Helvetica" panose="020B0604020202020204" pitchFamily="34" charset="0"/>
                  <a:cs typeface="Helvetica" panose="020B0604020202020204" pitchFamily="34" charset="0"/>
                </a:rPr>
                <a:t>SPOC Name :  Murali Manohar Kosuru </a:t>
              </a:r>
            </a:p>
            <a:p>
              <a:endParaRPr lang="en-US" sz="1400" dirty="0">
                <a:solidFill>
                  <a:schemeClr val="bg1"/>
                </a:solidFill>
                <a:latin typeface="Helvetica" panose="020B0604020202020204" pitchFamily="34" charset="0"/>
                <a:cs typeface="Helvetica"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400" b="1" i="0" u="none" strike="noStrike" kern="1200" cap="none" spc="0" normalizeH="0" baseline="0" noProof="0" dirty="0">
                <a:ln>
                  <a:noFill/>
                </a:ln>
                <a:solidFill>
                  <a:schemeClr val="bg1"/>
                </a:solidFill>
                <a:effectLst/>
                <a:uLnTx/>
                <a:uFillTx/>
                <a:latin typeface="Helvetica" panose="020B0604020202020204" pitchFamily="2" charset="0"/>
                <a:ea typeface="+mn-ea"/>
                <a:cs typeface="+mn-cs"/>
              </a:endParaRPr>
            </a:p>
          </p:txBody>
        </p:sp>
      </p:grpSp>
    </p:spTree>
    <p:extLst>
      <p:ext uri="{BB962C8B-B14F-4D97-AF65-F5344CB8AC3E}">
        <p14:creationId xmlns:p14="http://schemas.microsoft.com/office/powerpoint/2010/main" val="2350274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BD42E005-1896-0C45-B329-86FDB2B507E2}"/>
              </a:ext>
            </a:extLst>
          </p:cNvPr>
          <p:cNvSpPr txBox="1">
            <a:spLocks/>
          </p:cNvSpPr>
          <p:nvPr/>
        </p:nvSpPr>
        <p:spPr>
          <a:xfrm>
            <a:off x="3121220" y="2986540"/>
            <a:ext cx="5949560" cy="505835"/>
          </a:xfrm>
          <a:prstGeom prst="rect">
            <a:avLst/>
          </a:prstGeom>
        </p:spPr>
        <p:txBody>
          <a:bodyPr wrap="square" lIns="0" tIns="72000" rIns="0" bIns="0">
            <a:spAutoFit/>
          </a:bodyPr>
          <a:lstStyle>
            <a:lvl1pPr marL="0" indent="0" algn="l" defTabSz="914400" rtl="0" eaLnBrk="1" latinLnBrk="0" hangingPunct="1">
              <a:lnSpc>
                <a:spcPct val="60000"/>
              </a:lnSpc>
              <a:spcBef>
                <a:spcPts val="1000"/>
              </a:spcBef>
              <a:buFontTx/>
              <a:buNone/>
              <a:defRPr sz="4400" b="1" kern="1200">
                <a:solidFill>
                  <a:schemeClr val="bg2">
                    <a:lumMod val="50000"/>
                  </a:schemeClr>
                </a:solidFill>
                <a:latin typeface="Helvetica" panose="020B0604020202020204" pitchFamily="2" charset="0"/>
                <a:ea typeface="+mn-ea"/>
                <a:cs typeface="+mn-cs"/>
              </a:defRPr>
            </a:lvl1pPr>
            <a:lvl2pPr marL="4572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60000"/>
              </a:lnSpc>
              <a:spcBef>
                <a:spcPts val="1000"/>
              </a:spcBef>
              <a:spcAft>
                <a:spcPts val="0"/>
              </a:spcAft>
              <a:buClrTx/>
              <a:buSzTx/>
              <a:buFontTx/>
              <a:buNone/>
              <a:tabLst/>
              <a:defRPr/>
            </a:pPr>
            <a:r>
              <a:rPr kumimoji="0" lang="en-US" b="1" i="0" u="none" strike="noStrike" kern="1200" cap="none" spc="0" normalizeH="0" baseline="0" noProof="0" dirty="0">
                <a:ln>
                  <a:noFill/>
                </a:ln>
                <a:solidFill>
                  <a:srgbClr val="0C69AB"/>
                </a:solidFill>
                <a:effectLst/>
                <a:uLnTx/>
                <a:uFillTx/>
                <a:latin typeface="Helvetica" panose="020B0604020202020204" pitchFamily="2" charset="0"/>
                <a:ea typeface="+mn-ea"/>
                <a:cs typeface="+mn-cs"/>
              </a:rPr>
              <a:t>Thank You…!</a:t>
            </a:r>
            <a:endParaRPr kumimoji="0" lang="en-US" sz="2800" b="1" i="0" u="none" strike="noStrike" kern="1200" cap="none" spc="0" normalizeH="0" baseline="0" noProof="0" dirty="0">
              <a:ln>
                <a:noFill/>
              </a:ln>
              <a:solidFill>
                <a:schemeClr val="tx1">
                  <a:lumMod val="75000"/>
                  <a:lumOff val="25000"/>
                </a:schemeClr>
              </a:solidFill>
              <a:effectLst/>
              <a:uLnTx/>
              <a:uFillTx/>
            </a:endParaRPr>
          </a:p>
        </p:txBody>
      </p:sp>
    </p:spTree>
    <p:extLst>
      <p:ext uri="{BB962C8B-B14F-4D97-AF65-F5344CB8AC3E}">
        <p14:creationId xmlns:p14="http://schemas.microsoft.com/office/powerpoint/2010/main" val="2748780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82825C-338F-4F40-8387-A88CE84A5F33}"/>
              </a:ext>
            </a:extLst>
          </p:cNvPr>
          <p:cNvSpPr>
            <a:spLocks noGrp="1"/>
          </p:cNvSpPr>
          <p:nvPr>
            <p:ph type="title"/>
          </p:nvPr>
        </p:nvSpPr>
        <p:spPr/>
        <p:txBody>
          <a:bodyPr/>
          <a:lstStyle/>
          <a:p>
            <a:r>
              <a:rPr lang="en-US" dirty="0"/>
              <a:t>Appendix - Implementation</a:t>
            </a:r>
          </a:p>
        </p:txBody>
      </p:sp>
      <p:sp>
        <p:nvSpPr>
          <p:cNvPr id="12" name="Rectangle 11">
            <a:extLst>
              <a:ext uri="{FF2B5EF4-FFF2-40B4-BE49-F238E27FC236}">
                <a16:creationId xmlns:a16="http://schemas.microsoft.com/office/drawing/2014/main" id="{0923AB68-DF03-9E49-B4BB-AF1B2CACD1BA}"/>
              </a:ext>
            </a:extLst>
          </p:cNvPr>
          <p:cNvSpPr/>
          <p:nvPr/>
        </p:nvSpPr>
        <p:spPr>
          <a:xfrm>
            <a:off x="524784" y="1226222"/>
            <a:ext cx="3885291" cy="369332"/>
          </a:xfrm>
          <a:prstGeom prst="rect">
            <a:avLst/>
          </a:prstGeom>
        </p:spPr>
        <p:txBody>
          <a:bodyPr wrap="square" lIns="90000" tIns="0" rIns="0" bIns="0">
            <a:spAutoFit/>
          </a:bodyPr>
          <a:lstStyle/>
          <a:p>
            <a:r>
              <a:rPr lang="en-US" sz="2400" b="1" dirty="0">
                <a:solidFill>
                  <a:srgbClr val="016AAA"/>
                </a:solidFill>
                <a:latin typeface="Helvetica" pitchFamily="2" charset="0"/>
              </a:rPr>
              <a:t>Front-end Screens</a:t>
            </a:r>
            <a:endParaRPr lang="en-US" sz="2000" b="1" dirty="0">
              <a:solidFill>
                <a:srgbClr val="016AAA"/>
              </a:solidFill>
              <a:latin typeface="Helvetica" pitchFamily="2" charset="0"/>
            </a:endParaRPr>
          </a:p>
        </p:txBody>
      </p:sp>
      <p:sp>
        <p:nvSpPr>
          <p:cNvPr id="13" name="Rectangle 12">
            <a:extLst>
              <a:ext uri="{FF2B5EF4-FFF2-40B4-BE49-F238E27FC236}">
                <a16:creationId xmlns:a16="http://schemas.microsoft.com/office/drawing/2014/main" id="{4628BEE7-3961-254C-B23D-1D0B40E6FBD7}"/>
              </a:ext>
            </a:extLst>
          </p:cNvPr>
          <p:cNvSpPr/>
          <p:nvPr/>
        </p:nvSpPr>
        <p:spPr>
          <a:xfrm>
            <a:off x="618090" y="1704385"/>
            <a:ext cx="3791985" cy="1815882"/>
          </a:xfrm>
          <a:prstGeom prst="rect">
            <a:avLst/>
          </a:prstGeom>
        </p:spPr>
        <p:txBody>
          <a:bodyPr wrap="square">
            <a:spAutoFit/>
          </a:bodyPr>
          <a:lstStyle/>
          <a:p>
            <a:pPr marL="285750" indent="-285750">
              <a:buFont typeface="Arial" panose="020B0604020202020204" pitchFamily="34" charset="0"/>
              <a:buChar char="•"/>
            </a:pPr>
            <a:r>
              <a:rPr lang="en-US" sz="1600" b="1" dirty="0">
                <a:solidFill>
                  <a:schemeClr val="tx2"/>
                </a:solidFill>
              </a:rPr>
              <a:t>Notification Preference</a:t>
            </a:r>
          </a:p>
          <a:p>
            <a:pPr marL="742950" lvl="1" indent="-285750">
              <a:buFont typeface="Arial" panose="020B0604020202020204" pitchFamily="34" charset="0"/>
              <a:buChar char="•"/>
            </a:pPr>
            <a:r>
              <a:rPr lang="en-US" sz="1600" dirty="0">
                <a:solidFill>
                  <a:schemeClr val="tx2"/>
                </a:solidFill>
              </a:rPr>
              <a:t>Search</a:t>
            </a:r>
          </a:p>
          <a:p>
            <a:pPr marL="742950" lvl="1" indent="-285750">
              <a:buFont typeface="Arial" panose="020B0604020202020204" pitchFamily="34" charset="0"/>
              <a:buChar char="•"/>
            </a:pPr>
            <a:r>
              <a:rPr lang="en-US" sz="1600" dirty="0">
                <a:solidFill>
                  <a:schemeClr val="tx2"/>
                </a:solidFill>
              </a:rPr>
              <a:t>Preview Email Template</a:t>
            </a:r>
          </a:p>
          <a:p>
            <a:pPr marL="742950" lvl="1" indent="-285750">
              <a:buFont typeface="Arial" panose="020B0604020202020204" pitchFamily="34" charset="0"/>
              <a:buChar char="•"/>
            </a:pPr>
            <a:r>
              <a:rPr lang="en-US" sz="1600" dirty="0">
                <a:solidFill>
                  <a:schemeClr val="tx2"/>
                </a:solidFill>
              </a:rPr>
              <a:t>Opt in</a:t>
            </a:r>
          </a:p>
          <a:p>
            <a:pPr marL="285750" indent="-285750">
              <a:buFont typeface="Arial" panose="020B0604020202020204" pitchFamily="34" charset="0"/>
              <a:buChar char="•"/>
            </a:pPr>
            <a:r>
              <a:rPr lang="en-US" sz="1600" b="1" dirty="0">
                <a:solidFill>
                  <a:schemeClr val="tx2"/>
                </a:solidFill>
              </a:rPr>
              <a:t>Notifications</a:t>
            </a:r>
          </a:p>
          <a:p>
            <a:pPr marL="742950" lvl="1" indent="-285750">
              <a:buFont typeface="Arial" panose="020B0604020202020204" pitchFamily="34" charset="0"/>
              <a:buChar char="•"/>
            </a:pPr>
            <a:r>
              <a:rPr lang="en-US" sz="1600" dirty="0">
                <a:solidFill>
                  <a:schemeClr val="tx2"/>
                </a:solidFill>
              </a:rPr>
              <a:t>Change default time settings.</a:t>
            </a:r>
          </a:p>
          <a:p>
            <a:pPr marL="742950" lvl="1" indent="-285750">
              <a:buFont typeface="Arial" panose="020B0604020202020204" pitchFamily="34" charset="0"/>
              <a:buChar char="•"/>
            </a:pPr>
            <a:r>
              <a:rPr lang="en-US" sz="1600" dirty="0">
                <a:solidFill>
                  <a:schemeClr val="tx2"/>
                </a:solidFill>
              </a:rPr>
              <a:t>Save changes. </a:t>
            </a:r>
          </a:p>
        </p:txBody>
      </p:sp>
      <p:sp>
        <p:nvSpPr>
          <p:cNvPr id="6" name="Rectangle 5">
            <a:extLst>
              <a:ext uri="{FF2B5EF4-FFF2-40B4-BE49-F238E27FC236}">
                <a16:creationId xmlns:a16="http://schemas.microsoft.com/office/drawing/2014/main" id="{5717EE42-F13D-4E7C-B27B-490E04C51F95}"/>
              </a:ext>
            </a:extLst>
          </p:cNvPr>
          <p:cNvSpPr/>
          <p:nvPr/>
        </p:nvSpPr>
        <p:spPr>
          <a:xfrm>
            <a:off x="524784" y="3629098"/>
            <a:ext cx="6344297" cy="430887"/>
          </a:xfrm>
          <a:prstGeom prst="rect">
            <a:avLst/>
          </a:prstGeom>
        </p:spPr>
        <p:txBody>
          <a:bodyPr wrap="square" lIns="90000" tIns="0" rIns="0" bIns="0">
            <a:spAutoFit/>
          </a:bodyPr>
          <a:lstStyle/>
          <a:p>
            <a:r>
              <a:rPr lang="en-US" sz="2800" b="1" dirty="0">
                <a:solidFill>
                  <a:srgbClr val="016AAA"/>
                </a:solidFill>
                <a:latin typeface="Helvetica" pitchFamily="2" charset="0"/>
              </a:rPr>
              <a:t>Server side API’s</a:t>
            </a:r>
            <a:endParaRPr lang="en-US" sz="2400" b="1" dirty="0">
              <a:solidFill>
                <a:srgbClr val="016AAA"/>
              </a:solidFill>
              <a:latin typeface="Helvetica" pitchFamily="2" charset="0"/>
            </a:endParaRPr>
          </a:p>
        </p:txBody>
      </p:sp>
      <p:sp>
        <p:nvSpPr>
          <p:cNvPr id="7" name="Rectangle 6">
            <a:extLst>
              <a:ext uri="{FF2B5EF4-FFF2-40B4-BE49-F238E27FC236}">
                <a16:creationId xmlns:a16="http://schemas.microsoft.com/office/drawing/2014/main" id="{A72E3ED6-B06A-4CD1-9DB7-DC24B1705CF8}"/>
              </a:ext>
            </a:extLst>
          </p:cNvPr>
          <p:cNvSpPr/>
          <p:nvPr/>
        </p:nvSpPr>
        <p:spPr>
          <a:xfrm>
            <a:off x="618090" y="4181169"/>
            <a:ext cx="6344296" cy="2062103"/>
          </a:xfrm>
          <a:prstGeom prst="rect">
            <a:avLst/>
          </a:prstGeom>
        </p:spPr>
        <p:txBody>
          <a:bodyPr wrap="square">
            <a:spAutoFit/>
          </a:bodyPr>
          <a:lstStyle/>
          <a:p>
            <a:pPr marL="285750" indent="-285750">
              <a:buFont typeface="Arial" panose="020B0604020202020204" pitchFamily="34" charset="0"/>
              <a:buChar char="•"/>
            </a:pPr>
            <a:r>
              <a:rPr lang="en-US" sz="1600" b="0" i="0" dirty="0">
                <a:solidFill>
                  <a:srgbClr val="444444"/>
                </a:solidFill>
                <a:effectLst/>
                <a:latin typeface="Calibri" panose="020F0502020204030204" pitchFamily="34" charset="0"/>
              </a:rPr>
              <a:t>In </a:t>
            </a:r>
            <a:r>
              <a:rPr lang="en-US" sz="1600" b="1" i="0" dirty="0">
                <a:solidFill>
                  <a:srgbClr val="444444"/>
                </a:solidFill>
                <a:effectLst/>
                <a:latin typeface="Calibri" panose="020F0502020204030204" pitchFamily="34" charset="0"/>
              </a:rPr>
              <a:t>Notification Preference </a:t>
            </a:r>
            <a:r>
              <a:rPr lang="en-US" sz="1600" b="0" i="0" dirty="0">
                <a:solidFill>
                  <a:srgbClr val="444444"/>
                </a:solidFill>
                <a:effectLst/>
                <a:latin typeface="Calibri" panose="020F0502020204030204" pitchFamily="34" charset="0"/>
              </a:rPr>
              <a:t>Screen</a:t>
            </a:r>
          </a:p>
          <a:p>
            <a:pPr marL="742950" lvl="1" indent="-285750">
              <a:buFont typeface="Arial" panose="020B0604020202020204" pitchFamily="34" charset="0"/>
              <a:buChar char="•"/>
            </a:pPr>
            <a:r>
              <a:rPr lang="en-US" sz="1600" b="0" i="0" dirty="0">
                <a:solidFill>
                  <a:srgbClr val="00B050"/>
                </a:solidFill>
                <a:effectLst/>
                <a:latin typeface="Calibri" panose="020F0502020204030204" pitchFamily="34" charset="0"/>
              </a:rPr>
              <a:t>GetUserNotificationPreferenceByCC</a:t>
            </a:r>
          </a:p>
          <a:p>
            <a:pPr marL="742950" lvl="1" indent="-285750">
              <a:buFont typeface="Arial" panose="020B0604020202020204" pitchFamily="34" charset="0"/>
              <a:buChar char="•"/>
            </a:pPr>
            <a:r>
              <a:rPr lang="en-US" sz="1600" b="0" i="0" dirty="0">
                <a:solidFill>
                  <a:srgbClr val="00B050"/>
                </a:solidFill>
                <a:effectLst/>
                <a:latin typeface="Calibri" panose="020F0502020204030204" pitchFamily="34" charset="0"/>
              </a:rPr>
              <a:t>RemoveUsersUnsubscribedNotifications</a:t>
            </a:r>
          </a:p>
          <a:p>
            <a:pPr marL="742950" lvl="1" indent="-285750">
              <a:buFont typeface="Arial" panose="020B0604020202020204" pitchFamily="34" charset="0"/>
              <a:buChar char="•"/>
            </a:pPr>
            <a:r>
              <a:rPr lang="en-US" sz="1600" b="0" i="0" dirty="0">
                <a:solidFill>
                  <a:schemeClr val="accent2"/>
                </a:solidFill>
                <a:effectLst/>
                <a:latin typeface="Calibri" panose="020F0502020204030204" pitchFamily="34" charset="0"/>
              </a:rPr>
              <a:t>GetDefaultNotificationByTemplateIDs</a:t>
            </a:r>
          </a:p>
          <a:p>
            <a:pPr marL="285750" indent="-285750">
              <a:buFont typeface="Arial" panose="020B0604020202020204" pitchFamily="34" charset="0"/>
              <a:buChar char="•"/>
            </a:pPr>
            <a:r>
              <a:rPr lang="en-US" sz="1600" dirty="0">
                <a:solidFill>
                  <a:srgbClr val="444444"/>
                </a:solidFill>
                <a:latin typeface="Calibri" panose="020F0502020204030204" pitchFamily="34" charset="0"/>
              </a:rPr>
              <a:t>In </a:t>
            </a:r>
            <a:r>
              <a:rPr lang="en-US" sz="1600" b="1" dirty="0">
                <a:solidFill>
                  <a:srgbClr val="444444"/>
                </a:solidFill>
                <a:latin typeface="Calibri" panose="020F0502020204030204" pitchFamily="34" charset="0"/>
              </a:rPr>
              <a:t>Notifications</a:t>
            </a:r>
            <a:r>
              <a:rPr lang="en-US" sz="1600" dirty="0">
                <a:solidFill>
                  <a:srgbClr val="444444"/>
                </a:solidFill>
                <a:latin typeface="Calibri" panose="020F0502020204030204" pitchFamily="34" charset="0"/>
              </a:rPr>
              <a:t> Screen</a:t>
            </a:r>
          </a:p>
          <a:p>
            <a:pPr marL="742950" lvl="1" indent="-285750">
              <a:buFont typeface="Arial" panose="020B0604020202020204" pitchFamily="34" charset="0"/>
              <a:buChar char="•"/>
            </a:pPr>
            <a:r>
              <a:rPr lang="en-US" sz="1600" dirty="0">
                <a:solidFill>
                  <a:srgbClr val="00B050"/>
                </a:solidFill>
              </a:rPr>
              <a:t>SaveNotificationSettingsDetail</a:t>
            </a:r>
            <a:endParaRPr lang="en-US" sz="1600" dirty="0">
              <a:solidFill>
                <a:srgbClr val="444444"/>
              </a:solidFill>
              <a:latin typeface="Calibri" panose="020F0502020204030204" pitchFamily="34" charset="0"/>
            </a:endParaRPr>
          </a:p>
          <a:p>
            <a:pPr marL="742950" lvl="1" indent="-285750">
              <a:buFont typeface="Arial" panose="020B0604020202020204" pitchFamily="34" charset="0"/>
              <a:buChar char="•"/>
            </a:pPr>
            <a:r>
              <a:rPr lang="en-US" sz="1600" dirty="0" err="1">
                <a:solidFill>
                  <a:schemeClr val="accent2"/>
                </a:solidFill>
                <a:latin typeface="Calibri" panose="020F0502020204030204" pitchFamily="34" charset="0"/>
              </a:rPr>
              <a:t>GetDefaultNotificationSettingDetails</a:t>
            </a:r>
            <a:r>
              <a:rPr lang="en-US" sz="1600" dirty="0">
                <a:solidFill>
                  <a:schemeClr val="accent2"/>
                </a:solidFill>
                <a:latin typeface="Calibri" panose="020F0502020204030204" pitchFamily="34" charset="0"/>
              </a:rPr>
              <a:t> --&gt; GetFeatureSettings</a:t>
            </a:r>
          </a:p>
          <a:p>
            <a:pPr marL="285750" indent="-285750">
              <a:buFont typeface="Arial" panose="020B0604020202020204" pitchFamily="34" charset="0"/>
              <a:buChar char="•"/>
            </a:pPr>
            <a:endParaRPr lang="en-US" sz="1600" dirty="0"/>
          </a:p>
        </p:txBody>
      </p:sp>
      <p:sp>
        <p:nvSpPr>
          <p:cNvPr id="32" name="Rectangle 31">
            <a:extLst>
              <a:ext uri="{FF2B5EF4-FFF2-40B4-BE49-F238E27FC236}">
                <a16:creationId xmlns:a16="http://schemas.microsoft.com/office/drawing/2014/main" id="{8F179710-74BF-4FF1-8D55-34294E51ED21}"/>
              </a:ext>
            </a:extLst>
          </p:cNvPr>
          <p:cNvSpPr/>
          <p:nvPr/>
        </p:nvSpPr>
        <p:spPr>
          <a:xfrm>
            <a:off x="6146593" y="1226222"/>
            <a:ext cx="5520623" cy="36438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38196F7-7BDD-4A45-B163-938421A988B9}"/>
              </a:ext>
            </a:extLst>
          </p:cNvPr>
          <p:cNvSpPr/>
          <p:nvPr/>
        </p:nvSpPr>
        <p:spPr>
          <a:xfrm>
            <a:off x="6276769" y="1679518"/>
            <a:ext cx="1405588" cy="30695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4" name="TextBox 33">
            <a:extLst>
              <a:ext uri="{FF2B5EF4-FFF2-40B4-BE49-F238E27FC236}">
                <a16:creationId xmlns:a16="http://schemas.microsoft.com/office/drawing/2014/main" id="{4F1EEF90-8751-41A1-BD67-A64BDE306E96}"/>
              </a:ext>
            </a:extLst>
          </p:cNvPr>
          <p:cNvSpPr txBox="1"/>
          <p:nvPr/>
        </p:nvSpPr>
        <p:spPr>
          <a:xfrm>
            <a:off x="7915549" y="918648"/>
            <a:ext cx="1679712" cy="379348"/>
          </a:xfrm>
          <a:prstGeom prst="rect">
            <a:avLst/>
          </a:prstGeom>
          <a:noFill/>
        </p:spPr>
        <p:txBody>
          <a:bodyPr wrap="square" rtlCol="0">
            <a:spAutoFit/>
          </a:bodyPr>
          <a:lstStyle/>
          <a:p>
            <a:r>
              <a:rPr lang="en-US" dirty="0">
                <a:solidFill>
                  <a:schemeClr val="accent6"/>
                </a:solidFill>
              </a:rPr>
              <a:t>Profile Model</a:t>
            </a:r>
          </a:p>
        </p:txBody>
      </p:sp>
      <p:sp>
        <p:nvSpPr>
          <p:cNvPr id="35" name="Rectangle 34">
            <a:extLst>
              <a:ext uri="{FF2B5EF4-FFF2-40B4-BE49-F238E27FC236}">
                <a16:creationId xmlns:a16="http://schemas.microsoft.com/office/drawing/2014/main" id="{6AB4B33E-26D4-4E1F-97D8-FD1063377F8F}"/>
              </a:ext>
            </a:extLst>
          </p:cNvPr>
          <p:cNvSpPr/>
          <p:nvPr/>
        </p:nvSpPr>
        <p:spPr>
          <a:xfrm>
            <a:off x="7825433" y="1679517"/>
            <a:ext cx="3716656" cy="30695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TextBox 35">
            <a:extLst>
              <a:ext uri="{FF2B5EF4-FFF2-40B4-BE49-F238E27FC236}">
                <a16:creationId xmlns:a16="http://schemas.microsoft.com/office/drawing/2014/main" id="{CB6B4913-C7DA-4C26-BE34-85EFA781CCB3}"/>
              </a:ext>
            </a:extLst>
          </p:cNvPr>
          <p:cNvSpPr txBox="1"/>
          <p:nvPr/>
        </p:nvSpPr>
        <p:spPr>
          <a:xfrm>
            <a:off x="6276769" y="1371441"/>
            <a:ext cx="1270835" cy="276999"/>
          </a:xfrm>
          <a:prstGeom prst="rect">
            <a:avLst/>
          </a:prstGeom>
          <a:noFill/>
        </p:spPr>
        <p:txBody>
          <a:bodyPr wrap="square" rtlCol="0">
            <a:spAutoFit/>
          </a:bodyPr>
          <a:lstStyle/>
          <a:p>
            <a:r>
              <a:rPr lang="en-US" sz="1200" dirty="0"/>
              <a:t>Left component</a:t>
            </a:r>
          </a:p>
        </p:txBody>
      </p:sp>
      <p:sp>
        <p:nvSpPr>
          <p:cNvPr id="37" name="TextBox 36">
            <a:extLst>
              <a:ext uri="{FF2B5EF4-FFF2-40B4-BE49-F238E27FC236}">
                <a16:creationId xmlns:a16="http://schemas.microsoft.com/office/drawing/2014/main" id="{44AD6615-601A-4047-9C29-C5511FC9ABA0}"/>
              </a:ext>
            </a:extLst>
          </p:cNvPr>
          <p:cNvSpPr txBox="1"/>
          <p:nvPr/>
        </p:nvSpPr>
        <p:spPr>
          <a:xfrm>
            <a:off x="7827050" y="1369769"/>
            <a:ext cx="1856711" cy="276999"/>
          </a:xfrm>
          <a:prstGeom prst="rect">
            <a:avLst/>
          </a:prstGeom>
          <a:noFill/>
        </p:spPr>
        <p:txBody>
          <a:bodyPr wrap="square" rtlCol="0">
            <a:spAutoFit/>
          </a:bodyPr>
          <a:lstStyle/>
          <a:p>
            <a:r>
              <a:rPr lang="en-US" sz="1200" dirty="0"/>
              <a:t>Right Module</a:t>
            </a:r>
          </a:p>
        </p:txBody>
      </p:sp>
      <p:sp>
        <p:nvSpPr>
          <p:cNvPr id="38" name="Rectangle 37">
            <a:extLst>
              <a:ext uri="{FF2B5EF4-FFF2-40B4-BE49-F238E27FC236}">
                <a16:creationId xmlns:a16="http://schemas.microsoft.com/office/drawing/2014/main" id="{3D0ABFC7-7106-4F92-97EE-E94B403C8BD0}"/>
              </a:ext>
            </a:extLst>
          </p:cNvPr>
          <p:cNvSpPr/>
          <p:nvPr/>
        </p:nvSpPr>
        <p:spPr>
          <a:xfrm>
            <a:off x="6419845" y="1904594"/>
            <a:ext cx="1127759" cy="246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8D3B864-28AD-428F-B822-66B6B0A404E7}"/>
              </a:ext>
            </a:extLst>
          </p:cNvPr>
          <p:cNvSpPr/>
          <p:nvPr/>
        </p:nvSpPr>
        <p:spPr>
          <a:xfrm>
            <a:off x="6419845" y="2312036"/>
            <a:ext cx="1127759" cy="246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719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1EAD38-B996-4225-AFF3-AC1005D1CBD4}"/>
              </a:ext>
            </a:extLst>
          </p:cNvPr>
          <p:cNvSpPr>
            <a:spLocks noGrp="1"/>
          </p:cNvSpPr>
          <p:nvPr>
            <p:ph type="title"/>
          </p:nvPr>
        </p:nvSpPr>
        <p:spPr/>
        <p:txBody>
          <a:bodyPr/>
          <a:lstStyle/>
          <a:p>
            <a:r>
              <a:rPr lang="en-US" dirty="0"/>
              <a:t>Implementation</a:t>
            </a:r>
          </a:p>
        </p:txBody>
      </p:sp>
      <p:sp>
        <p:nvSpPr>
          <p:cNvPr id="6" name="Rectangle: Rounded Corners 5">
            <a:extLst>
              <a:ext uri="{FF2B5EF4-FFF2-40B4-BE49-F238E27FC236}">
                <a16:creationId xmlns:a16="http://schemas.microsoft.com/office/drawing/2014/main" id="{984A0946-9116-4177-9ED5-9120D48A5920}"/>
              </a:ext>
            </a:extLst>
          </p:cNvPr>
          <p:cNvSpPr/>
          <p:nvPr/>
        </p:nvSpPr>
        <p:spPr>
          <a:xfrm>
            <a:off x="762245" y="1344186"/>
            <a:ext cx="1663469" cy="569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Notification preference tab</a:t>
            </a:r>
          </a:p>
        </p:txBody>
      </p:sp>
      <p:cxnSp>
        <p:nvCxnSpPr>
          <p:cNvPr id="7" name="Straight Arrow Connector 6">
            <a:extLst>
              <a:ext uri="{FF2B5EF4-FFF2-40B4-BE49-F238E27FC236}">
                <a16:creationId xmlns:a16="http://schemas.microsoft.com/office/drawing/2014/main" id="{57DFA1D5-AAD2-45BD-82A7-B105EE93D59A}"/>
              </a:ext>
            </a:extLst>
          </p:cNvPr>
          <p:cNvCxnSpPr>
            <a:cxnSpLocks/>
            <a:stCxn id="6" idx="3"/>
            <a:endCxn id="8" idx="1"/>
          </p:cNvCxnSpPr>
          <p:nvPr/>
        </p:nvCxnSpPr>
        <p:spPr>
          <a:xfrm flipV="1">
            <a:off x="2425714" y="1628902"/>
            <a:ext cx="2822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AAC3A8B-265B-42D3-BDBE-6462B88F3C55}"/>
              </a:ext>
            </a:extLst>
          </p:cNvPr>
          <p:cNvSpPr txBox="1"/>
          <p:nvPr/>
        </p:nvSpPr>
        <p:spPr>
          <a:xfrm>
            <a:off x="2707965" y="1444236"/>
            <a:ext cx="1407559" cy="369332"/>
          </a:xfrm>
          <a:prstGeom prst="rect">
            <a:avLst/>
          </a:prstGeom>
          <a:noFill/>
        </p:spPr>
        <p:txBody>
          <a:bodyPr wrap="square" rtlCol="0">
            <a:spAutoFit/>
          </a:bodyPr>
          <a:lstStyle/>
          <a:p>
            <a:r>
              <a:rPr lang="en-US" dirty="0"/>
              <a:t>Loader starts</a:t>
            </a:r>
          </a:p>
        </p:txBody>
      </p:sp>
      <p:cxnSp>
        <p:nvCxnSpPr>
          <p:cNvPr id="9" name="Straight Arrow Connector 8">
            <a:extLst>
              <a:ext uri="{FF2B5EF4-FFF2-40B4-BE49-F238E27FC236}">
                <a16:creationId xmlns:a16="http://schemas.microsoft.com/office/drawing/2014/main" id="{4EC0DC5D-DB3E-40C9-A665-FBD64293557F}"/>
              </a:ext>
            </a:extLst>
          </p:cNvPr>
          <p:cNvCxnSpPr>
            <a:cxnSpLocks/>
            <a:stCxn id="8" idx="3"/>
            <a:endCxn id="10" idx="1"/>
          </p:cNvCxnSpPr>
          <p:nvPr/>
        </p:nvCxnSpPr>
        <p:spPr>
          <a:xfrm flipV="1">
            <a:off x="4115524" y="1609437"/>
            <a:ext cx="218458" cy="19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BCC1F6A-CC63-4EE0-8643-D5F1AC56D50B}"/>
              </a:ext>
            </a:extLst>
          </p:cNvPr>
          <p:cNvSpPr txBox="1"/>
          <p:nvPr/>
        </p:nvSpPr>
        <p:spPr>
          <a:xfrm>
            <a:off x="4333982" y="1424771"/>
            <a:ext cx="3524036" cy="369332"/>
          </a:xfrm>
          <a:prstGeom prst="rect">
            <a:avLst/>
          </a:prstGeom>
          <a:noFill/>
        </p:spPr>
        <p:txBody>
          <a:bodyPr wrap="square" rtlCol="0">
            <a:spAutoFit/>
          </a:bodyPr>
          <a:lstStyle/>
          <a:p>
            <a:r>
              <a:rPr lang="en-US" b="0" i="0" dirty="0">
                <a:solidFill>
                  <a:srgbClr val="444444"/>
                </a:solidFill>
                <a:effectLst/>
                <a:latin typeface="Calibri" panose="020F0502020204030204" pitchFamily="34" charset="0"/>
              </a:rPr>
              <a:t>GetUserNotificationPreferenceByCC</a:t>
            </a:r>
            <a:endParaRPr lang="en-US" dirty="0"/>
          </a:p>
        </p:txBody>
      </p:sp>
      <p:cxnSp>
        <p:nvCxnSpPr>
          <p:cNvPr id="11" name="Straight Arrow Connector 10">
            <a:extLst>
              <a:ext uri="{FF2B5EF4-FFF2-40B4-BE49-F238E27FC236}">
                <a16:creationId xmlns:a16="http://schemas.microsoft.com/office/drawing/2014/main" id="{420BC233-C46A-4E8F-AE08-BC36AEB3724B}"/>
              </a:ext>
            </a:extLst>
          </p:cNvPr>
          <p:cNvCxnSpPr>
            <a:cxnSpLocks/>
            <a:stCxn id="10" idx="3"/>
            <a:endCxn id="12" idx="0"/>
          </p:cNvCxnSpPr>
          <p:nvPr/>
        </p:nvCxnSpPr>
        <p:spPr>
          <a:xfrm>
            <a:off x="7858018" y="1609437"/>
            <a:ext cx="2202874" cy="38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C81F191-674D-4F7B-B317-0164A2EB5B3B}"/>
              </a:ext>
            </a:extLst>
          </p:cNvPr>
          <p:cNvSpPr txBox="1"/>
          <p:nvPr/>
        </p:nvSpPr>
        <p:spPr>
          <a:xfrm>
            <a:off x="8524875" y="1648391"/>
            <a:ext cx="3072033" cy="923330"/>
          </a:xfrm>
          <a:prstGeom prst="rect">
            <a:avLst/>
          </a:prstGeom>
          <a:noFill/>
        </p:spPr>
        <p:txBody>
          <a:bodyPr wrap="square" rtlCol="0">
            <a:spAutoFit/>
          </a:bodyPr>
          <a:lstStyle/>
          <a:p>
            <a:r>
              <a:rPr lang="en-US" dirty="0"/>
              <a:t>API will return the list of userNotificationPreferences ( eventname, templateId, …etc.)</a:t>
            </a:r>
          </a:p>
        </p:txBody>
      </p:sp>
      <p:cxnSp>
        <p:nvCxnSpPr>
          <p:cNvPr id="13" name="Straight Arrow Connector 12">
            <a:extLst>
              <a:ext uri="{FF2B5EF4-FFF2-40B4-BE49-F238E27FC236}">
                <a16:creationId xmlns:a16="http://schemas.microsoft.com/office/drawing/2014/main" id="{BC4FB38D-68F7-4A96-87F0-373D192C5A78}"/>
              </a:ext>
            </a:extLst>
          </p:cNvPr>
          <p:cNvCxnSpPr>
            <a:cxnSpLocks/>
            <a:stCxn id="12" idx="2"/>
            <a:endCxn id="14" idx="3"/>
          </p:cNvCxnSpPr>
          <p:nvPr/>
        </p:nvCxnSpPr>
        <p:spPr>
          <a:xfrm flipH="1">
            <a:off x="7459037" y="2571721"/>
            <a:ext cx="2601855" cy="107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00A523B-E6A9-4CA4-97DE-DFC33E613F72}"/>
              </a:ext>
            </a:extLst>
          </p:cNvPr>
          <p:cNvSpPr txBox="1"/>
          <p:nvPr/>
        </p:nvSpPr>
        <p:spPr>
          <a:xfrm>
            <a:off x="4732962" y="2356007"/>
            <a:ext cx="2726075" cy="646331"/>
          </a:xfrm>
          <a:prstGeom prst="rect">
            <a:avLst/>
          </a:prstGeom>
          <a:noFill/>
        </p:spPr>
        <p:txBody>
          <a:bodyPr wrap="square" rtlCol="0">
            <a:spAutoFit/>
          </a:bodyPr>
          <a:lstStyle/>
          <a:p>
            <a:r>
              <a:rPr lang="en-US" dirty="0"/>
              <a:t>Receives the response and generates the table UI</a:t>
            </a:r>
          </a:p>
        </p:txBody>
      </p:sp>
      <p:cxnSp>
        <p:nvCxnSpPr>
          <p:cNvPr id="15" name="Straight Arrow Connector 14">
            <a:extLst>
              <a:ext uri="{FF2B5EF4-FFF2-40B4-BE49-F238E27FC236}">
                <a16:creationId xmlns:a16="http://schemas.microsoft.com/office/drawing/2014/main" id="{60637974-53D7-4C0F-85E4-BCF838743E15}"/>
              </a:ext>
            </a:extLst>
          </p:cNvPr>
          <p:cNvCxnSpPr>
            <a:stCxn id="14" idx="1"/>
          </p:cNvCxnSpPr>
          <p:nvPr/>
        </p:nvCxnSpPr>
        <p:spPr>
          <a:xfrm flipH="1" flipV="1">
            <a:off x="3904179" y="2657154"/>
            <a:ext cx="828783" cy="22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7C851F7-A31D-4CF8-BED6-0B6DA839237A}"/>
              </a:ext>
            </a:extLst>
          </p:cNvPr>
          <p:cNvSpPr txBox="1"/>
          <p:nvPr/>
        </p:nvSpPr>
        <p:spPr>
          <a:xfrm>
            <a:off x="2538381" y="2505516"/>
            <a:ext cx="1407559" cy="369332"/>
          </a:xfrm>
          <a:prstGeom prst="rect">
            <a:avLst/>
          </a:prstGeom>
          <a:noFill/>
        </p:spPr>
        <p:txBody>
          <a:bodyPr wrap="square" rtlCol="0">
            <a:spAutoFit/>
          </a:bodyPr>
          <a:lstStyle/>
          <a:p>
            <a:r>
              <a:rPr lang="en-US" dirty="0"/>
              <a:t>Loader stops</a:t>
            </a:r>
          </a:p>
        </p:txBody>
      </p:sp>
      <p:sp>
        <p:nvSpPr>
          <p:cNvPr id="17" name="TextBox 16">
            <a:extLst>
              <a:ext uri="{FF2B5EF4-FFF2-40B4-BE49-F238E27FC236}">
                <a16:creationId xmlns:a16="http://schemas.microsoft.com/office/drawing/2014/main" id="{EBE33185-D9A5-41E3-8874-C165F18E1608}"/>
              </a:ext>
            </a:extLst>
          </p:cNvPr>
          <p:cNvSpPr txBox="1"/>
          <p:nvPr/>
        </p:nvSpPr>
        <p:spPr>
          <a:xfrm>
            <a:off x="517388" y="2243193"/>
            <a:ext cx="1951280" cy="923330"/>
          </a:xfrm>
          <a:prstGeom prst="rect">
            <a:avLst/>
          </a:prstGeom>
          <a:noFill/>
        </p:spPr>
        <p:txBody>
          <a:bodyPr wrap="square" rtlCol="0">
            <a:spAutoFit/>
          </a:bodyPr>
          <a:lstStyle/>
          <a:p>
            <a:r>
              <a:rPr lang="en-US" dirty="0"/>
              <a:t>List of Notifications will be displayed in ui. </a:t>
            </a:r>
          </a:p>
        </p:txBody>
      </p:sp>
      <p:cxnSp>
        <p:nvCxnSpPr>
          <p:cNvPr id="18" name="Straight Arrow Connector 17">
            <a:extLst>
              <a:ext uri="{FF2B5EF4-FFF2-40B4-BE49-F238E27FC236}">
                <a16:creationId xmlns:a16="http://schemas.microsoft.com/office/drawing/2014/main" id="{8FD9B657-AF56-4231-9794-4ADFFA3A783C}"/>
              </a:ext>
            </a:extLst>
          </p:cNvPr>
          <p:cNvCxnSpPr>
            <a:cxnSpLocks/>
            <a:stCxn id="16" idx="1"/>
          </p:cNvCxnSpPr>
          <p:nvPr/>
        </p:nvCxnSpPr>
        <p:spPr>
          <a:xfrm flipH="1">
            <a:off x="2249139" y="2690182"/>
            <a:ext cx="289242" cy="1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33F5053B-7C59-41B0-9691-9CE1A4393C80}"/>
              </a:ext>
            </a:extLst>
          </p:cNvPr>
          <p:cNvSpPr/>
          <p:nvPr/>
        </p:nvSpPr>
        <p:spPr>
          <a:xfrm>
            <a:off x="447674" y="1161613"/>
            <a:ext cx="11226937" cy="200068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30" name="Rectangle 29">
            <a:extLst>
              <a:ext uri="{FF2B5EF4-FFF2-40B4-BE49-F238E27FC236}">
                <a16:creationId xmlns:a16="http://schemas.microsoft.com/office/drawing/2014/main" id="{4B0F590A-257E-4816-A0F1-8AEA6D04E4DC}"/>
              </a:ext>
            </a:extLst>
          </p:cNvPr>
          <p:cNvSpPr/>
          <p:nvPr/>
        </p:nvSpPr>
        <p:spPr>
          <a:xfrm>
            <a:off x="447674" y="3481421"/>
            <a:ext cx="8388317" cy="1738938"/>
          </a:xfrm>
          <a:prstGeom prst="rect">
            <a:avLst/>
          </a:prstGeom>
        </p:spPr>
        <p:txBody>
          <a:bodyPr wrap="square">
            <a:spAutoFit/>
          </a:bodyPr>
          <a:lstStyle/>
          <a:p>
            <a:r>
              <a:rPr lang="en-US" sz="1600" dirty="0">
                <a:solidFill>
                  <a:schemeClr val="tx1">
                    <a:lumMod val="75000"/>
                    <a:lumOff val="25000"/>
                  </a:schemeClr>
                </a:solidFill>
                <a:latin typeface="Helvetica" pitchFamily="2" charset="0"/>
              </a:rPr>
              <a:t>Other functionalities.</a:t>
            </a:r>
          </a:p>
          <a:p>
            <a:pPr marL="285750" indent="-285750">
              <a:buFont typeface="Arial" panose="020B0604020202020204" pitchFamily="34" charset="0"/>
              <a:buChar char="•"/>
            </a:pPr>
            <a:r>
              <a:rPr lang="en-US" sz="1400" dirty="0">
                <a:solidFill>
                  <a:schemeClr val="tx1">
                    <a:lumMod val="75000"/>
                    <a:lumOff val="25000"/>
                  </a:schemeClr>
                </a:solidFill>
                <a:latin typeface="Helvetica" pitchFamily="2" charset="0"/>
              </a:rPr>
              <a:t>Search </a:t>
            </a:r>
            <a:r>
              <a:rPr lang="en-US" sz="1400" dirty="0">
                <a:solidFill>
                  <a:schemeClr val="tx1">
                    <a:lumMod val="75000"/>
                    <a:lumOff val="25000"/>
                  </a:schemeClr>
                </a:solidFill>
                <a:latin typeface="Helvetica" pitchFamily="2" charset="0"/>
                <a:sym typeface="Wingdings" panose="05000000000000000000" pitchFamily="2" charset="2"/>
              </a:rPr>
              <a:t> </a:t>
            </a:r>
            <a:r>
              <a:rPr lang="en-US" sz="1400" b="0" i="0" dirty="0">
                <a:solidFill>
                  <a:srgbClr val="444444"/>
                </a:solidFill>
                <a:effectLst/>
                <a:latin typeface="Calibri" panose="020F0502020204030204" pitchFamily="34" charset="0"/>
              </a:rPr>
              <a:t>GetUserNotificationPreferenceByCC (with searched text) </a:t>
            </a:r>
            <a:r>
              <a:rPr lang="en-US" sz="1400" b="0" i="0" dirty="0">
                <a:solidFill>
                  <a:srgbClr val="444444"/>
                </a:solidFill>
                <a:effectLst/>
                <a:latin typeface="Calibri" panose="020F0502020204030204" pitchFamily="34" charset="0"/>
                <a:sym typeface="Wingdings" panose="05000000000000000000" pitchFamily="2" charset="2"/>
              </a:rPr>
              <a:t> refreshes the table </a:t>
            </a:r>
            <a:endParaRPr lang="en-US" sz="1400" b="0" i="0" dirty="0">
              <a:solidFill>
                <a:srgbClr val="444444"/>
              </a:solidFill>
              <a:effectLst/>
              <a:latin typeface="Calibri" panose="020F0502020204030204" pitchFamily="34" charset="0"/>
            </a:endParaRPr>
          </a:p>
          <a:p>
            <a:pPr marL="285750" indent="-285750">
              <a:lnSpc>
                <a:spcPct val="150000"/>
              </a:lnSpc>
              <a:buFont typeface="Arial" panose="020B0604020202020204" pitchFamily="34" charset="0"/>
              <a:buChar char="•"/>
            </a:pPr>
            <a:r>
              <a:rPr lang="en-US" sz="1400" dirty="0">
                <a:solidFill>
                  <a:schemeClr val="tx1">
                    <a:lumMod val="75000"/>
                    <a:lumOff val="25000"/>
                  </a:schemeClr>
                </a:solidFill>
                <a:latin typeface="Helvetica" pitchFamily="2" charset="0"/>
                <a:sym typeface="Wingdings" panose="05000000000000000000" pitchFamily="2" charset="2"/>
              </a:rPr>
              <a:t>Preview Template  </a:t>
            </a:r>
            <a:r>
              <a:rPr lang="en-US" sz="1400" dirty="0">
                <a:solidFill>
                  <a:schemeClr val="tx1">
                    <a:lumMod val="75000"/>
                    <a:lumOff val="25000"/>
                  </a:schemeClr>
                </a:solidFill>
                <a:latin typeface="+mj-lt"/>
                <a:sym typeface="Wingdings" panose="05000000000000000000" pitchFamily="2" charset="2"/>
              </a:rPr>
              <a:t>GetDefaultNotificationByTemplateIDs  pop up of email notification. </a:t>
            </a:r>
          </a:p>
          <a:p>
            <a:pPr marL="285750" indent="-285750">
              <a:buFont typeface="Arial" panose="020B0604020202020204" pitchFamily="34" charset="0"/>
              <a:buChar char="•"/>
            </a:pPr>
            <a:r>
              <a:rPr lang="en-US" sz="1400" dirty="0">
                <a:solidFill>
                  <a:schemeClr val="tx1">
                    <a:lumMod val="75000"/>
                    <a:lumOff val="25000"/>
                  </a:schemeClr>
                </a:solidFill>
                <a:latin typeface="Helvetica" panose="020B0604020202020204" pitchFamily="34" charset="0"/>
                <a:cs typeface="Helvetica" panose="020B0604020202020204" pitchFamily="34" charset="0"/>
              </a:rPr>
              <a:t>Opt In </a:t>
            </a:r>
            <a:r>
              <a:rPr lang="en-US" sz="1400" dirty="0">
                <a:solidFill>
                  <a:schemeClr val="tx1">
                    <a:lumMod val="75000"/>
                    <a:lumOff val="25000"/>
                  </a:schemeClr>
                </a:solidFill>
                <a:latin typeface="Helvetica" panose="020B0604020202020204" pitchFamily="34" charset="0"/>
                <a:cs typeface="Helvetica" panose="020B0604020202020204" pitchFamily="34" charset="0"/>
                <a:sym typeface="Wingdings" panose="05000000000000000000" pitchFamily="2" charset="2"/>
              </a:rPr>
              <a:t> </a:t>
            </a:r>
            <a:r>
              <a:rPr lang="en-US" sz="1400" dirty="0">
                <a:solidFill>
                  <a:schemeClr val="tx1">
                    <a:lumMod val="75000"/>
                    <a:lumOff val="25000"/>
                  </a:schemeClr>
                </a:solidFill>
                <a:latin typeface="+mj-lt"/>
                <a:cs typeface="Helvetica" panose="020B0604020202020204" pitchFamily="34" charset="0"/>
                <a:sym typeface="Wingdings" panose="05000000000000000000" pitchFamily="2" charset="2"/>
              </a:rPr>
              <a:t>RemoveUsersUnsubscribedNotifications  refreshes table with </a:t>
            </a:r>
            <a:r>
              <a:rPr lang="en-US" sz="1400" b="0" i="0" dirty="0">
                <a:solidFill>
                  <a:srgbClr val="444444"/>
                </a:solidFill>
                <a:effectLst/>
                <a:latin typeface="Calibri" panose="020F0502020204030204" pitchFamily="34" charset="0"/>
              </a:rPr>
              <a:t>GetUserNotificationPreferenceByCC</a:t>
            </a:r>
          </a:p>
          <a:p>
            <a:pPr marL="285750" indent="-285750">
              <a:buFont typeface="Arial" panose="020B0604020202020204" pitchFamily="34" charset="0"/>
              <a:buChar char="•"/>
            </a:pPr>
            <a:endParaRPr lang="en-US" sz="1400" dirty="0">
              <a:solidFill>
                <a:srgbClr val="444444"/>
              </a:solidFill>
              <a:latin typeface="Calibri" panose="020F0502020204030204" pitchFamily="34" charset="0"/>
              <a:cs typeface="Helvetica" panose="020B0604020202020204" pitchFamily="34" charset="0"/>
            </a:endParaRPr>
          </a:p>
          <a:p>
            <a:pPr marL="285750" indent="-285750">
              <a:buFont typeface="Arial" panose="020B0604020202020204" pitchFamily="34" charset="0"/>
              <a:buChar char="•"/>
            </a:pPr>
            <a:r>
              <a:rPr lang="en-US" sz="1400" dirty="0">
                <a:solidFill>
                  <a:srgbClr val="444444"/>
                </a:solidFill>
                <a:latin typeface="Helvetica" panose="020B0604020202020204" pitchFamily="34" charset="0"/>
                <a:cs typeface="Helvetica" panose="020B0604020202020204" pitchFamily="34" charset="0"/>
              </a:rPr>
              <a:t>Notifications Tab </a:t>
            </a:r>
            <a:r>
              <a:rPr lang="en-US" sz="1400" dirty="0">
                <a:solidFill>
                  <a:srgbClr val="444444"/>
                </a:solidFill>
                <a:latin typeface="Helvetica" panose="020B0604020202020204" pitchFamily="34" charset="0"/>
                <a:cs typeface="Helvetica" panose="020B0604020202020204" pitchFamily="34" charset="0"/>
                <a:sym typeface="Wingdings" panose="05000000000000000000" pitchFamily="2" charset="2"/>
              </a:rPr>
              <a:t> </a:t>
            </a:r>
            <a:r>
              <a:rPr lang="en-US" sz="1400" dirty="0">
                <a:solidFill>
                  <a:srgbClr val="444444"/>
                </a:solidFill>
                <a:latin typeface="+mj-lt"/>
                <a:cs typeface="Helvetica" panose="020B0604020202020204" pitchFamily="34" charset="0"/>
                <a:sym typeface="Wingdings" panose="05000000000000000000" pitchFamily="2" charset="2"/>
              </a:rPr>
              <a:t>GetFeatureSettings  </a:t>
            </a:r>
          </a:p>
          <a:p>
            <a:pPr marL="285750" indent="-285750">
              <a:buFont typeface="Arial" panose="020B0604020202020204" pitchFamily="34" charset="0"/>
              <a:buChar char="•"/>
            </a:pPr>
            <a:r>
              <a:rPr lang="en-US" sz="1400" dirty="0">
                <a:solidFill>
                  <a:srgbClr val="444444"/>
                </a:solidFill>
                <a:latin typeface="Helvetica" panose="020B0604020202020204" pitchFamily="34" charset="0"/>
                <a:cs typeface="Helvetica" panose="020B0604020202020204" pitchFamily="34" charset="0"/>
                <a:sym typeface="Wingdings" panose="05000000000000000000" pitchFamily="2" charset="2"/>
              </a:rPr>
              <a:t>Save  </a:t>
            </a:r>
            <a:r>
              <a:rPr lang="en-US" sz="1400" dirty="0">
                <a:solidFill>
                  <a:srgbClr val="444444"/>
                </a:solidFill>
                <a:latin typeface="+mj-lt"/>
                <a:cs typeface="Helvetica" panose="020B0604020202020204" pitchFamily="34" charset="0"/>
                <a:sym typeface="Wingdings" panose="05000000000000000000" pitchFamily="2" charset="2"/>
              </a:rPr>
              <a:t>SaveNotificationSettingsDetail</a:t>
            </a:r>
            <a:endParaRPr lang="en-US" sz="1400" dirty="0">
              <a:solidFill>
                <a:schemeClr val="tx1">
                  <a:lumMod val="75000"/>
                  <a:lumOff val="25000"/>
                </a:schemeClr>
              </a:solidFill>
              <a:latin typeface="+mj-lt"/>
              <a:cs typeface="Helvetica" panose="020B0604020202020204" pitchFamily="34" charset="0"/>
            </a:endParaRPr>
          </a:p>
        </p:txBody>
      </p:sp>
    </p:spTree>
    <p:extLst>
      <p:ext uri="{BB962C8B-B14F-4D97-AF65-F5344CB8AC3E}">
        <p14:creationId xmlns:p14="http://schemas.microsoft.com/office/powerpoint/2010/main" val="1559190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E3B2A5-25F3-478A-8540-B229F488FA84}"/>
              </a:ext>
            </a:extLst>
          </p:cNvPr>
          <p:cNvSpPr>
            <a:spLocks noGrp="1"/>
          </p:cNvSpPr>
          <p:nvPr>
            <p:ph type="body" idx="1"/>
          </p:nvPr>
        </p:nvSpPr>
        <p:spPr>
          <a:xfrm>
            <a:off x="3517106" y="957189"/>
            <a:ext cx="5157787" cy="483919"/>
          </a:xfrm>
        </p:spPr>
        <p:txBody>
          <a:bodyPr/>
          <a:lstStyle/>
          <a:p>
            <a:pPr algn="ctr"/>
            <a:r>
              <a:rPr lang="en-US" dirty="0"/>
              <a:t>3-layer architecture.</a:t>
            </a:r>
          </a:p>
        </p:txBody>
      </p:sp>
      <p:sp>
        <p:nvSpPr>
          <p:cNvPr id="4" name="Title 3">
            <a:extLst>
              <a:ext uri="{FF2B5EF4-FFF2-40B4-BE49-F238E27FC236}">
                <a16:creationId xmlns:a16="http://schemas.microsoft.com/office/drawing/2014/main" id="{52FEE2AA-E943-453F-901E-5396AC5E68A9}"/>
              </a:ext>
            </a:extLst>
          </p:cNvPr>
          <p:cNvSpPr>
            <a:spLocks noGrp="1"/>
          </p:cNvSpPr>
          <p:nvPr>
            <p:ph type="title"/>
          </p:nvPr>
        </p:nvSpPr>
        <p:spPr/>
        <p:txBody>
          <a:bodyPr/>
          <a:lstStyle/>
          <a:p>
            <a:r>
              <a:rPr lang="en-US" dirty="0"/>
              <a:t>Server side</a:t>
            </a:r>
          </a:p>
        </p:txBody>
      </p:sp>
      <p:sp>
        <p:nvSpPr>
          <p:cNvPr id="6" name="Rectangle: Rounded Corners 5">
            <a:extLst>
              <a:ext uri="{FF2B5EF4-FFF2-40B4-BE49-F238E27FC236}">
                <a16:creationId xmlns:a16="http://schemas.microsoft.com/office/drawing/2014/main" id="{2ED09236-3CF0-46BB-8EEC-192162D76CEB}"/>
              </a:ext>
            </a:extLst>
          </p:cNvPr>
          <p:cNvSpPr/>
          <p:nvPr/>
        </p:nvSpPr>
        <p:spPr>
          <a:xfrm>
            <a:off x="2608446" y="1925052"/>
            <a:ext cx="1828800" cy="558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7" name="Rectangle: Rounded Corners 6">
            <a:extLst>
              <a:ext uri="{FF2B5EF4-FFF2-40B4-BE49-F238E27FC236}">
                <a16:creationId xmlns:a16="http://schemas.microsoft.com/office/drawing/2014/main" id="{1A6D9599-F1F7-4747-826A-F9BBC9166D04}"/>
              </a:ext>
            </a:extLst>
          </p:cNvPr>
          <p:cNvSpPr/>
          <p:nvPr/>
        </p:nvSpPr>
        <p:spPr>
          <a:xfrm>
            <a:off x="5263414" y="1925052"/>
            <a:ext cx="1828800" cy="558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 layer</a:t>
            </a:r>
          </a:p>
        </p:txBody>
      </p:sp>
      <p:sp>
        <p:nvSpPr>
          <p:cNvPr id="8" name="Rectangle: Rounded Corners 7">
            <a:extLst>
              <a:ext uri="{FF2B5EF4-FFF2-40B4-BE49-F238E27FC236}">
                <a16:creationId xmlns:a16="http://schemas.microsoft.com/office/drawing/2014/main" id="{0361AA60-06C0-452D-BFBB-C231A5E3DBF7}"/>
              </a:ext>
            </a:extLst>
          </p:cNvPr>
          <p:cNvSpPr/>
          <p:nvPr/>
        </p:nvSpPr>
        <p:spPr>
          <a:xfrm>
            <a:off x="7918382" y="1925051"/>
            <a:ext cx="1828800" cy="558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DAO layer</a:t>
            </a:r>
          </a:p>
        </p:txBody>
      </p:sp>
      <p:cxnSp>
        <p:nvCxnSpPr>
          <p:cNvPr id="10" name="Straight Arrow Connector 9">
            <a:extLst>
              <a:ext uri="{FF2B5EF4-FFF2-40B4-BE49-F238E27FC236}">
                <a16:creationId xmlns:a16="http://schemas.microsoft.com/office/drawing/2014/main" id="{DA3B8FEE-E262-4910-93AE-01261D399352}"/>
              </a:ext>
            </a:extLst>
          </p:cNvPr>
          <p:cNvCxnSpPr>
            <a:stCxn id="6" idx="3"/>
            <a:endCxn id="7" idx="1"/>
          </p:cNvCxnSpPr>
          <p:nvPr/>
        </p:nvCxnSpPr>
        <p:spPr>
          <a:xfrm>
            <a:off x="4437246" y="2204185"/>
            <a:ext cx="8261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EEF5FC45-422F-49FA-A3EB-47F114753FEB}"/>
              </a:ext>
            </a:extLst>
          </p:cNvPr>
          <p:cNvCxnSpPr/>
          <p:nvPr/>
        </p:nvCxnSpPr>
        <p:spPr>
          <a:xfrm>
            <a:off x="7092214" y="2204185"/>
            <a:ext cx="8261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F0C49287-ED02-40B2-8B0D-D08F9AE31C26}"/>
              </a:ext>
            </a:extLst>
          </p:cNvPr>
          <p:cNvSpPr/>
          <p:nvPr/>
        </p:nvSpPr>
        <p:spPr>
          <a:xfrm>
            <a:off x="618089" y="2881759"/>
            <a:ext cx="10345085" cy="1323439"/>
          </a:xfrm>
          <a:prstGeom prst="rect">
            <a:avLst/>
          </a:prstGeom>
        </p:spPr>
        <p:txBody>
          <a:bodyPr wrap="square">
            <a:spAutoFit/>
          </a:bodyPr>
          <a:lstStyle/>
          <a:p>
            <a:pPr marL="285750" indent="-285750">
              <a:buFont typeface="Arial" panose="020B0604020202020204" pitchFamily="34" charset="0"/>
              <a:buChar char="•"/>
            </a:pPr>
            <a:r>
              <a:rPr lang="en-US" sz="1600" b="1" i="0" dirty="0">
                <a:effectLst/>
                <a:latin typeface="Calibri" panose="020F0502020204030204" pitchFamily="34" charset="0"/>
              </a:rPr>
              <a:t>GetUserNotificationPreferenceByCC</a:t>
            </a:r>
          </a:p>
          <a:p>
            <a:pPr lvl="1"/>
            <a:r>
              <a:rPr lang="en-US" sz="1600" b="0" i="0" dirty="0">
                <a:effectLst/>
                <a:latin typeface="Calibri" panose="020F0502020204030204" pitchFamily="34" charset="0"/>
              </a:rPr>
              <a:t>Return the list of notification preference records from the database with user </a:t>
            </a:r>
            <a:r>
              <a:rPr lang="en-US" sz="1600" dirty="0">
                <a:latin typeface="Calibri" panose="020F0502020204030204" pitchFamily="34" charset="0"/>
              </a:rPr>
              <a:t>C</a:t>
            </a:r>
            <a:r>
              <a:rPr lang="en-US" sz="1600" b="0" i="0" dirty="0">
                <a:effectLst/>
                <a:latin typeface="Calibri" panose="020F0502020204030204" pitchFamily="34" charset="0"/>
              </a:rPr>
              <a:t>ontactcode. . </a:t>
            </a:r>
          </a:p>
          <a:p>
            <a:pPr marL="285750" indent="-285750">
              <a:lnSpc>
                <a:spcPct val="200000"/>
              </a:lnSpc>
              <a:buFont typeface="Arial" panose="020B0604020202020204" pitchFamily="34" charset="0"/>
              <a:buChar char="•"/>
            </a:pPr>
            <a:r>
              <a:rPr lang="en-US" sz="1600" b="1" i="0" dirty="0">
                <a:effectLst/>
                <a:latin typeface="Calibri" panose="020F0502020204030204" pitchFamily="34" charset="0"/>
              </a:rPr>
              <a:t>RemoveUsersUnsubscribedNotifications</a:t>
            </a:r>
            <a:endParaRPr lang="en-US" sz="1600" b="1" dirty="0">
              <a:latin typeface="Calibri" panose="020F0502020204030204" pitchFamily="34" charset="0"/>
            </a:endParaRPr>
          </a:p>
          <a:p>
            <a:pPr lvl="1"/>
            <a:r>
              <a:rPr lang="en-US" sz="1600" dirty="0">
                <a:latin typeface="Calibri" panose="020F0502020204030204" pitchFamily="34" charset="0"/>
              </a:rPr>
              <a:t>Removes the selected notification by its masternotificationId and return the empty string on success. </a:t>
            </a:r>
          </a:p>
        </p:txBody>
      </p:sp>
    </p:spTree>
    <p:extLst>
      <p:ext uri="{BB962C8B-B14F-4D97-AF65-F5344CB8AC3E}">
        <p14:creationId xmlns:p14="http://schemas.microsoft.com/office/powerpoint/2010/main" val="1215491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
            <a:extLst>
              <a:ext uri="{FF2B5EF4-FFF2-40B4-BE49-F238E27FC236}">
                <a16:creationId xmlns:a16="http://schemas.microsoft.com/office/drawing/2014/main" id="{0A5D736E-F670-414E-BC41-8E7DC2E1B618}"/>
              </a:ext>
            </a:extLst>
          </p:cNvPr>
          <p:cNvSpPr>
            <a:spLocks noGrp="1"/>
          </p:cNvSpPr>
          <p:nvPr>
            <p:ph idx="1"/>
          </p:nvPr>
        </p:nvSpPr>
        <p:spPr>
          <a:xfrm>
            <a:off x="-49681" y="936394"/>
            <a:ext cx="9458741" cy="471245"/>
          </a:xfrm>
        </p:spPr>
        <p:txBody>
          <a:bodyPr/>
          <a:lstStyle/>
          <a:p>
            <a:pPr marL="457200" marR="0" lvl="1" indent="0" algn="l" defTabSz="914400" rtl="0" eaLnBrk="1" fontAlgn="auto" latinLnBrk="0" hangingPunct="1">
              <a:lnSpc>
                <a:spcPct val="90000"/>
              </a:lnSpc>
              <a:spcBef>
                <a:spcPts val="500"/>
              </a:spcBef>
              <a:spcAft>
                <a:spcPts val="0"/>
              </a:spcAft>
              <a:buClrTx/>
              <a:buSzTx/>
              <a:buNone/>
              <a:tabLst/>
              <a:defRPr/>
            </a:pPr>
            <a:r>
              <a:rPr kumimoji="0" lang="en-US" sz="1800" b="0" i="0" u="none" strike="noStrike" kern="1200" cap="none" spc="0" normalizeH="0" baseline="0" noProof="0" dirty="0">
                <a:ln>
                  <a:noFill/>
                </a:ln>
                <a:solidFill>
                  <a:srgbClr val="70AD47"/>
                </a:solidFill>
                <a:effectLst/>
                <a:uLnTx/>
                <a:uFillTx/>
                <a:latin typeface="Calibri" panose="020F0502020204030204" pitchFamily="34" charset="0"/>
                <a:ea typeface="+mn-ea"/>
                <a:cs typeface="+mn-cs"/>
              </a:rPr>
              <a:t>SaveNotificationSettingsDetail</a:t>
            </a:r>
            <a:endParaRPr lang="en-US" sz="1800" dirty="0">
              <a:solidFill>
                <a:srgbClr val="70AD47"/>
              </a:solidFill>
              <a:latin typeface="Calibri" panose="020F0502020204030204" pitchFamily="34" charset="0"/>
            </a:endParaRPr>
          </a:p>
          <a:p>
            <a:pPr lvl="1">
              <a:defRPr/>
            </a:pPr>
            <a:endParaRPr kumimoji="0" lang="en-US" sz="1800" b="0" i="0" u="none" strike="noStrike" kern="1200" cap="none" spc="0" normalizeH="0" baseline="0" noProof="0" dirty="0">
              <a:ln>
                <a:noFill/>
              </a:ln>
              <a:solidFill>
                <a:srgbClr val="70AD47"/>
              </a:solidFill>
              <a:effectLst/>
              <a:uLnTx/>
              <a:uFillTx/>
              <a:latin typeface="Calibri" panose="020F0502020204030204" pitchFamily="34" charset="0"/>
              <a:ea typeface="+mn-ea"/>
              <a:cs typeface="+mn-cs"/>
            </a:endParaRPr>
          </a:p>
        </p:txBody>
      </p:sp>
      <p:sp>
        <p:nvSpPr>
          <p:cNvPr id="16" name="TextBox 15">
            <a:extLst>
              <a:ext uri="{FF2B5EF4-FFF2-40B4-BE49-F238E27FC236}">
                <a16:creationId xmlns:a16="http://schemas.microsoft.com/office/drawing/2014/main" id="{D879D2A2-E60F-48E2-9EFB-9E7AE2EE8E9A}"/>
              </a:ext>
            </a:extLst>
          </p:cNvPr>
          <p:cNvSpPr txBox="1"/>
          <p:nvPr/>
        </p:nvSpPr>
        <p:spPr>
          <a:xfrm>
            <a:off x="1124289" y="4461816"/>
            <a:ext cx="1446352" cy="369332"/>
          </a:xfrm>
          <a:prstGeom prst="rect">
            <a:avLst/>
          </a:prstGeom>
          <a:noFill/>
        </p:spPr>
        <p:txBody>
          <a:bodyPr wrap="square" rtlCol="0">
            <a:spAutoFit/>
          </a:bodyPr>
          <a:lstStyle/>
          <a:p>
            <a:r>
              <a:rPr lang="en-US" dirty="0"/>
              <a:t>Mode = new</a:t>
            </a:r>
          </a:p>
        </p:txBody>
      </p:sp>
      <p:sp>
        <p:nvSpPr>
          <p:cNvPr id="19" name="TextBox 18">
            <a:extLst>
              <a:ext uri="{FF2B5EF4-FFF2-40B4-BE49-F238E27FC236}">
                <a16:creationId xmlns:a16="http://schemas.microsoft.com/office/drawing/2014/main" id="{2A6ABDF6-396D-45FC-AEC7-0B00D475E6E4}"/>
              </a:ext>
            </a:extLst>
          </p:cNvPr>
          <p:cNvSpPr txBox="1"/>
          <p:nvPr/>
        </p:nvSpPr>
        <p:spPr>
          <a:xfrm>
            <a:off x="1125495" y="1799442"/>
            <a:ext cx="1851860" cy="369332"/>
          </a:xfrm>
          <a:prstGeom prst="rect">
            <a:avLst/>
          </a:prstGeom>
          <a:noFill/>
        </p:spPr>
        <p:txBody>
          <a:bodyPr wrap="square" rtlCol="0">
            <a:spAutoFit/>
          </a:bodyPr>
          <a:lstStyle/>
          <a:p>
            <a:r>
              <a:rPr lang="en-US" dirty="0"/>
              <a:t>Mode = modified</a:t>
            </a:r>
          </a:p>
        </p:txBody>
      </p:sp>
      <p:cxnSp>
        <p:nvCxnSpPr>
          <p:cNvPr id="18" name="Connector: Elbow 17">
            <a:extLst>
              <a:ext uri="{FF2B5EF4-FFF2-40B4-BE49-F238E27FC236}">
                <a16:creationId xmlns:a16="http://schemas.microsoft.com/office/drawing/2014/main" id="{37ACF4F5-BCCF-4904-809D-7124F8C45B19}"/>
              </a:ext>
            </a:extLst>
          </p:cNvPr>
          <p:cNvCxnSpPr>
            <a:cxnSpLocks/>
            <a:endCxn id="16" idx="1"/>
          </p:cNvCxnSpPr>
          <p:nvPr/>
        </p:nvCxnSpPr>
        <p:spPr>
          <a:xfrm rot="16200000" flipH="1">
            <a:off x="-522633" y="2999560"/>
            <a:ext cx="3022832" cy="2710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91D2C0B-E302-4B97-BD88-5D08DFC49DBD}"/>
              </a:ext>
            </a:extLst>
          </p:cNvPr>
          <p:cNvCxnSpPr>
            <a:endCxn id="19" idx="1"/>
          </p:cNvCxnSpPr>
          <p:nvPr/>
        </p:nvCxnSpPr>
        <p:spPr>
          <a:xfrm>
            <a:off x="853279" y="1973479"/>
            <a:ext cx="272216" cy="10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49FBEBB-0CEE-4D50-AA00-DF2AC6E54516}"/>
              </a:ext>
            </a:extLst>
          </p:cNvPr>
          <p:cNvSpPr txBox="1"/>
          <p:nvPr/>
        </p:nvSpPr>
        <p:spPr>
          <a:xfrm>
            <a:off x="2848249" y="4482535"/>
            <a:ext cx="3662882" cy="369332"/>
          </a:xfrm>
          <a:prstGeom prst="rect">
            <a:avLst/>
          </a:prstGeom>
          <a:noFill/>
        </p:spPr>
        <p:txBody>
          <a:bodyPr wrap="square" rtlCol="0">
            <a:spAutoFit/>
          </a:bodyPr>
          <a:lstStyle/>
          <a:p>
            <a:r>
              <a:rPr lang="en-US" dirty="0">
                <a:solidFill>
                  <a:schemeClr val="accent2"/>
                </a:solidFill>
              </a:rPr>
              <a:t>GetDefaultNotificationByTemplateIDs</a:t>
            </a:r>
          </a:p>
        </p:txBody>
      </p:sp>
      <p:sp>
        <p:nvSpPr>
          <p:cNvPr id="29" name="TextBox 28">
            <a:extLst>
              <a:ext uri="{FF2B5EF4-FFF2-40B4-BE49-F238E27FC236}">
                <a16:creationId xmlns:a16="http://schemas.microsoft.com/office/drawing/2014/main" id="{77F51281-682B-44A1-8696-AD3620B4C905}"/>
              </a:ext>
            </a:extLst>
          </p:cNvPr>
          <p:cNvSpPr txBox="1"/>
          <p:nvPr/>
        </p:nvSpPr>
        <p:spPr>
          <a:xfrm>
            <a:off x="3089208" y="2147571"/>
            <a:ext cx="3380684" cy="369332"/>
          </a:xfrm>
          <a:prstGeom prst="rect">
            <a:avLst/>
          </a:prstGeom>
          <a:noFill/>
        </p:spPr>
        <p:txBody>
          <a:bodyPr wrap="square" rtlCol="0">
            <a:spAutoFit/>
          </a:bodyPr>
          <a:lstStyle/>
          <a:p>
            <a:r>
              <a:rPr lang="en-US" dirty="0">
                <a:solidFill>
                  <a:schemeClr val="accent2"/>
                </a:solidFill>
              </a:rPr>
              <a:t>GetNotificationByDocumentCode</a:t>
            </a:r>
          </a:p>
        </p:txBody>
      </p:sp>
      <p:sp>
        <p:nvSpPr>
          <p:cNvPr id="31" name="TextBox 30">
            <a:extLst>
              <a:ext uri="{FF2B5EF4-FFF2-40B4-BE49-F238E27FC236}">
                <a16:creationId xmlns:a16="http://schemas.microsoft.com/office/drawing/2014/main" id="{FA879223-66D4-40B9-8C04-6BD24B76304D}"/>
              </a:ext>
            </a:extLst>
          </p:cNvPr>
          <p:cNvSpPr txBox="1"/>
          <p:nvPr/>
        </p:nvSpPr>
        <p:spPr>
          <a:xfrm>
            <a:off x="1125495" y="2416129"/>
            <a:ext cx="1851860" cy="369332"/>
          </a:xfrm>
          <a:prstGeom prst="rect">
            <a:avLst/>
          </a:prstGeom>
          <a:noFill/>
        </p:spPr>
        <p:txBody>
          <a:bodyPr wrap="square" rtlCol="0">
            <a:spAutoFit/>
          </a:bodyPr>
          <a:lstStyle/>
          <a:p>
            <a:r>
              <a:rPr lang="en-US" dirty="0"/>
              <a:t>Mode = Deleted</a:t>
            </a:r>
          </a:p>
        </p:txBody>
      </p:sp>
      <p:cxnSp>
        <p:nvCxnSpPr>
          <p:cNvPr id="33" name="Straight Arrow Connector 32">
            <a:extLst>
              <a:ext uri="{FF2B5EF4-FFF2-40B4-BE49-F238E27FC236}">
                <a16:creationId xmlns:a16="http://schemas.microsoft.com/office/drawing/2014/main" id="{40F4E7CA-F124-435C-BD8E-5A9D538F8478}"/>
              </a:ext>
            </a:extLst>
          </p:cNvPr>
          <p:cNvCxnSpPr>
            <a:cxnSpLocks/>
            <a:endCxn id="31" idx="1"/>
          </p:cNvCxnSpPr>
          <p:nvPr/>
        </p:nvCxnSpPr>
        <p:spPr>
          <a:xfrm>
            <a:off x="853279" y="2600795"/>
            <a:ext cx="2722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36443E6B-DD07-44F1-BB36-33737572D204}"/>
              </a:ext>
            </a:extLst>
          </p:cNvPr>
          <p:cNvSpPr/>
          <p:nvPr/>
        </p:nvSpPr>
        <p:spPr>
          <a:xfrm>
            <a:off x="2888654" y="2011848"/>
            <a:ext cx="139595" cy="6166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8A534041-7E3C-4639-8723-BCAFAA1A71D6}"/>
              </a:ext>
            </a:extLst>
          </p:cNvPr>
          <p:cNvCxnSpPr>
            <a:stCxn id="16" idx="3"/>
            <a:endCxn id="27" idx="1"/>
          </p:cNvCxnSpPr>
          <p:nvPr/>
        </p:nvCxnSpPr>
        <p:spPr>
          <a:xfrm>
            <a:off x="2570641" y="4646482"/>
            <a:ext cx="277608" cy="20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ight Brace 36">
            <a:extLst>
              <a:ext uri="{FF2B5EF4-FFF2-40B4-BE49-F238E27FC236}">
                <a16:creationId xmlns:a16="http://schemas.microsoft.com/office/drawing/2014/main" id="{61C8EF79-C30F-4631-9202-7860F6D27CE0}"/>
              </a:ext>
            </a:extLst>
          </p:cNvPr>
          <p:cNvSpPr/>
          <p:nvPr/>
        </p:nvSpPr>
        <p:spPr>
          <a:xfrm>
            <a:off x="6655394" y="2147571"/>
            <a:ext cx="364008" cy="27042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931CCA74-0415-4E31-B352-54B91C2AC522}"/>
              </a:ext>
            </a:extLst>
          </p:cNvPr>
          <p:cNvSpPr txBox="1"/>
          <p:nvPr/>
        </p:nvSpPr>
        <p:spPr>
          <a:xfrm>
            <a:off x="7118383" y="3202261"/>
            <a:ext cx="1729817" cy="646331"/>
          </a:xfrm>
          <a:prstGeom prst="rect">
            <a:avLst/>
          </a:prstGeom>
          <a:noFill/>
        </p:spPr>
        <p:txBody>
          <a:bodyPr wrap="square" rtlCol="0">
            <a:spAutoFit/>
          </a:bodyPr>
          <a:lstStyle/>
          <a:p>
            <a:r>
              <a:rPr lang="en-US" dirty="0"/>
              <a:t>Notifications </a:t>
            </a:r>
          </a:p>
          <a:p>
            <a:r>
              <a:rPr lang="en-US" dirty="0"/>
              <a:t>response object.</a:t>
            </a:r>
          </a:p>
        </p:txBody>
      </p:sp>
      <p:cxnSp>
        <p:nvCxnSpPr>
          <p:cNvPr id="40" name="Straight Arrow Connector 39">
            <a:extLst>
              <a:ext uri="{FF2B5EF4-FFF2-40B4-BE49-F238E27FC236}">
                <a16:creationId xmlns:a16="http://schemas.microsoft.com/office/drawing/2014/main" id="{B20CC968-CC21-4173-8985-E55A84454830}"/>
              </a:ext>
            </a:extLst>
          </p:cNvPr>
          <p:cNvCxnSpPr>
            <a:stCxn id="38" idx="3"/>
          </p:cNvCxnSpPr>
          <p:nvPr/>
        </p:nvCxnSpPr>
        <p:spPr>
          <a:xfrm flipV="1">
            <a:off x="8848200" y="3497045"/>
            <a:ext cx="587410" cy="28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295BAB8-B0C2-47BF-890F-2F5221E3735B}"/>
              </a:ext>
            </a:extLst>
          </p:cNvPr>
          <p:cNvSpPr txBox="1"/>
          <p:nvPr/>
        </p:nvSpPr>
        <p:spPr>
          <a:xfrm>
            <a:off x="9442028" y="3143649"/>
            <a:ext cx="2155757" cy="646331"/>
          </a:xfrm>
          <a:prstGeom prst="rect">
            <a:avLst/>
          </a:prstGeom>
          <a:noFill/>
        </p:spPr>
        <p:txBody>
          <a:bodyPr wrap="square" rtlCol="0">
            <a:spAutoFit/>
          </a:bodyPr>
          <a:lstStyle/>
          <a:p>
            <a:r>
              <a:rPr lang="en-US" dirty="0"/>
              <a:t>Assign value to the notifications object </a:t>
            </a:r>
          </a:p>
        </p:txBody>
      </p:sp>
      <p:sp>
        <p:nvSpPr>
          <p:cNvPr id="42" name="TextBox 41">
            <a:extLst>
              <a:ext uri="{FF2B5EF4-FFF2-40B4-BE49-F238E27FC236}">
                <a16:creationId xmlns:a16="http://schemas.microsoft.com/office/drawing/2014/main" id="{CEB9A18E-24FE-4159-A7F4-6FC999014C9E}"/>
              </a:ext>
            </a:extLst>
          </p:cNvPr>
          <p:cNvSpPr txBox="1"/>
          <p:nvPr/>
        </p:nvSpPr>
        <p:spPr>
          <a:xfrm>
            <a:off x="8892039" y="4248389"/>
            <a:ext cx="2553346" cy="923330"/>
          </a:xfrm>
          <a:prstGeom prst="rect">
            <a:avLst/>
          </a:prstGeom>
          <a:noFill/>
        </p:spPr>
        <p:txBody>
          <a:bodyPr wrap="square" rtlCol="0">
            <a:spAutoFit/>
          </a:bodyPr>
          <a:lstStyle/>
          <a:p>
            <a:r>
              <a:rPr lang="en-US" dirty="0">
                <a:solidFill>
                  <a:schemeClr val="accent2"/>
                </a:solidFill>
              </a:rPr>
              <a:t>AddNotification</a:t>
            </a:r>
          </a:p>
          <a:p>
            <a:r>
              <a:rPr lang="en-US" dirty="0">
                <a:solidFill>
                  <a:schemeClr val="accent2"/>
                </a:solidFill>
              </a:rPr>
              <a:t>UpdateNotification</a:t>
            </a:r>
          </a:p>
          <a:p>
            <a:r>
              <a:rPr lang="en-US" dirty="0">
                <a:solidFill>
                  <a:schemeClr val="accent2"/>
                </a:solidFill>
              </a:rPr>
              <a:t>DeleteNotification</a:t>
            </a:r>
          </a:p>
        </p:txBody>
      </p:sp>
      <p:cxnSp>
        <p:nvCxnSpPr>
          <p:cNvPr id="44" name="Straight Arrow Connector 43">
            <a:extLst>
              <a:ext uri="{FF2B5EF4-FFF2-40B4-BE49-F238E27FC236}">
                <a16:creationId xmlns:a16="http://schemas.microsoft.com/office/drawing/2014/main" id="{E898E7B3-9549-484D-B23B-58506D216A80}"/>
              </a:ext>
            </a:extLst>
          </p:cNvPr>
          <p:cNvCxnSpPr>
            <a:cxnSpLocks/>
          </p:cNvCxnSpPr>
          <p:nvPr/>
        </p:nvCxnSpPr>
        <p:spPr>
          <a:xfrm>
            <a:off x="9884702" y="3852850"/>
            <a:ext cx="1" cy="464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07D57A4-26FB-4F43-9D22-47EF629FF363}"/>
              </a:ext>
            </a:extLst>
          </p:cNvPr>
          <p:cNvSpPr txBox="1"/>
          <p:nvPr/>
        </p:nvSpPr>
        <p:spPr>
          <a:xfrm>
            <a:off x="11166464" y="4344035"/>
            <a:ext cx="1107596" cy="646331"/>
          </a:xfrm>
          <a:prstGeom prst="rect">
            <a:avLst/>
          </a:prstGeom>
          <a:noFill/>
        </p:spPr>
        <p:txBody>
          <a:bodyPr wrap="square" rtlCol="0">
            <a:spAutoFit/>
          </a:bodyPr>
          <a:lstStyle/>
          <a:p>
            <a:r>
              <a:rPr lang="en-US" dirty="0"/>
              <a:t>Based on mode</a:t>
            </a:r>
          </a:p>
        </p:txBody>
      </p:sp>
      <p:sp>
        <p:nvSpPr>
          <p:cNvPr id="46" name="Right Brace 45">
            <a:extLst>
              <a:ext uri="{FF2B5EF4-FFF2-40B4-BE49-F238E27FC236}">
                <a16:creationId xmlns:a16="http://schemas.microsoft.com/office/drawing/2014/main" id="{8FF1A6FA-2C4F-475D-8E10-D081E9841E84}"/>
              </a:ext>
            </a:extLst>
          </p:cNvPr>
          <p:cNvSpPr/>
          <p:nvPr/>
        </p:nvSpPr>
        <p:spPr>
          <a:xfrm>
            <a:off x="10903232" y="4317217"/>
            <a:ext cx="259629" cy="67314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a:extLst>
              <a:ext uri="{FF2B5EF4-FFF2-40B4-BE49-F238E27FC236}">
                <a16:creationId xmlns:a16="http://schemas.microsoft.com/office/drawing/2014/main" id="{EB5C4EF8-6FF4-4EF5-AD76-D1502F5FFCDA}"/>
              </a:ext>
            </a:extLst>
          </p:cNvPr>
          <p:cNvSpPr txBox="1"/>
          <p:nvPr/>
        </p:nvSpPr>
        <p:spPr>
          <a:xfrm>
            <a:off x="614975" y="1307537"/>
            <a:ext cx="4738867" cy="369332"/>
          </a:xfrm>
          <a:prstGeom prst="rect">
            <a:avLst/>
          </a:prstGeom>
          <a:noFill/>
        </p:spPr>
        <p:txBody>
          <a:bodyPr wrap="square" rtlCol="0">
            <a:spAutoFit/>
          </a:bodyPr>
          <a:lstStyle/>
          <a:p>
            <a:r>
              <a:rPr lang="en-US" dirty="0"/>
              <a:t>SaveTimeBasedNotiFicationsForContact</a:t>
            </a:r>
          </a:p>
        </p:txBody>
      </p:sp>
      <p:cxnSp>
        <p:nvCxnSpPr>
          <p:cNvPr id="61" name="Straight Connector 60">
            <a:extLst>
              <a:ext uri="{FF2B5EF4-FFF2-40B4-BE49-F238E27FC236}">
                <a16:creationId xmlns:a16="http://schemas.microsoft.com/office/drawing/2014/main" id="{1732CED2-2C59-4D77-A6CE-253D1B0B9BD3}"/>
              </a:ext>
            </a:extLst>
          </p:cNvPr>
          <p:cNvCxnSpPr>
            <a:cxnSpLocks/>
          </p:cNvCxnSpPr>
          <p:nvPr/>
        </p:nvCxnSpPr>
        <p:spPr>
          <a:xfrm>
            <a:off x="302760" y="1030538"/>
            <a:ext cx="0" cy="4914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A36B784-E0C8-4564-8CB3-29A1CFA83EBA}"/>
              </a:ext>
            </a:extLst>
          </p:cNvPr>
          <p:cNvCxnSpPr>
            <a:cxnSpLocks/>
          </p:cNvCxnSpPr>
          <p:nvPr/>
        </p:nvCxnSpPr>
        <p:spPr>
          <a:xfrm>
            <a:off x="309887" y="5945358"/>
            <a:ext cx="23941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9BB272D5-F3BE-48E9-A3BB-062AA8C728E9}"/>
              </a:ext>
            </a:extLst>
          </p:cNvPr>
          <p:cNvCxnSpPr>
            <a:endCxn id="51" idx="1"/>
          </p:cNvCxnSpPr>
          <p:nvPr/>
        </p:nvCxnSpPr>
        <p:spPr>
          <a:xfrm flipV="1">
            <a:off x="302760" y="1492203"/>
            <a:ext cx="312215" cy="22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7C73F1B0-C5B9-46F0-92C0-1B9EC35E8A09}"/>
              </a:ext>
            </a:extLst>
          </p:cNvPr>
          <p:cNvSpPr txBox="1"/>
          <p:nvPr/>
        </p:nvSpPr>
        <p:spPr>
          <a:xfrm>
            <a:off x="2709934" y="5728078"/>
            <a:ext cx="2098152" cy="369331"/>
          </a:xfrm>
          <a:prstGeom prst="rect">
            <a:avLst/>
          </a:prstGeom>
          <a:noFill/>
        </p:spPr>
        <p:txBody>
          <a:bodyPr wrap="square" rtlCol="0">
            <a:spAutoFit/>
          </a:bodyPr>
          <a:lstStyle/>
          <a:p>
            <a:r>
              <a:rPr lang="en-US" dirty="0"/>
              <a:t>saveFeatureSettings</a:t>
            </a:r>
          </a:p>
        </p:txBody>
      </p:sp>
      <p:cxnSp>
        <p:nvCxnSpPr>
          <p:cNvPr id="68" name="Straight Arrow Connector 67">
            <a:extLst>
              <a:ext uri="{FF2B5EF4-FFF2-40B4-BE49-F238E27FC236}">
                <a16:creationId xmlns:a16="http://schemas.microsoft.com/office/drawing/2014/main" id="{E87AED94-D9AC-406E-896A-E3AAD25EE1D3}"/>
              </a:ext>
            </a:extLst>
          </p:cNvPr>
          <p:cNvCxnSpPr>
            <a:cxnSpLocks/>
            <a:stCxn id="66" idx="3"/>
          </p:cNvCxnSpPr>
          <p:nvPr/>
        </p:nvCxnSpPr>
        <p:spPr>
          <a:xfrm>
            <a:off x="4808086" y="5912744"/>
            <a:ext cx="3714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5D152A9-DC3B-4FD9-99BE-FEF5F600339A}"/>
              </a:ext>
            </a:extLst>
          </p:cNvPr>
          <p:cNvCxnSpPr>
            <a:stCxn id="66" idx="3"/>
          </p:cNvCxnSpPr>
          <p:nvPr/>
        </p:nvCxnSpPr>
        <p:spPr>
          <a:xfrm>
            <a:off x="4808086" y="5912744"/>
            <a:ext cx="0" cy="443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1F45280-34DB-49C4-918C-A34111A25D67}"/>
              </a:ext>
            </a:extLst>
          </p:cNvPr>
          <p:cNvCxnSpPr>
            <a:cxnSpLocks/>
          </p:cNvCxnSpPr>
          <p:nvPr/>
        </p:nvCxnSpPr>
        <p:spPr>
          <a:xfrm>
            <a:off x="4809189" y="6356728"/>
            <a:ext cx="370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EBA70AB6-02B9-4D86-B45A-8FC02BA27F9B}"/>
              </a:ext>
            </a:extLst>
          </p:cNvPr>
          <p:cNvSpPr txBox="1"/>
          <p:nvPr/>
        </p:nvSpPr>
        <p:spPr>
          <a:xfrm>
            <a:off x="5306252" y="5696928"/>
            <a:ext cx="6026458" cy="369332"/>
          </a:xfrm>
          <a:prstGeom prst="rect">
            <a:avLst/>
          </a:prstGeom>
          <a:noFill/>
        </p:spPr>
        <p:txBody>
          <a:bodyPr wrap="square" rtlCol="0">
            <a:spAutoFit/>
          </a:bodyPr>
          <a:lstStyle/>
          <a:p>
            <a:r>
              <a:rPr lang="en-US" dirty="0">
                <a:solidFill>
                  <a:schemeClr val="accent2"/>
                </a:solidFill>
              </a:rPr>
              <a:t>addFeatureSettings</a:t>
            </a:r>
            <a:r>
              <a:rPr lang="en-US" dirty="0"/>
              <a:t>  if no record in the DB. (contactcode = 0 )</a:t>
            </a:r>
          </a:p>
        </p:txBody>
      </p:sp>
      <p:sp>
        <p:nvSpPr>
          <p:cNvPr id="86" name="TextBox 85">
            <a:extLst>
              <a:ext uri="{FF2B5EF4-FFF2-40B4-BE49-F238E27FC236}">
                <a16:creationId xmlns:a16="http://schemas.microsoft.com/office/drawing/2014/main" id="{086BEC29-FB83-4D39-9A4C-A1B1D99BF997}"/>
              </a:ext>
            </a:extLst>
          </p:cNvPr>
          <p:cNvSpPr txBox="1"/>
          <p:nvPr/>
        </p:nvSpPr>
        <p:spPr>
          <a:xfrm>
            <a:off x="5297405" y="6189134"/>
            <a:ext cx="3055123" cy="369331"/>
          </a:xfrm>
          <a:prstGeom prst="rect">
            <a:avLst/>
          </a:prstGeom>
          <a:noFill/>
        </p:spPr>
        <p:txBody>
          <a:bodyPr wrap="square" rtlCol="0">
            <a:spAutoFit/>
          </a:bodyPr>
          <a:lstStyle/>
          <a:p>
            <a:r>
              <a:rPr lang="en-US" dirty="0">
                <a:solidFill>
                  <a:schemeClr val="accent2"/>
                </a:solidFill>
              </a:rPr>
              <a:t>updateFeatureSettinsgs</a:t>
            </a:r>
            <a:r>
              <a:rPr lang="en-US" dirty="0"/>
              <a:t> </a:t>
            </a:r>
          </a:p>
        </p:txBody>
      </p:sp>
      <p:sp>
        <p:nvSpPr>
          <p:cNvPr id="52" name="Title 3">
            <a:extLst>
              <a:ext uri="{FF2B5EF4-FFF2-40B4-BE49-F238E27FC236}">
                <a16:creationId xmlns:a16="http://schemas.microsoft.com/office/drawing/2014/main" id="{E7196D9E-E886-4C2D-85F7-E69EF788DC63}"/>
              </a:ext>
            </a:extLst>
          </p:cNvPr>
          <p:cNvSpPr>
            <a:spLocks noGrp="1"/>
          </p:cNvSpPr>
          <p:nvPr>
            <p:ph type="title"/>
          </p:nvPr>
        </p:nvSpPr>
        <p:spPr>
          <a:xfrm>
            <a:off x="618090" y="0"/>
            <a:ext cx="5798663" cy="832039"/>
          </a:xfrm>
        </p:spPr>
        <p:txBody>
          <a:bodyPr/>
          <a:lstStyle/>
          <a:p>
            <a:r>
              <a:rPr lang="en-US" dirty="0"/>
              <a:t>Save API</a:t>
            </a:r>
          </a:p>
        </p:txBody>
      </p:sp>
    </p:spTree>
    <p:extLst>
      <p:ext uri="{BB962C8B-B14F-4D97-AF65-F5344CB8AC3E}">
        <p14:creationId xmlns:p14="http://schemas.microsoft.com/office/powerpoint/2010/main" val="3281742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6268F8-18C4-1F46-9FBF-4205255902CA}"/>
              </a:ext>
            </a:extLst>
          </p:cNvPr>
          <p:cNvSpPr>
            <a:spLocks noGrp="1"/>
          </p:cNvSpPr>
          <p:nvPr>
            <p:ph type="title"/>
          </p:nvPr>
        </p:nvSpPr>
        <p:spPr/>
        <p:txBody>
          <a:bodyPr/>
          <a:lstStyle/>
          <a:p>
            <a:r>
              <a:rPr lang="en-US" dirty="0"/>
              <a:t> Problem Statement </a:t>
            </a:r>
          </a:p>
        </p:txBody>
      </p:sp>
      <p:sp>
        <p:nvSpPr>
          <p:cNvPr id="6" name="Rectangle 5">
            <a:extLst>
              <a:ext uri="{FF2B5EF4-FFF2-40B4-BE49-F238E27FC236}">
                <a16:creationId xmlns:a16="http://schemas.microsoft.com/office/drawing/2014/main" id="{FBBB2C90-43EC-4648-A680-BB6BE8199AE5}"/>
              </a:ext>
            </a:extLst>
          </p:cNvPr>
          <p:cNvSpPr/>
          <p:nvPr/>
        </p:nvSpPr>
        <p:spPr>
          <a:xfrm>
            <a:off x="4638675" y="2142484"/>
            <a:ext cx="6969484" cy="1292662"/>
          </a:xfrm>
          <a:prstGeom prst="rect">
            <a:avLst/>
          </a:prstGeom>
        </p:spPr>
        <p:txBody>
          <a:bodyPr wrap="square" lIns="90000" tIns="0" rIns="0" bIns="0">
            <a:spAutoFit/>
          </a:bodyPr>
          <a:lstStyle/>
          <a:p>
            <a:pPr algn="just"/>
            <a:r>
              <a:rPr lang="en-US" sz="2800" b="1" dirty="0">
                <a:solidFill>
                  <a:srgbClr val="016AAA"/>
                </a:solidFill>
                <a:cs typeface="Latha" panose="020B0502040204020203" pitchFamily="34" charset="0"/>
              </a:rPr>
              <a:t>Migration of old stack user features to new tech stack for a better maintainability and accessibility compliance. </a:t>
            </a:r>
          </a:p>
        </p:txBody>
      </p:sp>
      <p:grpSp>
        <p:nvGrpSpPr>
          <p:cNvPr id="8" name="Group 7">
            <a:extLst>
              <a:ext uri="{FF2B5EF4-FFF2-40B4-BE49-F238E27FC236}">
                <a16:creationId xmlns:a16="http://schemas.microsoft.com/office/drawing/2014/main" id="{E4E93044-1D77-E044-9403-4697ABA9EE24}"/>
              </a:ext>
            </a:extLst>
          </p:cNvPr>
          <p:cNvGrpSpPr/>
          <p:nvPr/>
        </p:nvGrpSpPr>
        <p:grpSpPr>
          <a:xfrm>
            <a:off x="1130260" y="1720116"/>
            <a:ext cx="3390841" cy="3808942"/>
            <a:chOff x="6642418" y="1720116"/>
            <a:chExt cx="3390841" cy="3808942"/>
          </a:xfrm>
        </p:grpSpPr>
        <p:sp>
          <p:nvSpPr>
            <p:cNvPr id="9" name="Oval 8">
              <a:extLst>
                <a:ext uri="{FF2B5EF4-FFF2-40B4-BE49-F238E27FC236}">
                  <a16:creationId xmlns:a16="http://schemas.microsoft.com/office/drawing/2014/main" id="{6A19C8D3-2399-5D4D-A175-42D4AFD9ABE4}"/>
                </a:ext>
              </a:extLst>
            </p:cNvPr>
            <p:cNvSpPr/>
            <p:nvPr/>
          </p:nvSpPr>
          <p:spPr>
            <a:xfrm rot="2700000">
              <a:off x="6457398" y="1953196"/>
              <a:ext cx="3808942" cy="3342781"/>
            </a:xfrm>
            <a:prstGeom prst="ellipse">
              <a:avLst/>
            </a:prstGeom>
            <a:gradFill flip="none" rotWithShape="1">
              <a:gsLst>
                <a:gs pos="5000">
                  <a:schemeClr val="tx2">
                    <a:lumMod val="20000"/>
                    <a:lumOff val="80000"/>
                  </a:schemeClr>
                </a:gs>
                <a:gs pos="100000">
                  <a:schemeClr val="bg1">
                    <a:alpha val="0"/>
                  </a:schemeClr>
                </a:gs>
              </a:gsLst>
              <a:lin ang="0" scaled="0"/>
              <a:tileRect/>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a:extLst>
                <a:ext uri="{FF2B5EF4-FFF2-40B4-BE49-F238E27FC236}">
                  <a16:creationId xmlns:a16="http://schemas.microsoft.com/office/drawing/2014/main" id="{2C00E257-E986-BC46-AA97-5365F4A97731}"/>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flipH="1">
              <a:off x="6642418" y="1854559"/>
              <a:ext cx="3148889" cy="3148882"/>
            </a:xfrm>
            <a:prstGeom prst="rect">
              <a:avLst/>
            </a:prstGeom>
          </p:spPr>
        </p:pic>
      </p:grpSp>
      <p:pic>
        <p:nvPicPr>
          <p:cNvPr id="11" name="Graphic 10">
            <a:extLst>
              <a:ext uri="{FF2B5EF4-FFF2-40B4-BE49-F238E27FC236}">
                <a16:creationId xmlns:a16="http://schemas.microsoft.com/office/drawing/2014/main" id="{6E6DDDA4-2351-FC41-A571-D5A7D4586587}"/>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947404" y="2668621"/>
            <a:ext cx="1514601" cy="1520758"/>
          </a:xfrm>
          <a:prstGeom prst="rect">
            <a:avLst/>
          </a:prstGeom>
        </p:spPr>
      </p:pic>
    </p:spTree>
    <p:extLst>
      <p:ext uri="{BB962C8B-B14F-4D97-AF65-F5344CB8AC3E}">
        <p14:creationId xmlns:p14="http://schemas.microsoft.com/office/powerpoint/2010/main" val="2202111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269A63-451C-4654-943F-EBE707DEE1D7}"/>
              </a:ext>
            </a:extLst>
          </p:cNvPr>
          <p:cNvSpPr>
            <a:spLocks noGrp="1"/>
          </p:cNvSpPr>
          <p:nvPr>
            <p:ph sz="half" idx="2"/>
          </p:nvPr>
        </p:nvSpPr>
        <p:spPr>
          <a:xfrm>
            <a:off x="839787" y="1247775"/>
            <a:ext cx="9380538" cy="2781300"/>
          </a:xfrm>
        </p:spPr>
        <p:txBody>
          <a:bodyPr/>
          <a:lstStyle/>
          <a:p>
            <a:r>
              <a:rPr lang="en-US" sz="2400" dirty="0">
                <a:latin typeface="+mn-lt"/>
              </a:rPr>
              <a:t>Maintainability code </a:t>
            </a:r>
          </a:p>
          <a:p>
            <a:r>
              <a:rPr lang="en-US" sz="2400" dirty="0">
                <a:latin typeface="+mn-lt"/>
              </a:rPr>
              <a:t>Accessibility compliance</a:t>
            </a:r>
          </a:p>
          <a:p>
            <a:r>
              <a:rPr lang="en-US" sz="2400" b="0" i="0" dirty="0">
                <a:effectLst/>
                <a:latin typeface="+mn-lt"/>
              </a:rPr>
              <a:t>The old jQuery Versions are vulnerable and  prone to security risks, whereas with the angular implementation security risk can be mitigated</a:t>
            </a:r>
          </a:p>
        </p:txBody>
      </p:sp>
      <p:sp>
        <p:nvSpPr>
          <p:cNvPr id="4" name="Title 3">
            <a:extLst>
              <a:ext uri="{FF2B5EF4-FFF2-40B4-BE49-F238E27FC236}">
                <a16:creationId xmlns:a16="http://schemas.microsoft.com/office/drawing/2014/main" id="{00B155BF-5053-4E31-8F35-63056C9284AC}"/>
              </a:ext>
            </a:extLst>
          </p:cNvPr>
          <p:cNvSpPr>
            <a:spLocks noGrp="1"/>
          </p:cNvSpPr>
          <p:nvPr>
            <p:ph type="title"/>
          </p:nvPr>
        </p:nvSpPr>
        <p:spPr/>
        <p:txBody>
          <a:bodyPr/>
          <a:lstStyle/>
          <a:p>
            <a:r>
              <a:rPr lang="en-US" dirty="0"/>
              <a:t>Advantages</a:t>
            </a:r>
          </a:p>
        </p:txBody>
      </p:sp>
    </p:spTree>
    <p:extLst>
      <p:ext uri="{BB962C8B-B14F-4D97-AF65-F5344CB8AC3E}">
        <p14:creationId xmlns:p14="http://schemas.microsoft.com/office/powerpoint/2010/main" val="1135900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A5D946-9A62-4C33-A668-A0FA50D35C6E}"/>
              </a:ext>
            </a:extLst>
          </p:cNvPr>
          <p:cNvSpPr>
            <a:spLocks noGrp="1"/>
          </p:cNvSpPr>
          <p:nvPr>
            <p:ph sz="half" idx="2"/>
          </p:nvPr>
        </p:nvSpPr>
        <p:spPr>
          <a:xfrm>
            <a:off x="735013" y="1381125"/>
            <a:ext cx="11066462" cy="3684588"/>
          </a:xfrm>
        </p:spPr>
        <p:txBody>
          <a:bodyPr/>
          <a:lstStyle/>
          <a:p>
            <a:r>
              <a:rPr lang="en-US" sz="2400" dirty="0">
                <a:latin typeface="+mn-lt"/>
              </a:rPr>
              <a:t>Removing WCF dependencies with .NET Core version API</a:t>
            </a:r>
          </a:p>
          <a:p>
            <a:r>
              <a:rPr lang="en-US" sz="2400" dirty="0">
                <a:latin typeface="+mn-lt"/>
              </a:rPr>
              <a:t>Migrating jQuery , MVC webpages to Angular .</a:t>
            </a:r>
          </a:p>
          <a:p>
            <a:r>
              <a:rPr lang="en-US" sz="2400" dirty="0">
                <a:latin typeface="+mn-lt"/>
              </a:rPr>
              <a:t>Integrating migrated tabs to existing framework. </a:t>
            </a:r>
          </a:p>
          <a:p>
            <a:r>
              <a:rPr lang="en-US" sz="2400" dirty="0">
                <a:latin typeface="+mn-lt"/>
              </a:rPr>
              <a:t>Upgrading legacy webpages to Angular and .NET framework </a:t>
            </a:r>
          </a:p>
        </p:txBody>
      </p:sp>
      <p:sp>
        <p:nvSpPr>
          <p:cNvPr id="4" name="Title 3">
            <a:extLst>
              <a:ext uri="{FF2B5EF4-FFF2-40B4-BE49-F238E27FC236}">
                <a16:creationId xmlns:a16="http://schemas.microsoft.com/office/drawing/2014/main" id="{99737837-E83B-4178-9448-9CD3A8891EE2}"/>
              </a:ext>
            </a:extLst>
          </p:cNvPr>
          <p:cNvSpPr>
            <a:spLocks noGrp="1"/>
          </p:cNvSpPr>
          <p:nvPr>
            <p:ph type="title"/>
          </p:nvPr>
        </p:nvSpPr>
        <p:spPr/>
        <p:txBody>
          <a:bodyPr/>
          <a:lstStyle/>
          <a:p>
            <a:r>
              <a:rPr lang="en-US" dirty="0"/>
              <a:t>Achievements</a:t>
            </a:r>
          </a:p>
        </p:txBody>
      </p:sp>
    </p:spTree>
    <p:extLst>
      <p:ext uri="{BB962C8B-B14F-4D97-AF65-F5344CB8AC3E}">
        <p14:creationId xmlns:p14="http://schemas.microsoft.com/office/powerpoint/2010/main" val="3168262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82825C-338F-4F40-8387-A88CE84A5F33}"/>
              </a:ext>
            </a:extLst>
          </p:cNvPr>
          <p:cNvSpPr>
            <a:spLocks noGrp="1"/>
          </p:cNvSpPr>
          <p:nvPr>
            <p:ph type="title"/>
          </p:nvPr>
        </p:nvSpPr>
        <p:spPr/>
        <p:txBody>
          <a:bodyPr/>
          <a:lstStyle/>
          <a:p>
            <a:r>
              <a:rPr lang="en-US" dirty="0"/>
              <a:t>Implementation Approach</a:t>
            </a:r>
          </a:p>
        </p:txBody>
      </p:sp>
      <p:sp>
        <p:nvSpPr>
          <p:cNvPr id="13" name="Rectangle 12">
            <a:extLst>
              <a:ext uri="{FF2B5EF4-FFF2-40B4-BE49-F238E27FC236}">
                <a16:creationId xmlns:a16="http://schemas.microsoft.com/office/drawing/2014/main" id="{4628BEE7-3961-254C-B23D-1D0B40E6FBD7}"/>
              </a:ext>
            </a:extLst>
          </p:cNvPr>
          <p:cNvSpPr/>
          <p:nvPr/>
        </p:nvSpPr>
        <p:spPr>
          <a:xfrm>
            <a:off x="808494" y="1505868"/>
            <a:ext cx="9345156" cy="1938992"/>
          </a:xfrm>
          <a:prstGeom prst="rect">
            <a:avLst/>
          </a:prstGeom>
        </p:spPr>
        <p:txBody>
          <a:bodyPr wrap="square">
            <a:spAutoFit/>
          </a:bodyPr>
          <a:lstStyle/>
          <a:p>
            <a:r>
              <a:rPr lang="en-US" sz="2400" b="0" i="0" dirty="0">
                <a:effectLst/>
              </a:rPr>
              <a:t>Analyze the existing screens of user profile and understand the functionality and remove WCF dependencies, reimplement in Ng5</a:t>
            </a:r>
            <a:br>
              <a:rPr lang="en-US" sz="2400" b="0" i="0" dirty="0">
                <a:effectLst/>
              </a:rPr>
            </a:br>
            <a:r>
              <a:rPr lang="en-US" sz="2400" b="0" i="0" dirty="0">
                <a:effectLst/>
              </a:rPr>
              <a:t>Ensuring 100% parity in existing functionality with full regression coverage.</a:t>
            </a:r>
          </a:p>
          <a:p>
            <a:pPr marL="285750" indent="-285750">
              <a:buFont typeface="Arial" panose="020B0604020202020204" pitchFamily="34" charset="0"/>
              <a:buChar char="•"/>
            </a:pPr>
            <a:endParaRPr lang="en-US" sz="2400" b="1" dirty="0"/>
          </a:p>
        </p:txBody>
      </p:sp>
    </p:spTree>
    <p:extLst>
      <p:ext uri="{BB962C8B-B14F-4D97-AF65-F5344CB8AC3E}">
        <p14:creationId xmlns:p14="http://schemas.microsoft.com/office/powerpoint/2010/main" val="1711338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767A4F-D381-44C4-B0B3-5D4352A09D24}"/>
              </a:ext>
            </a:extLst>
          </p:cNvPr>
          <p:cNvSpPr>
            <a:spLocks noGrp="1"/>
          </p:cNvSpPr>
          <p:nvPr>
            <p:ph type="title"/>
          </p:nvPr>
        </p:nvSpPr>
        <p:spPr/>
        <p:txBody>
          <a:bodyPr/>
          <a:lstStyle/>
          <a:p>
            <a:r>
              <a:rPr lang="en-US" dirty="0"/>
              <a:t>Implementation</a:t>
            </a:r>
          </a:p>
        </p:txBody>
      </p:sp>
      <p:sp>
        <p:nvSpPr>
          <p:cNvPr id="13" name="Rectangle 12">
            <a:extLst>
              <a:ext uri="{FF2B5EF4-FFF2-40B4-BE49-F238E27FC236}">
                <a16:creationId xmlns:a16="http://schemas.microsoft.com/office/drawing/2014/main" id="{486ECA56-BC40-48E2-9D40-76CD17BF9AA8}"/>
              </a:ext>
            </a:extLst>
          </p:cNvPr>
          <p:cNvSpPr/>
          <p:nvPr/>
        </p:nvSpPr>
        <p:spPr>
          <a:xfrm>
            <a:off x="791580" y="3643045"/>
            <a:ext cx="6344297" cy="369332"/>
          </a:xfrm>
          <a:prstGeom prst="rect">
            <a:avLst/>
          </a:prstGeom>
        </p:spPr>
        <p:txBody>
          <a:bodyPr wrap="square" lIns="90000" tIns="0" rIns="0" bIns="0">
            <a:spAutoFit/>
          </a:bodyPr>
          <a:lstStyle/>
          <a:p>
            <a:r>
              <a:rPr lang="en-US" sz="2400" b="1" dirty="0">
                <a:solidFill>
                  <a:srgbClr val="016AAA"/>
                </a:solidFill>
                <a:latin typeface="Helvetica" pitchFamily="2" charset="0"/>
              </a:rPr>
              <a:t>API’s </a:t>
            </a:r>
          </a:p>
        </p:txBody>
      </p:sp>
      <p:sp>
        <p:nvSpPr>
          <p:cNvPr id="14" name="Rectangle 13">
            <a:extLst>
              <a:ext uri="{FF2B5EF4-FFF2-40B4-BE49-F238E27FC236}">
                <a16:creationId xmlns:a16="http://schemas.microsoft.com/office/drawing/2014/main" id="{8A9A5359-CA3F-4EBC-9333-E891254B34E6}"/>
              </a:ext>
            </a:extLst>
          </p:cNvPr>
          <p:cNvSpPr/>
          <p:nvPr/>
        </p:nvSpPr>
        <p:spPr>
          <a:xfrm>
            <a:off x="618090" y="4199325"/>
            <a:ext cx="7887832" cy="923330"/>
          </a:xfrm>
          <a:prstGeom prst="rect">
            <a:avLst/>
          </a:prstGeom>
        </p:spPr>
        <p:txBody>
          <a:bodyPr wrap="square">
            <a:spAutoFit/>
          </a:bodyPr>
          <a:lstStyle/>
          <a:p>
            <a:pPr marL="742950" lvl="1" indent="-285750">
              <a:buFont typeface="Arial" panose="020B0604020202020204" pitchFamily="34" charset="0"/>
              <a:buChar char="•"/>
            </a:pPr>
            <a:r>
              <a:rPr lang="en-US" b="0" i="0" dirty="0">
                <a:effectLst/>
              </a:rPr>
              <a:t>GetUserNotificationPreferenceByCC</a:t>
            </a:r>
          </a:p>
          <a:p>
            <a:pPr marL="742950" lvl="1" indent="-285750">
              <a:buFont typeface="Arial" panose="020B0604020202020204" pitchFamily="34" charset="0"/>
              <a:buChar char="•"/>
            </a:pPr>
            <a:r>
              <a:rPr lang="en-US" b="0" i="0" dirty="0">
                <a:effectLst/>
              </a:rPr>
              <a:t>RemoveUsersUnsubscribedNotifications</a:t>
            </a:r>
          </a:p>
          <a:p>
            <a:pPr marL="742950" lvl="1" indent="-285750">
              <a:buFont typeface="Arial" panose="020B0604020202020204" pitchFamily="34" charset="0"/>
              <a:buChar char="•"/>
            </a:pPr>
            <a:r>
              <a:rPr lang="en-US" dirty="0"/>
              <a:t>SaveNotificationSettingsDetail</a:t>
            </a:r>
          </a:p>
        </p:txBody>
      </p:sp>
      <p:sp>
        <p:nvSpPr>
          <p:cNvPr id="17" name="Rectangle: Rounded Corners 16">
            <a:extLst>
              <a:ext uri="{FF2B5EF4-FFF2-40B4-BE49-F238E27FC236}">
                <a16:creationId xmlns:a16="http://schemas.microsoft.com/office/drawing/2014/main" id="{378C4B1A-1CCF-4F65-B3FD-1048C7BF1729}"/>
              </a:ext>
            </a:extLst>
          </p:cNvPr>
          <p:cNvSpPr/>
          <p:nvPr/>
        </p:nvSpPr>
        <p:spPr>
          <a:xfrm>
            <a:off x="981075" y="2150274"/>
            <a:ext cx="944530" cy="556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18" name="Rectangle: Rounded Corners 17">
            <a:extLst>
              <a:ext uri="{FF2B5EF4-FFF2-40B4-BE49-F238E27FC236}">
                <a16:creationId xmlns:a16="http://schemas.microsoft.com/office/drawing/2014/main" id="{550808BE-22A1-4668-B357-95901899F672}"/>
              </a:ext>
            </a:extLst>
          </p:cNvPr>
          <p:cNvSpPr/>
          <p:nvPr/>
        </p:nvSpPr>
        <p:spPr>
          <a:xfrm>
            <a:off x="2859055" y="2144068"/>
            <a:ext cx="944530" cy="556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a:t>
            </a:r>
          </a:p>
        </p:txBody>
      </p:sp>
      <p:sp>
        <p:nvSpPr>
          <p:cNvPr id="19" name="Rectangle: Rounded Corners 18">
            <a:extLst>
              <a:ext uri="{FF2B5EF4-FFF2-40B4-BE49-F238E27FC236}">
                <a16:creationId xmlns:a16="http://schemas.microsoft.com/office/drawing/2014/main" id="{1497BC8E-CE5E-4242-BF34-AAE206CA6E98}"/>
              </a:ext>
            </a:extLst>
          </p:cNvPr>
          <p:cNvSpPr/>
          <p:nvPr/>
        </p:nvSpPr>
        <p:spPr>
          <a:xfrm>
            <a:off x="4859305" y="2150274"/>
            <a:ext cx="1893920" cy="556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Settings UI</a:t>
            </a:r>
          </a:p>
        </p:txBody>
      </p:sp>
      <p:sp>
        <p:nvSpPr>
          <p:cNvPr id="20" name="Rectangle: Rounded Corners 19">
            <a:extLst>
              <a:ext uri="{FF2B5EF4-FFF2-40B4-BE49-F238E27FC236}">
                <a16:creationId xmlns:a16="http://schemas.microsoft.com/office/drawing/2014/main" id="{D7A11212-EC29-411B-9C74-E22D8FD7F53E}"/>
              </a:ext>
            </a:extLst>
          </p:cNvPr>
          <p:cNvSpPr/>
          <p:nvPr/>
        </p:nvSpPr>
        <p:spPr>
          <a:xfrm>
            <a:off x="7888255" y="2150274"/>
            <a:ext cx="1066800" cy="556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a:t>
            </a:r>
          </a:p>
        </p:txBody>
      </p:sp>
      <p:cxnSp>
        <p:nvCxnSpPr>
          <p:cNvPr id="22" name="Straight Arrow Connector 21">
            <a:extLst>
              <a:ext uri="{FF2B5EF4-FFF2-40B4-BE49-F238E27FC236}">
                <a16:creationId xmlns:a16="http://schemas.microsoft.com/office/drawing/2014/main" id="{90409C54-01EB-4E9A-B4AB-41BF3C3DE1FF}"/>
              </a:ext>
            </a:extLst>
          </p:cNvPr>
          <p:cNvCxnSpPr>
            <a:stCxn id="17" idx="3"/>
            <a:endCxn id="18" idx="1"/>
          </p:cNvCxnSpPr>
          <p:nvPr/>
        </p:nvCxnSpPr>
        <p:spPr>
          <a:xfrm flipV="1">
            <a:off x="1925605" y="2422208"/>
            <a:ext cx="933450" cy="6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9BEB297-A3A2-4CE6-AA03-2F96579E12D5}"/>
              </a:ext>
            </a:extLst>
          </p:cNvPr>
          <p:cNvCxnSpPr>
            <a:cxnSpLocks/>
            <a:endCxn id="19" idx="1"/>
          </p:cNvCxnSpPr>
          <p:nvPr/>
        </p:nvCxnSpPr>
        <p:spPr>
          <a:xfrm>
            <a:off x="3815540" y="2428414"/>
            <a:ext cx="10437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A312F07-CBAE-4315-B6E4-F4AA4C34F4CE}"/>
              </a:ext>
            </a:extLst>
          </p:cNvPr>
          <p:cNvCxnSpPr/>
          <p:nvPr/>
        </p:nvCxnSpPr>
        <p:spPr>
          <a:xfrm>
            <a:off x="6753225" y="2286000"/>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E45D0C3-6029-4B2F-8672-74A3456D840F}"/>
              </a:ext>
            </a:extLst>
          </p:cNvPr>
          <p:cNvCxnSpPr/>
          <p:nvPr/>
        </p:nvCxnSpPr>
        <p:spPr>
          <a:xfrm flipH="1">
            <a:off x="6753225" y="2600325"/>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DF932996-78EB-4E65-B68C-BD7E90B907CD}"/>
              </a:ext>
            </a:extLst>
          </p:cNvPr>
          <p:cNvSpPr/>
          <p:nvPr/>
        </p:nvSpPr>
        <p:spPr>
          <a:xfrm>
            <a:off x="10402854" y="2144068"/>
            <a:ext cx="1217645" cy="556280"/>
          </a:xfrm>
          <a:prstGeom prst="roundRect">
            <a:avLst>
              <a:gd name="adj" fmla="val 273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cxnSp>
        <p:nvCxnSpPr>
          <p:cNvPr id="16" name="Straight Arrow Connector 15">
            <a:extLst>
              <a:ext uri="{FF2B5EF4-FFF2-40B4-BE49-F238E27FC236}">
                <a16:creationId xmlns:a16="http://schemas.microsoft.com/office/drawing/2014/main" id="{FA71E2E9-C94B-4BD4-A783-007D219279AA}"/>
              </a:ext>
            </a:extLst>
          </p:cNvPr>
          <p:cNvCxnSpPr>
            <a:cxnSpLocks/>
          </p:cNvCxnSpPr>
          <p:nvPr/>
        </p:nvCxnSpPr>
        <p:spPr>
          <a:xfrm>
            <a:off x="8955055" y="2286000"/>
            <a:ext cx="13795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EB74775-D5C5-4946-89B7-80B7597A7C8B}"/>
              </a:ext>
            </a:extLst>
          </p:cNvPr>
          <p:cNvCxnSpPr>
            <a:cxnSpLocks/>
          </p:cNvCxnSpPr>
          <p:nvPr/>
        </p:nvCxnSpPr>
        <p:spPr>
          <a:xfrm flipH="1">
            <a:off x="9067800" y="2571750"/>
            <a:ext cx="12668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9186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BD42E005-1896-0C45-B329-86FDB2B507E2}"/>
              </a:ext>
            </a:extLst>
          </p:cNvPr>
          <p:cNvSpPr txBox="1">
            <a:spLocks/>
          </p:cNvSpPr>
          <p:nvPr/>
        </p:nvSpPr>
        <p:spPr>
          <a:xfrm>
            <a:off x="2247122" y="3176082"/>
            <a:ext cx="7697755" cy="505835"/>
          </a:xfrm>
          <a:prstGeom prst="rect">
            <a:avLst/>
          </a:prstGeom>
        </p:spPr>
        <p:txBody>
          <a:bodyPr wrap="square" lIns="0" tIns="72000" rIns="0" bIns="0">
            <a:spAutoFit/>
          </a:bodyPr>
          <a:lstStyle>
            <a:lvl1pPr marL="0" indent="0" algn="l" defTabSz="914400" rtl="0" eaLnBrk="1" latinLnBrk="0" hangingPunct="1">
              <a:lnSpc>
                <a:spcPct val="60000"/>
              </a:lnSpc>
              <a:spcBef>
                <a:spcPts val="1000"/>
              </a:spcBef>
              <a:buFontTx/>
              <a:buNone/>
              <a:defRPr sz="4400" b="1" kern="1200">
                <a:solidFill>
                  <a:schemeClr val="bg2">
                    <a:lumMod val="50000"/>
                  </a:schemeClr>
                </a:solidFill>
                <a:latin typeface="Helvetica" panose="020B0604020202020204" pitchFamily="2" charset="0"/>
                <a:ea typeface="+mn-ea"/>
                <a:cs typeface="+mn-cs"/>
              </a:defRPr>
            </a:lvl1pPr>
            <a:lvl2pPr marL="4572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60000"/>
              </a:lnSpc>
              <a:spcBef>
                <a:spcPts val="1000"/>
              </a:spcBef>
              <a:spcAft>
                <a:spcPts val="0"/>
              </a:spcAft>
              <a:buClrTx/>
              <a:buSzTx/>
              <a:buFontTx/>
              <a:buNone/>
              <a:tabLst/>
              <a:defRPr/>
            </a:pPr>
            <a:r>
              <a:rPr kumimoji="0" lang="en-US" b="1" i="0" u="none" strike="noStrike" kern="1200" cap="none" spc="0" normalizeH="0" baseline="0" noProof="0" dirty="0">
                <a:ln>
                  <a:noFill/>
                </a:ln>
                <a:solidFill>
                  <a:srgbClr val="0C69AB"/>
                </a:solidFill>
                <a:effectLst/>
                <a:uLnTx/>
                <a:uFillTx/>
                <a:latin typeface="Helvetica" panose="020B0604020202020204" pitchFamily="2" charset="0"/>
                <a:ea typeface="+mn-ea"/>
                <a:cs typeface="+mn-cs"/>
              </a:rPr>
              <a:t>Demo </a:t>
            </a:r>
          </a:p>
        </p:txBody>
      </p:sp>
    </p:spTree>
    <p:extLst>
      <p:ext uri="{BB962C8B-B14F-4D97-AF65-F5344CB8AC3E}">
        <p14:creationId xmlns:p14="http://schemas.microsoft.com/office/powerpoint/2010/main" val="2827498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82825C-338F-4F40-8387-A88CE84A5F33}"/>
              </a:ext>
            </a:extLst>
          </p:cNvPr>
          <p:cNvSpPr>
            <a:spLocks noGrp="1"/>
          </p:cNvSpPr>
          <p:nvPr>
            <p:ph type="title"/>
          </p:nvPr>
        </p:nvSpPr>
        <p:spPr/>
        <p:txBody>
          <a:bodyPr/>
          <a:lstStyle/>
          <a:p>
            <a:r>
              <a:rPr lang="en-US" dirty="0"/>
              <a:t>Results / Outcomes</a:t>
            </a:r>
          </a:p>
        </p:txBody>
      </p:sp>
      <p:sp>
        <p:nvSpPr>
          <p:cNvPr id="13" name="Rectangle 12">
            <a:extLst>
              <a:ext uri="{FF2B5EF4-FFF2-40B4-BE49-F238E27FC236}">
                <a16:creationId xmlns:a16="http://schemas.microsoft.com/office/drawing/2014/main" id="{4628BEE7-3961-254C-B23D-1D0B40E6FBD7}"/>
              </a:ext>
            </a:extLst>
          </p:cNvPr>
          <p:cNvSpPr/>
          <p:nvPr/>
        </p:nvSpPr>
        <p:spPr>
          <a:xfrm>
            <a:off x="618090" y="1361852"/>
            <a:ext cx="8602110"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cs typeface="Helvetica" panose="020B0604020202020204" pitchFamily="34" charset="0"/>
              </a:rPr>
              <a:t>Reimplemented Notification &amp; Notification preferences tabs. </a:t>
            </a:r>
          </a:p>
          <a:p>
            <a:pPr marL="285750" indent="-285750">
              <a:lnSpc>
                <a:spcPct val="150000"/>
              </a:lnSpc>
              <a:buFont typeface="Arial" panose="020B0604020202020204" pitchFamily="34" charset="0"/>
              <a:buChar char="•"/>
            </a:pPr>
            <a:r>
              <a:rPr lang="en-US" dirty="0">
                <a:cs typeface="Helvetica" panose="020B0604020202020204" pitchFamily="34" charset="0"/>
              </a:rPr>
              <a:t>Developed new api’s and also migrated WCF service calls to .NET Core. </a:t>
            </a:r>
          </a:p>
          <a:p>
            <a:pPr marL="285750" indent="-285750">
              <a:lnSpc>
                <a:spcPct val="150000"/>
              </a:lnSpc>
              <a:buFont typeface="Arial" panose="020B0604020202020204" pitchFamily="34" charset="0"/>
              <a:buChar char="•"/>
            </a:pPr>
            <a:r>
              <a:rPr lang="en-US" dirty="0">
                <a:cs typeface="Helvetica" panose="020B0604020202020204" pitchFamily="34" charset="0"/>
              </a:rPr>
              <a:t>Successfully integrated with operational UI and backend services.</a:t>
            </a:r>
          </a:p>
          <a:p>
            <a:pPr marL="285750" indent="-285750">
              <a:lnSpc>
                <a:spcPct val="150000"/>
              </a:lnSpc>
              <a:buFont typeface="Arial" panose="020B0604020202020204" pitchFamily="34" charset="0"/>
              <a:buChar char="•"/>
            </a:pPr>
            <a:r>
              <a:rPr lang="en-US" dirty="0">
                <a:cs typeface="Helvetica" panose="020B0604020202020204" pitchFamily="34" charset="0"/>
              </a:rPr>
              <a:t>Post man automation collections for API’s and x-unit testcases.</a:t>
            </a:r>
          </a:p>
        </p:txBody>
      </p:sp>
      <p:sp>
        <p:nvSpPr>
          <p:cNvPr id="6" name="Rectangle 5">
            <a:extLst>
              <a:ext uri="{FF2B5EF4-FFF2-40B4-BE49-F238E27FC236}">
                <a16:creationId xmlns:a16="http://schemas.microsoft.com/office/drawing/2014/main" id="{86F54DC9-F381-4249-951A-E44AFC7018CA}"/>
              </a:ext>
            </a:extLst>
          </p:cNvPr>
          <p:cNvSpPr/>
          <p:nvPr/>
        </p:nvSpPr>
        <p:spPr>
          <a:xfrm>
            <a:off x="345272" y="3549626"/>
            <a:ext cx="6344297" cy="430887"/>
          </a:xfrm>
          <a:prstGeom prst="rect">
            <a:avLst/>
          </a:prstGeom>
        </p:spPr>
        <p:txBody>
          <a:bodyPr wrap="square" lIns="90000" tIns="0" rIns="0" bIns="0">
            <a:spAutoFit/>
          </a:bodyPr>
          <a:lstStyle/>
          <a:p>
            <a:r>
              <a:rPr lang="en-US" sz="2800" b="1" dirty="0">
                <a:solidFill>
                  <a:srgbClr val="016AAA"/>
                </a:solidFill>
                <a:latin typeface="Helvetica" pitchFamily="2" charset="0"/>
              </a:rPr>
              <a:t>Learnings</a:t>
            </a:r>
            <a:endParaRPr lang="en-US" sz="2400" b="1" dirty="0">
              <a:solidFill>
                <a:srgbClr val="016AAA"/>
              </a:solidFill>
              <a:latin typeface="Helvetica" pitchFamily="2" charset="0"/>
            </a:endParaRPr>
          </a:p>
        </p:txBody>
      </p:sp>
      <p:sp>
        <p:nvSpPr>
          <p:cNvPr id="8" name="Rectangle 7">
            <a:extLst>
              <a:ext uri="{FF2B5EF4-FFF2-40B4-BE49-F238E27FC236}">
                <a16:creationId xmlns:a16="http://schemas.microsoft.com/office/drawing/2014/main" id="{2A7DADF0-44E0-4F7A-A74F-8D38432A96F5}"/>
              </a:ext>
            </a:extLst>
          </p:cNvPr>
          <p:cNvSpPr/>
          <p:nvPr/>
        </p:nvSpPr>
        <p:spPr>
          <a:xfrm>
            <a:off x="618090" y="3980513"/>
            <a:ext cx="6344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cs typeface="Helvetica" panose="020B0604020202020204" pitchFamily="34" charset="0"/>
              </a:rPr>
              <a:t>New Tech Stacks. ( Angular and .NET core)</a:t>
            </a:r>
          </a:p>
          <a:p>
            <a:pPr marL="285750" indent="-285750">
              <a:lnSpc>
                <a:spcPct val="150000"/>
              </a:lnSpc>
              <a:buFont typeface="Arial" panose="020B0604020202020204" pitchFamily="34" charset="0"/>
              <a:buChar char="•"/>
            </a:pPr>
            <a:r>
              <a:rPr lang="en-US" dirty="0">
                <a:cs typeface="Helvetica" panose="020B0604020202020204" pitchFamily="34" charset="0"/>
              </a:rPr>
              <a:t>Software development Realtime experience in Agile Model</a:t>
            </a:r>
          </a:p>
          <a:p>
            <a:pPr marL="285750" indent="-285750">
              <a:lnSpc>
                <a:spcPct val="150000"/>
              </a:lnSpc>
              <a:buFont typeface="Arial" panose="020B0604020202020204" pitchFamily="34" charset="0"/>
              <a:buChar char="•"/>
            </a:pPr>
            <a:r>
              <a:rPr lang="en-US" dirty="0">
                <a:cs typeface="Helvetica" panose="020B0604020202020204" pitchFamily="34" charset="0"/>
              </a:rPr>
              <a:t>Best coding practices.</a:t>
            </a:r>
          </a:p>
          <a:p>
            <a:pPr marL="285750" indent="-285750">
              <a:lnSpc>
                <a:spcPct val="150000"/>
              </a:lnSpc>
              <a:buFont typeface="Arial" panose="020B0604020202020204" pitchFamily="34" charset="0"/>
              <a:buChar char="•"/>
            </a:pPr>
            <a:r>
              <a:rPr lang="en-US" dirty="0">
                <a:cs typeface="Helvetica" panose="020B0604020202020204" pitchFamily="34" charset="0"/>
              </a:rPr>
              <a:t>GitHub Integration of code.</a:t>
            </a:r>
          </a:p>
        </p:txBody>
      </p:sp>
    </p:spTree>
    <p:extLst>
      <p:ext uri="{BB962C8B-B14F-4D97-AF65-F5344CB8AC3E}">
        <p14:creationId xmlns:p14="http://schemas.microsoft.com/office/powerpoint/2010/main" val="4206785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BD42E005-1896-0C45-B329-86FDB2B507E2}"/>
              </a:ext>
            </a:extLst>
          </p:cNvPr>
          <p:cNvSpPr txBox="1">
            <a:spLocks/>
          </p:cNvSpPr>
          <p:nvPr/>
        </p:nvSpPr>
        <p:spPr>
          <a:xfrm>
            <a:off x="3121220" y="2986540"/>
            <a:ext cx="5949560" cy="505835"/>
          </a:xfrm>
          <a:prstGeom prst="rect">
            <a:avLst/>
          </a:prstGeom>
        </p:spPr>
        <p:txBody>
          <a:bodyPr wrap="square" lIns="0" tIns="72000" rIns="0" bIns="0">
            <a:spAutoFit/>
          </a:bodyPr>
          <a:lstStyle>
            <a:lvl1pPr marL="0" indent="0" algn="l" defTabSz="914400" rtl="0" eaLnBrk="1" latinLnBrk="0" hangingPunct="1">
              <a:lnSpc>
                <a:spcPct val="60000"/>
              </a:lnSpc>
              <a:spcBef>
                <a:spcPts val="1000"/>
              </a:spcBef>
              <a:buFontTx/>
              <a:buNone/>
              <a:defRPr sz="4400" b="1" kern="1200">
                <a:solidFill>
                  <a:schemeClr val="bg2">
                    <a:lumMod val="50000"/>
                  </a:schemeClr>
                </a:solidFill>
                <a:latin typeface="Helvetica" panose="020B0604020202020204" pitchFamily="2" charset="0"/>
                <a:ea typeface="+mn-ea"/>
                <a:cs typeface="+mn-cs"/>
              </a:defRPr>
            </a:lvl1pPr>
            <a:lvl2pPr marL="4572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60000"/>
              </a:lnSpc>
              <a:spcBef>
                <a:spcPts val="1000"/>
              </a:spcBef>
              <a:spcAft>
                <a:spcPts val="0"/>
              </a:spcAft>
              <a:buClrTx/>
              <a:buSzTx/>
              <a:buFontTx/>
              <a:buNone/>
              <a:tabLst/>
              <a:defRPr/>
            </a:pPr>
            <a:r>
              <a:rPr kumimoji="0" lang="en-US" b="1" i="0" u="none" strike="noStrike" kern="1200" cap="none" spc="0" normalizeH="0" baseline="0" noProof="0" dirty="0">
                <a:ln>
                  <a:noFill/>
                </a:ln>
                <a:solidFill>
                  <a:srgbClr val="0C69AB"/>
                </a:solidFill>
                <a:effectLst/>
                <a:uLnTx/>
                <a:uFillTx/>
                <a:latin typeface="Helvetica" panose="020B0604020202020204" pitchFamily="2" charset="0"/>
                <a:ea typeface="+mn-ea"/>
                <a:cs typeface="+mn-cs"/>
              </a:rPr>
              <a:t>Q &amp;A</a:t>
            </a:r>
            <a:endParaRPr kumimoji="0" lang="en-US" sz="2800" b="1" i="0" u="none" strike="noStrike" kern="1200" cap="none" spc="0" normalizeH="0" baseline="0" noProof="0" dirty="0">
              <a:ln>
                <a:noFill/>
              </a:ln>
              <a:solidFill>
                <a:schemeClr val="tx1">
                  <a:lumMod val="75000"/>
                  <a:lumOff val="25000"/>
                </a:schemeClr>
              </a:solidFill>
              <a:effectLst/>
              <a:uLnTx/>
              <a:uFillTx/>
            </a:endParaRPr>
          </a:p>
        </p:txBody>
      </p:sp>
    </p:spTree>
    <p:extLst>
      <p:ext uri="{BB962C8B-B14F-4D97-AF65-F5344CB8AC3E}">
        <p14:creationId xmlns:p14="http://schemas.microsoft.com/office/powerpoint/2010/main" val="591620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1894EEFAAE044B920919C0F19D824C" ma:contentTypeVersion="15" ma:contentTypeDescription="Create a new document." ma:contentTypeScope="" ma:versionID="9a77b23845ed6b9bdeb641d73ab66245">
  <xsd:schema xmlns:xsd="http://www.w3.org/2001/XMLSchema" xmlns:xs="http://www.w3.org/2001/XMLSchema" xmlns:p="http://schemas.microsoft.com/office/2006/metadata/properties" xmlns:ns2="b28dbbf0-fa08-44d0-91ba-86259e612e8f" xmlns:ns3="7bf6f691-6e68-43ff-8ed3-380f0719230a" targetNamespace="http://schemas.microsoft.com/office/2006/metadata/properties" ma:root="true" ma:fieldsID="8b4de548ad50eca979689b1884cc3398" ns2:_="" ns3:_="">
    <xsd:import namespace="b28dbbf0-fa08-44d0-91ba-86259e612e8f"/>
    <xsd:import namespace="7bf6f691-6e68-43ff-8ed3-380f0719230a"/>
    <xsd:element name="properties">
      <xsd:complexType>
        <xsd:sequence>
          <xsd:element name="documentManagement">
            <xsd:complexType>
              <xsd:all>
                <xsd:element ref="ns2:MediaServiceMetadata" minOccurs="0"/>
                <xsd:element ref="ns2:MediaServiceFastMetadata" minOccurs="0"/>
                <xsd:element ref="ns2:MediaServiceAutoTags" minOccurs="0"/>
                <xsd:element ref="ns3:SharedWithUsers" minOccurs="0"/>
                <xsd:element ref="ns3:SharedWithDetails" minOccurs="0"/>
                <xsd:element ref="ns2:MediaServiceAutoKeyPoints" minOccurs="0"/>
                <xsd:element ref="ns2:MediaServiceKeyPoints" minOccurs="0"/>
                <xsd:element ref="ns2:Distribution_x0020_outside_x0020_of_x0020_GEP" minOccurs="0"/>
                <xsd:element ref="ns2:MediaServiceDateTake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8dbbf0-fa08-44d0-91ba-86259e612e8f" elementFormDefault="qualified">
    <xsd:import namespace="http://schemas.microsoft.com/office/2006/documentManagement/types"/>
    <xsd:import namespace="http://schemas.microsoft.com/office/infopath/2007/PartnerControls"/>
    <xsd:element name="MediaServiceMetadata" ma:index="4" nillable="true" ma:displayName="MediaServiceMetadata" ma:hidden="true" ma:internalName="MediaServiceMetadata" ma:readOnly="true">
      <xsd:simpleType>
        <xsd:restriction base="dms:Note"/>
      </xsd:simpleType>
    </xsd:element>
    <xsd:element name="MediaServiceFastMetadata" ma:index="5" nillable="true" ma:displayName="MediaServiceFastMetadata" ma:hidden="true" ma:internalName="MediaServiceFastMetadata" ma:readOnly="true">
      <xsd:simpleType>
        <xsd:restriction base="dms:Note"/>
      </xsd:simpleType>
    </xsd:element>
    <xsd:element name="MediaServiceAutoTags" ma:index="6" nillable="true" ma:displayName="Tags" ma:internalName="MediaServiceAutoTags"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Distribution_x0020_outside_x0020_of_x0020_GEP" ma:index="15" nillable="true" ma:displayName="Distribution outside of GEP" ma:default="No" ma:description="Some third party rankings are licensed and not for direct distribution." ma:format="Dropdown" ma:internalName="Distribution_x0020_outside_x0020_of_x0020_GEP">
      <xsd:simpleType>
        <xsd:restriction base="dms:Choice">
          <xsd:enumeration value="No"/>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bf6f691-6e68-43ff-8ed3-380f0719230a" elementFormDefault="qualified">
    <xsd:import namespace="http://schemas.microsoft.com/office/2006/documentManagement/types"/>
    <xsd:import namespace="http://schemas.microsoft.com/office/infopath/2007/PartnerControls"/>
    <xsd:element name="SharedWithUsers" ma:index="11"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7"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stribution_x0020_outside_x0020_of_x0020_GEP xmlns="b28dbbf0-fa08-44d0-91ba-86259e612e8f">No</Distribution_x0020_outside_x0020_of_x0020_GEP>
  </documentManagement>
</p:properties>
</file>

<file path=customXml/itemProps1.xml><?xml version="1.0" encoding="utf-8"?>
<ds:datastoreItem xmlns:ds="http://schemas.openxmlformats.org/officeDocument/2006/customXml" ds:itemID="{A8BB3DB8-3A83-4022-96A6-2A1DF7CB3689}">
  <ds:schemaRefs>
    <ds:schemaRef ds:uri="http://schemas.microsoft.com/sharepoint/v3/contenttype/forms"/>
  </ds:schemaRefs>
</ds:datastoreItem>
</file>

<file path=customXml/itemProps2.xml><?xml version="1.0" encoding="utf-8"?>
<ds:datastoreItem xmlns:ds="http://schemas.openxmlformats.org/officeDocument/2006/customXml" ds:itemID="{CD2A46BB-D8A7-48B0-A787-58E92A8167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8dbbf0-fa08-44d0-91ba-86259e612e8f"/>
    <ds:schemaRef ds:uri="7bf6f691-6e68-43ff-8ed3-380f071923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DF20197-D7AF-4D69-91BF-862F7B8D27A6}">
  <ds:schemaRefs>
    <ds:schemaRef ds:uri="7bf6f691-6e68-43ff-8ed3-380f0719230a"/>
    <ds:schemaRef ds:uri="http://schemas.microsoft.com/office/2006/documentManagement/types"/>
    <ds:schemaRef ds:uri="http://purl.org/dc/terms/"/>
    <ds:schemaRef ds:uri="http://purl.org/dc/dcmitype/"/>
    <ds:schemaRef ds:uri="http://schemas.openxmlformats.org/package/2006/metadata/core-properties"/>
    <ds:schemaRef ds:uri="http://schemas.microsoft.com/office/infopath/2007/PartnerControls"/>
    <ds:schemaRef ds:uri="http://purl.org/dc/elements/1.1/"/>
    <ds:schemaRef ds:uri="http://www.w3.org/XML/1998/namespace"/>
    <ds:schemaRef ds:uri="b28dbbf0-fa08-44d0-91ba-86259e612e8f"/>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3416</TotalTime>
  <Words>446</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Helvetica</vt:lpstr>
      <vt:lpstr>Office Theme</vt:lpstr>
      <vt:lpstr>PowerPoint Presentation</vt:lpstr>
      <vt:lpstr> Problem Statement </vt:lpstr>
      <vt:lpstr>Advantages</vt:lpstr>
      <vt:lpstr>Achievements</vt:lpstr>
      <vt:lpstr>Implementation Approach</vt:lpstr>
      <vt:lpstr>Implementation</vt:lpstr>
      <vt:lpstr>PowerPoint Presentation</vt:lpstr>
      <vt:lpstr>Results / Outcomes</vt:lpstr>
      <vt:lpstr>PowerPoint Presentation</vt:lpstr>
      <vt:lpstr>PowerPoint Presentation</vt:lpstr>
      <vt:lpstr>Appendix - Implementation</vt:lpstr>
      <vt:lpstr>Implementation</vt:lpstr>
      <vt:lpstr>Server side</vt:lpstr>
      <vt:lpstr>Save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Genrietta Vinnikov</dc:creator>
  <cp:lastModifiedBy>Vara Kavalakuntla</cp:lastModifiedBy>
  <cp:revision>39</cp:revision>
  <dcterms:created xsi:type="dcterms:W3CDTF">2020-06-02T00:01:56Z</dcterms:created>
  <dcterms:modified xsi:type="dcterms:W3CDTF">2021-07-16T13:00:28Z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0x010100BD1894EEFAAE044B920919C0F19D824C</vt:lpwstr>
  </property>
</Properties>
</file>