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8" r:id="rId1"/>
    <p:sldMasterId id="2147483700" r:id="rId2"/>
    <p:sldMasterId id="2147483712" r:id="rId3"/>
  </p:sldMasterIdLst>
  <p:notesMasterIdLst>
    <p:notesMasterId r:id="rId41"/>
  </p:notesMasterIdLst>
  <p:sldIdLst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tr" pitchFamily="2" charset="-78"/>
        <a:ea typeface="+mn-ea"/>
        <a:cs typeface="Titr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6600"/>
    <a:srgbClr val="9900CC"/>
    <a:srgbClr val="CC66FF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3" d="100"/>
          <a:sy n="73" d="100"/>
        </p:scale>
        <p:origin x="974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800F1-8F88-487B-8674-98AD0AD771C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70A6C-A964-4EEF-8C9C-29E19D86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86EC327F-7E80-4D08-B8B0-0F574A3B94B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6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C327F-7E80-4D08-B8B0-0F574A3B94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82378-35BE-42D4-9C80-22BD8F115A12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D388-C6D3-4C0C-92B9-640911964714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84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0E29-30A6-44FA-9BC2-A8E31E618141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25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>
                <a:solidFill>
                  <a:srgbClr val="2DA2BF">
                    <a:tint val="20000"/>
                  </a:srgbClr>
                </a:solidFill>
              </a:rPr>
              <a:t>Information Technology Project Management, Seventh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7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Copyright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Information Technology Project Management, Seventh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2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4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0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7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27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0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05EFA-E8D2-4449-AEB8-EE1F477A4C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556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Information Technology Project Management, Seventh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0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1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62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9C9FF7E-57B2-43A2-BA09-B73DB1F96F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13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9675F-4A93-44A1-8896-452D54AE32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A903A5-3145-4C33-861E-F726013C41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4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F8D2C1-FDC8-4049-A2F1-36C9287BEF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2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FF443-6094-4853-B8BA-F1264293B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341D-79D8-4B62-B625-51FE6E77636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05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21D880-5042-48D3-9E9D-9C6275C0D5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A9D95BA-DBCE-4585-9D62-69E5B33609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7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7716B-8CDB-4114-B58A-CD791D0364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83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6A34-DE02-4C2F-B86D-63B07783C0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8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5EE17-3810-4158-86DE-7E4310AC095D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1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ED9E4-BECF-4BC8-9DE7-BCC7E794B240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2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C17DF-D791-456D-B34F-756CCF1C4BF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50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71EED-7BB6-4F86-A720-E10FB4401616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09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81BE-4491-4E87-A575-89AD14D7FFC8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025AB-8336-4C89-8859-12E3B5C9C70A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Titr" pitchFamily="2" charset="-78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Titr" pitchFamily="2" charset="-78"/>
                <a:cs typeface="Titr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itr" pitchFamily="2" charset="-78"/>
                <a:cs typeface="Titr" pitchFamily="2" charset="-78"/>
              </a:defRPr>
            </a:lvl1pPr>
          </a:lstStyle>
          <a:p>
            <a:pPr>
              <a:defRPr/>
            </a:pPr>
            <a:fld id="{F86D1A73-52DE-47BB-9949-D8A9D5E6E2BB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5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tr" pitchFamily="2" charset="-78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F0DB9A2-6BF9-4BB6-B94C-EBCA491697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rtl="1" eaLnBrk="1" hangingPunct="1"/>
            <a:r>
              <a:rPr lang="fa-IR" altLang="en-US" b="1" dirty="0">
                <a:cs typeface="B Zar" panose="00000400000000000000" pitchFamily="2" charset="-78"/>
              </a:rPr>
              <a:t>مدیریت پروژه های فناوری اطلاعات</a:t>
            </a:r>
            <a:endParaRPr lang="en-US" altLang="en-US" b="1" dirty="0">
              <a:cs typeface="B Zar" panose="00000400000000000000" pitchFamily="2" charset="-7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ln>
            <a:miter lim="800000"/>
            <a:headEnd/>
            <a:tailEnd/>
          </a:ln>
        </p:spPr>
        <p:txBody>
          <a:bodyPr anchor="ctr"/>
          <a:lstStyle/>
          <a:p>
            <a:pPr rtl="1" eaLnBrk="1" hangingPunct="1">
              <a:defRPr/>
            </a:pP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itchFamily="2" charset="-78"/>
              </a:rPr>
              <a:t>دانشکده مهندسی کامپیوتر و فناوری اطلاعات </a:t>
            </a:r>
          </a:p>
          <a:p>
            <a:pPr rtl="1" eaLnBrk="1" hangingPunct="1">
              <a:defRPr/>
            </a:pPr>
            <a:r>
              <a:rPr lang="fa-IR" sz="2800" dirty="0">
                <a:cs typeface="B Zar" pitchFamily="2" charset="-78"/>
              </a:rPr>
              <a:t>رشته مهندسی فناوری اطلاعات</a:t>
            </a:r>
          </a:p>
          <a:p>
            <a:pPr rtl="1" eaLnBrk="1" hangingPunct="1">
              <a:defRPr/>
            </a:pPr>
            <a:r>
              <a:rPr lang="fa-IR" sz="2400" i="1" dirty="0">
                <a:cs typeface="B Zar" pitchFamily="2" charset="-78"/>
              </a:rPr>
              <a:t>دوره کارشناسی</a:t>
            </a:r>
            <a:endParaRPr lang="en-US" sz="2400" i="1" dirty="0">
              <a:cs typeface="B 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14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2563"/>
            <a:ext cx="8229600" cy="4410075"/>
          </a:xfrm>
        </p:spPr>
        <p:txBody>
          <a:bodyPr/>
          <a:lstStyle/>
          <a:p>
            <a:r>
              <a:rPr lang="en-US" dirty="0"/>
              <a:t>The Project Management Body of Knowledge</a:t>
            </a:r>
          </a:p>
          <a:p>
            <a:r>
              <a:rPr lang="en-US" dirty="0"/>
              <a:t>Application area knowledge, standards, and regulations</a:t>
            </a:r>
          </a:p>
          <a:p>
            <a:r>
              <a:rPr lang="en-US" dirty="0"/>
              <a:t>Project environment knowledge</a:t>
            </a:r>
          </a:p>
          <a:p>
            <a:r>
              <a:rPr lang="en-US" dirty="0"/>
              <a:t>General management knowledge and skills</a:t>
            </a:r>
          </a:p>
          <a:p>
            <a:r>
              <a:rPr lang="en-US" dirty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Suggested Skills for Project Managers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Table 1-3 Ten Most Important Skills and Competencies for Project Managers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201878-C638-47B4-9B50-A9EAB8702767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1676400"/>
            <a:ext cx="6705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10. Understands, balances priorities</a:t>
            </a:r>
          </a:p>
        </p:txBody>
      </p:sp>
    </p:spTree>
    <p:extLst>
      <p:ext uri="{BB962C8B-B14F-4D97-AF65-F5344CB8AC3E}">
        <p14:creationId xmlns:p14="http://schemas.microsoft.com/office/powerpoint/2010/main" val="26216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Large projects</a:t>
            </a:r>
            <a:r>
              <a:rPr lang="en-US" sz="2400" dirty="0"/>
              <a:t>: Leadership, relevant prior experience, planning, people skills, verbal communication, and team-building skills were most important</a:t>
            </a:r>
          </a:p>
          <a:p>
            <a:r>
              <a:rPr lang="en-US" sz="2400" b="1" dirty="0"/>
              <a:t>High uncertainty projects</a:t>
            </a:r>
            <a:r>
              <a:rPr lang="en-US" sz="2400" dirty="0"/>
              <a:t>: Risk management, expectation management, leadership, people skills, and planning skills were most important</a:t>
            </a:r>
          </a:p>
          <a:p>
            <a:r>
              <a:rPr lang="en-US" sz="2400" b="1" dirty="0"/>
              <a:t>Very novel projects</a:t>
            </a:r>
            <a:r>
              <a:rPr lang="en-US" sz="2400" dirty="0"/>
              <a:t>: Leadership, people skills, having vision and goals, self confidence, expectations management, and listening skills were most important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Different Skills Needed in Different Situations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4ED926-9658-4D81-B566-B142CB5DB71E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5000"/>
              </a:spcBef>
            </a:pPr>
            <a:r>
              <a:rPr lang="en-US" dirty="0"/>
              <a:t>Effective project managers provide leadership by example</a:t>
            </a:r>
          </a:p>
          <a:p>
            <a:pPr>
              <a:spcBef>
                <a:spcPct val="55000"/>
              </a:spcBef>
            </a:pPr>
            <a:r>
              <a:rPr lang="en-US" dirty="0"/>
              <a:t>A </a:t>
            </a:r>
            <a:r>
              <a:rPr lang="en-US" b="1" dirty="0"/>
              <a:t>leader</a:t>
            </a:r>
            <a:r>
              <a:rPr lang="en-US" dirty="0"/>
              <a:t> focuses on long-term goals and big-picture objectives while inspiring people to reach those goals</a:t>
            </a:r>
          </a:p>
          <a:p>
            <a:pPr>
              <a:spcBef>
                <a:spcPct val="55000"/>
              </a:spcBef>
            </a:pPr>
            <a:r>
              <a:rPr lang="en-US" dirty="0"/>
              <a:t>A </a:t>
            </a:r>
            <a:r>
              <a:rPr lang="en-US" b="1" dirty="0"/>
              <a:t>manager</a:t>
            </a:r>
            <a:r>
              <a:rPr lang="en-US" dirty="0"/>
              <a:t> deals with the day-to-day details of meeting specific goals</a:t>
            </a:r>
          </a:p>
          <a:p>
            <a:pPr>
              <a:spcBef>
                <a:spcPct val="55000"/>
              </a:spcBef>
            </a:pPr>
            <a:r>
              <a:rPr lang="en-US" b="1" dirty="0"/>
              <a:t>Project managers</a:t>
            </a:r>
            <a:r>
              <a:rPr lang="en-US" dirty="0"/>
              <a:t> often take on the role of both </a:t>
            </a:r>
            <a:r>
              <a:rPr lang="en-US" b="1" dirty="0"/>
              <a:t>leader</a:t>
            </a:r>
            <a:r>
              <a:rPr lang="en-US" dirty="0"/>
              <a:t> and </a:t>
            </a:r>
            <a:r>
              <a:rPr lang="en-US" b="1" dirty="0"/>
              <a:t>manager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Leadership Skills</a:t>
            </a:r>
          </a:p>
        </p:txBody>
      </p:sp>
      <p:sp>
        <p:nvSpPr>
          <p:cNvPr id="4506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C959A6-48E5-415C-84F8-E933F11A099D}" type="slidenum">
              <a:rPr 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2011 survey, IT executives listed the “nine hottest skills” they planned to hire for in 2012</a:t>
            </a:r>
          </a:p>
          <a:p>
            <a:r>
              <a:rPr lang="en-US" dirty="0"/>
              <a:t>Project management was second only to programming and application development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 for IT Project Managers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FA8B34-76AB-4EE8-919F-3AC6DDD25898}" type="slidenum">
              <a:rPr 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1-4. Nine Hottest Skills*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4603B-DDE4-4FBD-A7B8-BEDE3E1684B7}" type="slidenum">
              <a:rPr 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0"/>
          <a:ext cx="8458200" cy="4030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50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4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Skill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Percentage 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 Respondents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and application development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60%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44%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Help desk/technical support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Networking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Business intelligence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23%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Data center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Web 2.0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17%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Telecommunications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  9%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5638800"/>
            <a:ext cx="5525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*Source: Rick Saia, “9 Hot IT Skills for 2012,”</a:t>
            </a:r>
          </a:p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 Computerworld, September 26, 2011.</a:t>
            </a:r>
          </a:p>
        </p:txBody>
      </p:sp>
    </p:spTree>
    <p:extLst>
      <p:ext uri="{BB962C8B-B14F-4D97-AF65-F5344CB8AC3E}">
        <p14:creationId xmlns:p14="http://schemas.microsoft.com/office/powerpoint/2010/main" val="4137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profession of project management is growing at a very rapid pace</a:t>
            </a:r>
          </a:p>
          <a:p>
            <a:r>
              <a:rPr lang="en-US" dirty="0"/>
              <a:t>It is helpful to understand the history of the field,  the role of professional societies like the </a:t>
            </a:r>
            <a:r>
              <a:rPr lang="en-US" b="1" dirty="0"/>
              <a:t>Project Management Institute</a:t>
            </a:r>
            <a:r>
              <a:rPr lang="en-US" dirty="0"/>
              <a:t>, and the growth in </a:t>
            </a:r>
            <a:r>
              <a:rPr lang="en-US" b="1" dirty="0"/>
              <a:t>project management software</a:t>
            </a: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 Management Profession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E510E2-3781-4D46-AF2A-406AF0091381}" type="slidenum">
              <a:rPr 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Some people argue that building the Egyptian pyramids was a project, as was building the Great Wall of China</a:t>
            </a:r>
          </a:p>
          <a:p>
            <a:pPr>
              <a:spcBef>
                <a:spcPct val="100000"/>
              </a:spcBef>
            </a:pPr>
            <a:r>
              <a:rPr lang="en-US" dirty="0"/>
              <a:t>Most people consider the </a:t>
            </a:r>
            <a:r>
              <a:rPr lang="en-US" b="1" i="1" dirty="0"/>
              <a:t>Manhattan Project</a:t>
            </a:r>
            <a:r>
              <a:rPr lang="en-US" i="1" dirty="0"/>
              <a:t> </a:t>
            </a:r>
            <a:r>
              <a:rPr lang="en-US" dirty="0"/>
              <a:t>to be the first project to use “modern” project management</a:t>
            </a:r>
          </a:p>
          <a:p>
            <a:pPr>
              <a:spcBef>
                <a:spcPct val="100000"/>
              </a:spcBef>
            </a:pPr>
            <a:r>
              <a:rPr lang="en-US" dirty="0"/>
              <a:t>This three-year, $2 billion (in 1946 dollars) project had a separate project manager and a technical manager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Project Management</a:t>
            </a:r>
          </a:p>
        </p:txBody>
      </p:sp>
      <p:sp>
        <p:nvSpPr>
          <p:cNvPr id="4915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57D201-D338-4962-996F-577BB3EA9FD5}" type="slidenum">
              <a:rPr 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Figure 1-6. Sample Gantt Chart Created with Project 2010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7630D5-4F8B-4AA1-9A4D-ADEFD1F7D765}" type="slidenum">
              <a:rPr lang="en-US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2415"/>
            <a:ext cx="8305800" cy="44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Figure 1-7. Sample Network Diagram Created with Project 2010</a:t>
            </a: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AA97DD-96C0-4ED0-9FA6-40E38A3506E0}" type="slidenum">
              <a:rPr lang="en-US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553200" cy="47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1:</a:t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46464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Seventh Edition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</a:rPr>
              <a:t>Note: See the text itself for full citations.</a:t>
            </a:r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100s, many companies began creating PMOs to help them handle the increasing number and complexity of projects</a:t>
            </a:r>
          </a:p>
          <a:p>
            <a:r>
              <a:rPr lang="en-US" dirty="0"/>
              <a:t>A </a:t>
            </a:r>
            <a:r>
              <a:rPr lang="en-US" b="1" dirty="0"/>
              <a:t>Project Management Office (PMO) </a:t>
            </a:r>
            <a:r>
              <a:rPr lang="en-US" dirty="0"/>
              <a:t>is an organizational group responsible for coordinating the project management function throughout an organization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Offices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1-8. Growth in the Number of Project Management Offices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7800"/>
            <a:ext cx="5029200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r>
              <a:rPr lang="en-US" dirty="0"/>
              <a:t>Several global dynamics are forcing organizations to rethink their practices:</a:t>
            </a:r>
          </a:p>
          <a:p>
            <a:pPr lvl="1"/>
            <a:r>
              <a:rPr lang="en-US" dirty="0"/>
              <a:t>Talent development for project and program managers is a top concern</a:t>
            </a:r>
          </a:p>
          <a:p>
            <a:pPr lvl="1"/>
            <a:r>
              <a:rPr lang="en-US" dirty="0"/>
              <a:t>Good project portfolio management is crucial in tight economic conditions</a:t>
            </a:r>
          </a:p>
          <a:p>
            <a:pPr lvl="1"/>
            <a:r>
              <a:rPr lang="en-US" dirty="0"/>
              <a:t> Basic project management techniques are core competencies</a:t>
            </a:r>
          </a:p>
          <a:p>
            <a:pPr lvl="1"/>
            <a:r>
              <a:rPr lang="en-US" dirty="0"/>
              <a:t>Organizations want to use more agile approaches to project management</a:t>
            </a:r>
          </a:p>
          <a:p>
            <a:pPr lvl="1"/>
            <a:r>
              <a:rPr lang="en-US" dirty="0"/>
              <a:t>Benefits realization of projects is a key metric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Global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Institute (PMI) is an international professional society for project managers founded in 1969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PMI has continued to attract and retain members, reporting more than 380,000 members worldwide by 2012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There are communities of practices in many areas, like information systems, financial services, and health care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research and certification programs continue to grow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Students can join PMI at a reduced fee and earn the Certified Associate in Project Management (CAPM) certification(see </a:t>
            </a:r>
            <a:r>
              <a:rPr lang="en-US" dirty="0">
                <a:hlinkClick r:id="rId2"/>
              </a:rPr>
              <a:t>www.pmi.org</a:t>
            </a:r>
            <a:r>
              <a:rPr lang="en-US" dirty="0"/>
              <a:t> for details)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531813" y="304800"/>
            <a:ext cx="8307387" cy="7620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>The Project Management Institute</a:t>
            </a:r>
          </a:p>
        </p:txBody>
      </p:sp>
      <p:sp>
        <p:nvSpPr>
          <p:cNvPr id="52231" name="Footer Placeholder 8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CD01B3-F06C-4208-B1A9-3C01528555EF}" type="slidenum">
              <a:rPr lang="en-US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5334000" y="19812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0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PMI provides certification as a </a:t>
            </a:r>
            <a:r>
              <a:rPr lang="en-US" b="1" dirty="0"/>
              <a:t>Project Management Professional</a:t>
            </a:r>
            <a:r>
              <a:rPr lang="en-US" dirty="0"/>
              <a:t> (</a:t>
            </a:r>
            <a:r>
              <a:rPr lang="en-US" b="1" dirty="0"/>
              <a:t>PMP</a:t>
            </a:r>
            <a:r>
              <a:rPr lang="en-US" dirty="0"/>
              <a:t>)</a:t>
            </a:r>
          </a:p>
          <a:p>
            <a:r>
              <a:rPr lang="en-US" dirty="0"/>
              <a:t>A PMP has documented sufficient project experience, agreed to follow a code of ethics, and passed the PMP exam</a:t>
            </a:r>
          </a:p>
          <a:p>
            <a:r>
              <a:rPr lang="en-US" dirty="0"/>
              <a:t>The number of people earning PMP certification is increasing quickly</a:t>
            </a:r>
          </a:p>
          <a:p>
            <a:r>
              <a:rPr lang="en-US" dirty="0"/>
              <a:t>PMI and other organizations offer additional certification programs (see Appendix B)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Certification</a:t>
            </a:r>
            <a:endParaRPr lang="en-US" sz="4800" dirty="0"/>
          </a:p>
        </p:txBody>
      </p:sp>
      <p:sp>
        <p:nvSpPr>
          <p:cNvPr id="5325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69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Figure 1-9 Growth in PMP Certification, 1993-2011</a:t>
            </a:r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AE74A6-F124-40D4-98A6-74087BBAA6A0}" type="slidenum">
              <a:rPr lang="en-US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5105400" cy="52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/>
              <a:t>Ethics</a:t>
            </a:r>
            <a:r>
              <a:rPr lang="en-US" dirty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Project 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PMI’s Code of Ethics and Professional Conduct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Project Management</a:t>
            </a: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/>
          </a:bodyPr>
          <a:lstStyle/>
          <a:p>
            <a:pPr marL="274320" indent="-274320" algn="just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There are hundreds of different products to assist in performing project management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Three main categories of tools: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Low-end tools: Handle single or smaller projects well, cost under $200 per user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Midrange tools:  Handle multiple projects and users, cost $200-$1,000 per user, Project 2010 most popular</a:t>
            </a:r>
          </a:p>
          <a:p>
            <a:pPr marL="548640" lvl="1" fontAlgn="auto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defRPr/>
            </a:pPr>
            <a:r>
              <a:rPr lang="en-US" dirty="0"/>
              <a:t>High-end tools:  Also called enterprise project management software, often licensed on a per-user basis, like Microsoft Enterprise Project Management solution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5632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management is the application of knowledge, skills, tools, and techniques to project activities to meet project requirements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program is a group of related projects managed in a coordinated way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portfolio management involves organizing and managing projects and programs as a portfolio of investments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Project managers play a key role in helping projects and organizations succeed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</a:t>
            </a: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n-US" sz="4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The Project Management and Information Technology Context</a:t>
            </a:r>
            <a:endParaRPr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Rounded MT Bold" pitchFamily="34" charset="0"/>
                <a:ea typeface="+mn-ea"/>
                <a:cs typeface="+mn-cs"/>
              </a:rPr>
              <a:t>Information Technology Project Management, Seventh Edition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Note: See the text itself for full citations.</a:t>
            </a:r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“a group of related projects managed in a coordinated way to obtain benefits and control not available from managing them individually” (PMBOK® Guide, Fifth Edition, 2012)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 manager </a:t>
            </a:r>
            <a:r>
              <a:rPr lang="en-US" dirty="0"/>
              <a:t>provides leadership and direction for the project managers heading the projects within the program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Examples of common programs in the IT field include infrastructure, applications development, and user support</a:t>
            </a:r>
          </a:p>
          <a:p>
            <a:pPr marL="548640" lvl="1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Program and Project Portfolio Management</a:t>
            </a:r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827AD-D54E-4A9A-98B6-75CDFBE63C20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must operate in a broad organizational environment</a:t>
            </a:r>
          </a:p>
          <a:p>
            <a:r>
              <a:rPr lang="en-US" dirty="0"/>
              <a:t>Project managers need to use </a:t>
            </a:r>
            <a:r>
              <a:rPr lang="en-US" b="1" dirty="0"/>
              <a:t>systems thinking:</a:t>
            </a:r>
          </a:p>
          <a:p>
            <a:pPr lvl="1"/>
            <a:r>
              <a:rPr lang="en-US" dirty="0"/>
              <a:t>taking a holistic view of carrying out projects within the context of the organization</a:t>
            </a:r>
          </a:p>
          <a:p>
            <a:r>
              <a:rPr lang="en-US" dirty="0"/>
              <a:t>Senior managers must make sure projects continue to support current business needs</a:t>
            </a:r>
          </a:p>
          <a:p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Projects Cannot Be Run</a:t>
            </a:r>
            <a:br>
              <a:rPr lang="en-US" dirty="0"/>
            </a:br>
            <a:r>
              <a:rPr lang="en-US" dirty="0"/>
              <a:t>In Isolation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3A963B-2A76-42DC-B4A5-25130FB0888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systems approach </a:t>
            </a:r>
            <a:r>
              <a:rPr lang="en-US" dirty="0"/>
              <a:t>emerged in the 1950s to describe a more analytical approach to management and problem solving</a:t>
            </a:r>
          </a:p>
          <a:p>
            <a:pPr>
              <a:lnSpc>
                <a:spcPct val="90000"/>
              </a:lnSpc>
            </a:pPr>
            <a:r>
              <a:rPr lang="en-US" dirty="0"/>
              <a:t>Three parts include: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Systems philosophy</a:t>
            </a:r>
            <a:r>
              <a:rPr lang="en-US" dirty="0"/>
              <a:t>: an overall model for thinking about things as systems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Systems analysis</a:t>
            </a:r>
            <a:r>
              <a:rPr lang="en-US" dirty="0"/>
              <a:t>: problem-solving approach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Systems management</a:t>
            </a:r>
            <a:r>
              <a:rPr lang="en-US" dirty="0"/>
              <a:t>: address business, technological, and organizational issues before making changes to systems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Systems View of Project Management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C533D4-6C77-4C28-9310-1A48D75036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1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2-1. Three Sphere Model for Systems Management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D84499-56DB-4FF3-8D99-174F9EB975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57048"/>
            <a:ext cx="6781800" cy="48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2-2. Perspectives on Organizations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9EE01-122A-4F6B-878B-46264A60159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17491"/>
            <a:ext cx="8456096" cy="49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What Went Wrong?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D84499-56DB-4FF3-8D99-174F9EB975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1000" y="12954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a paper titled “A Study in Project Failure,” two researchers examined the success and failure of 214 IT projects over an eight-year period in several European countries.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researchers found that only one in eight (12.5 percent) were considered successful in terms of meeting scope, time, and cost goals.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authors said that the culture within many organizations is often to blame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Among other things, people often do not discuss important leadership, stakeholder, and risk 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28270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basic organization structures</a:t>
            </a:r>
          </a:p>
          <a:p>
            <a:pPr lvl="1"/>
            <a:r>
              <a:rPr lang="en-US" sz="2800" b="1" dirty="0"/>
              <a:t>Functional:</a:t>
            </a:r>
            <a:r>
              <a:rPr lang="en-US" sz="2800" dirty="0"/>
              <a:t> functional managers report to the CEO</a:t>
            </a:r>
          </a:p>
          <a:p>
            <a:pPr lvl="1"/>
            <a:r>
              <a:rPr lang="en-US" sz="2800" b="1" dirty="0"/>
              <a:t>Project:</a:t>
            </a:r>
            <a:r>
              <a:rPr lang="en-US" sz="2800" dirty="0"/>
              <a:t> program managers report to the CEO</a:t>
            </a:r>
          </a:p>
          <a:p>
            <a:pPr lvl="1"/>
            <a:r>
              <a:rPr lang="en-US" sz="2800" b="1" dirty="0"/>
              <a:t>Matrix:</a:t>
            </a:r>
            <a:r>
              <a:rPr lang="en-US" sz="2800" dirty="0"/>
              <a:t> middle ground between functional and project structures; personnel often report to two or more bosses; structure can be weak, balanced, or strong matrix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Structures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723D0A-DC20-4FDC-880A-596289672AA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1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453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2-3. Functional, Project, and Matrix Organizational Structures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D84499-56DB-4FF3-8D99-174F9EB975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41" y="1295400"/>
            <a:ext cx="4957317" cy="50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Table 2-1.  Organizational Structure Influences on Projects</a:t>
            </a:r>
            <a:endParaRPr lang="en-US" sz="4400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Technology Project Management, Seventh Edition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41097B-8DCA-4F4B-82F9-5CA08C941AA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357110" cy="50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</a:t>
            </a:r>
            <a:r>
              <a:rPr lang="en-US" b="1" dirty="0"/>
              <a:t>project portfolio management</a:t>
            </a:r>
            <a:r>
              <a:rPr lang="en-US" dirty="0"/>
              <a:t>, organizations group and manage projects and programs as a portfolio of investments that contribute to the entire enterprise’s success</a:t>
            </a:r>
          </a:p>
          <a:p>
            <a:r>
              <a:rPr lang="en-US" dirty="0"/>
              <a:t>Portfolio managers help their organizations make wise investment decisions by helping to select and analyze projects from a strategic perspective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Management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Figure 1-3. </a:t>
            </a:r>
            <a:r>
              <a:rPr lang="en-US" sz="3200" i="1" dirty="0"/>
              <a:t>Project Management Compared to Project Portfolio Management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DAE91-3CCC-4475-8BBE-416A848BB383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58685"/>
            <a:ext cx="6477000" cy="50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37004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best practice </a:t>
            </a:r>
            <a:r>
              <a:rPr lang="en-US" dirty="0"/>
              <a:t>is “an optimal way recognized by industry to achieve a stated goal or objective”*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Robert Butrick </a:t>
            </a:r>
            <a:r>
              <a:rPr lang="en-US" i="1" dirty="0"/>
              <a:t>suggests that organizations </a:t>
            </a:r>
            <a:r>
              <a:rPr lang="en-US" dirty="0"/>
              <a:t>need to follow </a:t>
            </a:r>
            <a:r>
              <a:rPr lang="en-US" b="1" dirty="0"/>
              <a:t>basic principles of project management</a:t>
            </a:r>
            <a:r>
              <a:rPr lang="en-US" dirty="0"/>
              <a:t>, including these two mentioned earlier in this chapter: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lang="en-US" b="1" dirty="0"/>
              <a:t>Make sure your projects are driven by your strategy</a:t>
            </a:r>
            <a:r>
              <a:rPr lang="en-US" dirty="0"/>
              <a:t>. Be able to demonstrate how each project you undertake fits your business strategy, and screen out unwanted projects as soon as possible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lang="en-US" b="1" dirty="0"/>
              <a:t>Engage your stakeholders</a:t>
            </a:r>
            <a:r>
              <a:rPr lang="en-US" dirty="0"/>
              <a:t>. Ignoring stakeholders often leads to project failure. Be sure to engage stakeholders at all stages of a project, and encourage teamwork and commitment at all times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338D5-45C4-4F94-A8A6-8C14709D1110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57200" y="5410200"/>
            <a:ext cx="8054256" cy="101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*Project Management Institute,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</a:rPr>
              <a:t>Organizational Project Management Maturity Model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i="1" dirty="0">
                <a:solidFill>
                  <a:prstClr val="black"/>
                </a:solidFill>
                <a:latin typeface="Times New Roman" pitchFamily="18" charset="0"/>
              </a:rPr>
              <a:t>(OPM3) Knowledge Foundation (2003), p. 13.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2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Figure 1-4. Sample Project Portfolio Approach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EE5709-E4C6-4E16-A3F2-ED34C0BD84D8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4331"/>
            <a:ext cx="8839200" cy="45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Figure 1-5. </a:t>
            </a:r>
            <a:r>
              <a:rPr lang="en-US" sz="3200" i="1" dirty="0"/>
              <a:t>Sample Project Portfolio Management Screen Showing Portfolio Optimization</a:t>
            </a:r>
            <a:endParaRPr lang="en-US" sz="3200" dirty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DAB97-A394-4D45-A410-399330BA7720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8" y="1524000"/>
            <a:ext cx="8203130" cy="412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Job descriptions vary, but most include </a:t>
            </a:r>
            <a:r>
              <a:rPr lang="en-US" b="1" dirty="0"/>
              <a:t>responsibilities</a:t>
            </a:r>
            <a:r>
              <a:rPr lang="en-US" dirty="0"/>
              <a:t> like </a:t>
            </a:r>
            <a:r>
              <a:rPr lang="en-US" b="1" dirty="0"/>
              <a:t>planning</a:t>
            </a:r>
            <a:r>
              <a:rPr lang="en-US" dirty="0"/>
              <a:t>, </a:t>
            </a:r>
            <a:r>
              <a:rPr lang="en-US" b="1" dirty="0"/>
              <a:t>scheduling</a:t>
            </a:r>
            <a:r>
              <a:rPr lang="en-US" dirty="0"/>
              <a:t>, </a:t>
            </a:r>
            <a:r>
              <a:rPr lang="en-US" b="1" dirty="0"/>
              <a:t>coordinating</a:t>
            </a:r>
            <a:r>
              <a:rPr lang="en-US" dirty="0"/>
              <a:t>, and </a:t>
            </a:r>
            <a:r>
              <a:rPr lang="en-US" b="1" dirty="0"/>
              <a:t>working with people</a:t>
            </a:r>
            <a:r>
              <a:rPr lang="en-US" dirty="0"/>
              <a:t> to </a:t>
            </a:r>
            <a:r>
              <a:rPr lang="en-US" b="1" dirty="0"/>
              <a:t>achieve project goals</a:t>
            </a:r>
          </a:p>
          <a:p>
            <a:pPr>
              <a:spcBef>
                <a:spcPct val="100000"/>
              </a:spcBef>
            </a:pPr>
            <a:r>
              <a:rPr lang="en-US" dirty="0"/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Project Manager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tr"/>
        <a:ea typeface=""/>
        <a:cs typeface="Titr"/>
      </a:majorFont>
      <a:minorFont>
        <a:latin typeface="Titr"/>
        <a:ea typeface=""/>
        <a:cs typeface="Tit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tr" pitchFamily="2" charset="-78"/>
            <a:cs typeface="Titr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tr" pitchFamily="2" charset="-78"/>
            <a:cs typeface="Titr" pitchFamily="2" charset="-7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6865</TotalTime>
  <Words>1921</Words>
  <Application>Microsoft Office PowerPoint</Application>
  <PresentationFormat>On-screen Show (4:3)</PresentationFormat>
  <Paragraphs>247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 Rounded MT Bold</vt:lpstr>
      <vt:lpstr>B Zar</vt:lpstr>
      <vt:lpstr>Calibri</vt:lpstr>
      <vt:lpstr>Lucida Sans Unicode</vt:lpstr>
      <vt:lpstr>Symbol</vt:lpstr>
      <vt:lpstr>Times</vt:lpstr>
      <vt:lpstr>Times New Roman</vt:lpstr>
      <vt:lpstr>Titr</vt:lpstr>
      <vt:lpstr>Verdana</vt:lpstr>
      <vt:lpstr>Wingdings 2</vt:lpstr>
      <vt:lpstr>Wingdings 3</vt:lpstr>
      <vt:lpstr>2_Default Design</vt:lpstr>
      <vt:lpstr>Theme1</vt:lpstr>
      <vt:lpstr>1_Theme1</vt:lpstr>
      <vt:lpstr>مدیریت پروژه های فناوری اطلاعات</vt:lpstr>
      <vt:lpstr>Chapter 1: Introduction to Project Management</vt:lpstr>
      <vt:lpstr>Program and Project Portfolio Management</vt:lpstr>
      <vt:lpstr>Project Portfolio Management</vt:lpstr>
      <vt:lpstr>Figure 1-3. Project Management Compared to Project Portfolio Management</vt:lpstr>
      <vt:lpstr>Best Practice</vt:lpstr>
      <vt:lpstr>Figure 1-4. Sample Project Portfolio Approach</vt:lpstr>
      <vt:lpstr>Figure 1-5. Sample Project Portfolio Management Screen Showing Portfolio Optimization</vt:lpstr>
      <vt:lpstr>The Role of the Project Manager</vt:lpstr>
      <vt:lpstr>Suggested Skills for Project Managers</vt:lpstr>
      <vt:lpstr>Table 1-3 Ten Most Important Skills and Competencies for Project Managers</vt:lpstr>
      <vt:lpstr>Different Skills Needed in Different Situations</vt:lpstr>
      <vt:lpstr>Importance of Leadership Skills</vt:lpstr>
      <vt:lpstr>Careers for IT Project Managers</vt:lpstr>
      <vt:lpstr>Table 1-4. Nine Hottest Skills*</vt:lpstr>
      <vt:lpstr>The Project Management Profession</vt:lpstr>
      <vt:lpstr>History of Project Management</vt:lpstr>
      <vt:lpstr>Figure 1-6. Sample Gantt Chart Created with Project 2010</vt:lpstr>
      <vt:lpstr>Figure 1-7. Sample Network Diagram Created with Project 2010</vt:lpstr>
      <vt:lpstr>Project Management Offices</vt:lpstr>
      <vt:lpstr>Figure 1-8. Growth in the Number of Project Management Offices</vt:lpstr>
      <vt:lpstr>Global Issues</vt:lpstr>
      <vt:lpstr>The Project Management Institute</vt:lpstr>
      <vt:lpstr>Project Management Certification</vt:lpstr>
      <vt:lpstr>Figure 1-9 Growth in PMP Certification, 1993-2011</vt:lpstr>
      <vt:lpstr>Ethics in Project Management</vt:lpstr>
      <vt:lpstr>Project Management Software</vt:lpstr>
      <vt:lpstr>Chapter Summary</vt:lpstr>
      <vt:lpstr>Chapter 2: The Project Management and Information Technology Context</vt:lpstr>
      <vt:lpstr>Projects Cannot Be Run In Isolation</vt:lpstr>
      <vt:lpstr>A Systems View of Project Management</vt:lpstr>
      <vt:lpstr>Figure 2-1. Three Sphere Model for Systems Management</vt:lpstr>
      <vt:lpstr>Figure 2-2. Perspectives on Organizations</vt:lpstr>
      <vt:lpstr>What Went Wrong?</vt:lpstr>
      <vt:lpstr>Organizational Structures</vt:lpstr>
      <vt:lpstr>Figure 2-3. Functional, Project, and Matrix Organizational Structures</vt:lpstr>
      <vt:lpstr>Table 2-1.  Organizational Structure Influences on Projects</vt:lpstr>
    </vt:vector>
  </TitlesOfParts>
  <Company>My Tabletpc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برنامه‌ريزي استراتژيک فناوري اطلاعات</dc:title>
  <dc:creator>alireza</dc:creator>
  <cp:lastModifiedBy>sa ha</cp:lastModifiedBy>
  <cp:revision>157</cp:revision>
  <dcterms:created xsi:type="dcterms:W3CDTF">2006-03-13T20:21:56Z</dcterms:created>
  <dcterms:modified xsi:type="dcterms:W3CDTF">2017-02-04T08:38:05Z</dcterms:modified>
</cp:coreProperties>
</file>