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8" r:id="rId1"/>
    <p:sldMasterId id="2147483700" r:id="rId2"/>
  </p:sldMasterIdLst>
  <p:notesMasterIdLst>
    <p:notesMasterId r:id="rId30"/>
  </p:notesMasterIdLst>
  <p:sldIdLst>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tr" pitchFamily="2" charset="-78"/>
        <a:ea typeface="+mn-ea"/>
        <a:cs typeface="Titr" pitchFamily="2" charset="-78"/>
      </a:defRPr>
    </a:lvl1pPr>
    <a:lvl2pPr marL="457200" algn="l" rtl="0" fontAlgn="base">
      <a:spcBef>
        <a:spcPct val="0"/>
      </a:spcBef>
      <a:spcAft>
        <a:spcPct val="0"/>
      </a:spcAft>
      <a:defRPr kern="1200">
        <a:solidFill>
          <a:schemeClr val="tx1"/>
        </a:solidFill>
        <a:latin typeface="Titr" pitchFamily="2" charset="-78"/>
        <a:ea typeface="+mn-ea"/>
        <a:cs typeface="Titr" pitchFamily="2" charset="-78"/>
      </a:defRPr>
    </a:lvl2pPr>
    <a:lvl3pPr marL="914400" algn="l" rtl="0" fontAlgn="base">
      <a:spcBef>
        <a:spcPct val="0"/>
      </a:spcBef>
      <a:spcAft>
        <a:spcPct val="0"/>
      </a:spcAft>
      <a:defRPr kern="1200">
        <a:solidFill>
          <a:schemeClr val="tx1"/>
        </a:solidFill>
        <a:latin typeface="Titr" pitchFamily="2" charset="-78"/>
        <a:ea typeface="+mn-ea"/>
        <a:cs typeface="Titr" pitchFamily="2" charset="-78"/>
      </a:defRPr>
    </a:lvl3pPr>
    <a:lvl4pPr marL="1371600" algn="l" rtl="0" fontAlgn="base">
      <a:spcBef>
        <a:spcPct val="0"/>
      </a:spcBef>
      <a:spcAft>
        <a:spcPct val="0"/>
      </a:spcAft>
      <a:defRPr kern="1200">
        <a:solidFill>
          <a:schemeClr val="tx1"/>
        </a:solidFill>
        <a:latin typeface="Titr" pitchFamily="2" charset="-78"/>
        <a:ea typeface="+mn-ea"/>
        <a:cs typeface="Titr" pitchFamily="2" charset="-78"/>
      </a:defRPr>
    </a:lvl4pPr>
    <a:lvl5pPr marL="1828800" algn="l" rtl="0" fontAlgn="base">
      <a:spcBef>
        <a:spcPct val="0"/>
      </a:spcBef>
      <a:spcAft>
        <a:spcPct val="0"/>
      </a:spcAft>
      <a:defRPr kern="1200">
        <a:solidFill>
          <a:schemeClr val="tx1"/>
        </a:solidFill>
        <a:latin typeface="Titr" pitchFamily="2" charset="-78"/>
        <a:ea typeface="+mn-ea"/>
        <a:cs typeface="Titr" pitchFamily="2" charset="-78"/>
      </a:defRPr>
    </a:lvl5pPr>
    <a:lvl6pPr marL="2286000" algn="l" defTabSz="914400" rtl="0" eaLnBrk="1" latinLnBrk="0" hangingPunct="1">
      <a:defRPr kern="1200">
        <a:solidFill>
          <a:schemeClr val="tx1"/>
        </a:solidFill>
        <a:latin typeface="Titr" pitchFamily="2" charset="-78"/>
        <a:ea typeface="+mn-ea"/>
        <a:cs typeface="Titr" pitchFamily="2" charset="-78"/>
      </a:defRPr>
    </a:lvl6pPr>
    <a:lvl7pPr marL="2743200" algn="l" defTabSz="914400" rtl="0" eaLnBrk="1" latinLnBrk="0" hangingPunct="1">
      <a:defRPr kern="1200">
        <a:solidFill>
          <a:schemeClr val="tx1"/>
        </a:solidFill>
        <a:latin typeface="Titr" pitchFamily="2" charset="-78"/>
        <a:ea typeface="+mn-ea"/>
        <a:cs typeface="Titr" pitchFamily="2" charset="-78"/>
      </a:defRPr>
    </a:lvl7pPr>
    <a:lvl8pPr marL="3200400" algn="l" defTabSz="914400" rtl="0" eaLnBrk="1" latinLnBrk="0" hangingPunct="1">
      <a:defRPr kern="1200">
        <a:solidFill>
          <a:schemeClr val="tx1"/>
        </a:solidFill>
        <a:latin typeface="Titr" pitchFamily="2" charset="-78"/>
        <a:ea typeface="+mn-ea"/>
        <a:cs typeface="Titr" pitchFamily="2" charset="-78"/>
      </a:defRPr>
    </a:lvl8pPr>
    <a:lvl9pPr marL="3657600" algn="l" defTabSz="914400" rtl="0" eaLnBrk="1" latinLnBrk="0" hangingPunct="1">
      <a:defRPr kern="1200">
        <a:solidFill>
          <a:schemeClr val="tx1"/>
        </a:solidFill>
        <a:latin typeface="Titr" pitchFamily="2" charset="-78"/>
        <a:ea typeface="+mn-ea"/>
        <a:cs typeface="Titr" pitchFamily="2" charset="-7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6600"/>
    <a:srgbClr val="9900CC"/>
    <a:srgbClr val="CC66FF"/>
    <a:srgbClr val="99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3" d="100"/>
          <a:sy n="73" d="100"/>
        </p:scale>
        <p:origin x="974" y="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800F1-8F88-487B-8674-98AD0AD771CE}" type="datetimeFigureOut">
              <a:rPr lang="en-US" smtClean="0"/>
              <a:t>1/30/2017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70A6C-A964-4EEF-8C9C-29E19D86C458}" type="slidenum">
              <a:rPr lang="en-US" smtClean="0"/>
              <a:t>‹#›</a:t>
            </a:fld>
            <a:endParaRPr lang="en-US"/>
          </a:p>
        </p:txBody>
      </p:sp>
    </p:spTree>
    <p:extLst>
      <p:ext uri="{BB962C8B-B14F-4D97-AF65-F5344CB8AC3E}">
        <p14:creationId xmlns:p14="http://schemas.microsoft.com/office/powerpoint/2010/main" val="294090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pPr>
              <a:defRPr/>
            </a:pPr>
            <a:fld id="{86EC327F-7E80-4D08-B8B0-0F574A3B94BC}" type="slidenum">
              <a:rPr lang="en-US" smtClean="0">
                <a:solidFill>
                  <a:srgbClr val="000000"/>
                </a:solidFill>
                <a:latin typeface="Times New Roman" pitchFamily="18" charset="0"/>
              </a:rPr>
              <a:pPr>
                <a:defRPr/>
              </a:pPr>
              <a:t>2</a:t>
            </a:fld>
            <a:endParaRPr lang="en-US" dirty="0">
              <a:solidFill>
                <a:srgbClr val="000000"/>
              </a:solidFill>
              <a:latin typeface="Times New Roman" pitchFamily="18" charset="0"/>
            </a:endParaRPr>
          </a:p>
        </p:txBody>
      </p:sp>
    </p:spTree>
    <p:extLst>
      <p:ext uri="{BB962C8B-B14F-4D97-AF65-F5344CB8AC3E}">
        <p14:creationId xmlns:p14="http://schemas.microsoft.com/office/powerpoint/2010/main" val="124266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682378-35BE-42D4-9C80-22BD8F115A12}" type="slidenum">
              <a:rPr lang="ar-SA" altLang="en-US"/>
              <a:pPr>
                <a:defRPr/>
              </a:pPr>
              <a:t>‹#›</a:t>
            </a:fld>
            <a:endParaRPr lang="en-US" altLang="en-US"/>
          </a:p>
        </p:txBody>
      </p:sp>
    </p:spTree>
    <p:extLst>
      <p:ext uri="{BB962C8B-B14F-4D97-AF65-F5344CB8AC3E}">
        <p14:creationId xmlns:p14="http://schemas.microsoft.com/office/powerpoint/2010/main" val="9284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05D388-C6D3-4C0C-92B9-640911964714}" type="slidenum">
              <a:rPr lang="ar-SA" altLang="en-US"/>
              <a:pPr>
                <a:defRPr/>
              </a:pPr>
              <a:t>‹#›</a:t>
            </a:fld>
            <a:endParaRPr lang="en-US" altLang="en-US"/>
          </a:p>
        </p:txBody>
      </p:sp>
    </p:spTree>
    <p:extLst>
      <p:ext uri="{BB962C8B-B14F-4D97-AF65-F5344CB8AC3E}">
        <p14:creationId xmlns:p14="http://schemas.microsoft.com/office/powerpoint/2010/main" val="140684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AA0E29-30A6-44FA-9BC2-A8E31E618141}" type="slidenum">
              <a:rPr lang="ar-SA" altLang="en-US"/>
              <a:pPr>
                <a:defRPr/>
              </a:pPr>
              <a:t>‹#›</a:t>
            </a:fld>
            <a:endParaRPr lang="en-US" altLang="en-US"/>
          </a:p>
        </p:txBody>
      </p:sp>
    </p:spTree>
    <p:extLst>
      <p:ext uri="{BB962C8B-B14F-4D97-AF65-F5344CB8AC3E}">
        <p14:creationId xmlns:p14="http://schemas.microsoft.com/office/powerpoint/2010/main" val="375625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a:solidFill>
                  <a:srgbClr val="2DA2BF">
                    <a:tint val="20000"/>
                  </a:srgbClr>
                </a:solidFill>
              </a:rPr>
              <a:t>Information Technology Project Management, Seventh Edition</a:t>
            </a: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B07F9D3B-BD25-4DCF-AF32-D3854EEF4F1D}" type="slidenum">
              <a:rPr lang="en-US" smtClean="0"/>
              <a:pPr>
                <a:defRPr/>
              </a:pPr>
              <a:t>‹#›</a:t>
            </a:fld>
            <a:endParaRPr lang="en-US" dirty="0"/>
          </a:p>
        </p:txBody>
      </p:sp>
    </p:spTree>
    <p:extLst>
      <p:ext uri="{BB962C8B-B14F-4D97-AF65-F5344CB8AC3E}">
        <p14:creationId xmlns:p14="http://schemas.microsoft.com/office/powerpoint/2010/main" val="851573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solidFill>
                  <a:prstClr val="black"/>
                </a:solidFill>
                <a:latin typeface="Arial"/>
              </a:rPr>
              <a:t>Copyright 2014</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a:solidFill>
                  <a:prstClr val="black"/>
                </a:solidFill>
              </a:rPr>
              <a:t>Information Technology Project Management, Seventh Edition</a:t>
            </a:r>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1F8276A5-8D43-491D-83BE-00FCABAA151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968966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r>
              <a:rPr lang="en-US" dirty="0">
                <a:solidFill>
                  <a:prstClr val="white"/>
                </a:solidFill>
              </a:rPr>
              <a:t>Information Technology Project Management, Seventh Edition</a:t>
            </a:r>
          </a:p>
        </p:txBody>
      </p:sp>
      <p:sp>
        <p:nvSpPr>
          <p:cNvPr id="8" name="Slide Number Placeholder 5"/>
          <p:cNvSpPr>
            <a:spLocks noGrp="1"/>
          </p:cNvSpPr>
          <p:nvPr>
            <p:ph type="sldNum" sz="quarter" idx="12"/>
          </p:nvPr>
        </p:nvSpPr>
        <p:spPr/>
        <p:txBody>
          <a:bodyPr/>
          <a:lstStyle>
            <a:lvl1pPr>
              <a:defRPr/>
            </a:lvl1pPr>
            <a:extLst/>
          </a:lstStyle>
          <a:p>
            <a:pPr>
              <a:defRPr/>
            </a:pPr>
            <a:fld id="{3CDB78CB-3422-490B-B33A-0EFCD59A8AA8}"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18802108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endParaRPr lang="en-US" dirty="0">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r>
              <a:rPr lang="en-US" dirty="0">
                <a:solidFill>
                  <a:prstClr val="white"/>
                </a:solidFill>
              </a:rPr>
              <a:t>Information Technology Project Management, Seventh Edition</a:t>
            </a:r>
          </a:p>
        </p:txBody>
      </p:sp>
      <p:sp>
        <p:nvSpPr>
          <p:cNvPr id="7" name="Slide Number Placeholder 6"/>
          <p:cNvSpPr>
            <a:spLocks noGrp="1"/>
          </p:cNvSpPr>
          <p:nvPr>
            <p:ph type="sldNum" sz="quarter" idx="12"/>
          </p:nvPr>
        </p:nvSpPr>
        <p:spPr/>
        <p:txBody>
          <a:bodyPr/>
          <a:lstStyle>
            <a:lvl1pPr>
              <a:defRPr/>
            </a:lvl1pPr>
            <a:extLst/>
          </a:lstStyle>
          <a:p>
            <a:pPr>
              <a:defRPr/>
            </a:pPr>
            <a:fld id="{0AD20D06-D837-4474-A924-C0EEF7F63047}"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69554816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endParaRPr lang="en-US" dirty="0">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r>
              <a:rPr lang="en-US" dirty="0">
                <a:solidFill>
                  <a:prstClr val="black"/>
                </a:solidFill>
              </a:rPr>
              <a:t>Information Technology Project Management, Seventh Edition</a:t>
            </a:r>
          </a:p>
        </p:txBody>
      </p:sp>
      <p:sp>
        <p:nvSpPr>
          <p:cNvPr id="9" name="Slide Number Placeholder 8"/>
          <p:cNvSpPr>
            <a:spLocks noGrp="1"/>
          </p:cNvSpPr>
          <p:nvPr>
            <p:ph type="sldNum" sz="quarter" idx="12"/>
          </p:nvPr>
        </p:nvSpPr>
        <p:spPr/>
        <p:txBody>
          <a:bodyPr/>
          <a:lstStyle>
            <a:lvl1pPr>
              <a:defRPr/>
            </a:lvl1pPr>
            <a:extLst/>
          </a:lstStyle>
          <a:p>
            <a:pPr>
              <a:defRPr/>
            </a:pPr>
            <a:fld id="{A8C7087B-5585-4BF4-877F-DCE878DD0A5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49060536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endParaRPr lang="en-US" dirty="0">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r>
              <a:rPr lang="en-US" dirty="0">
                <a:solidFill>
                  <a:prstClr val="white"/>
                </a:solidFill>
              </a:rPr>
              <a:t>Information Technology Project Management, Seventh Edition</a:t>
            </a:r>
          </a:p>
        </p:txBody>
      </p:sp>
      <p:sp>
        <p:nvSpPr>
          <p:cNvPr id="5" name="Slide Number Placeholder 4"/>
          <p:cNvSpPr>
            <a:spLocks noGrp="1"/>
          </p:cNvSpPr>
          <p:nvPr>
            <p:ph type="sldNum" sz="quarter" idx="12"/>
          </p:nvPr>
        </p:nvSpPr>
        <p:spPr/>
        <p:txBody>
          <a:bodyPr/>
          <a:lstStyle>
            <a:lvl1pPr>
              <a:defRPr/>
            </a:lvl1pPr>
            <a:extLst/>
          </a:lstStyle>
          <a:p>
            <a:pPr>
              <a:defRPr/>
            </a:pPr>
            <a:fld id="{74627A9B-B1EF-4088-9195-D95AFC8BA39B}"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752472944"/>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r>
              <a:rPr lang="en-US" dirty="0">
                <a:solidFill>
                  <a:prstClr val="black"/>
                </a:solidFill>
              </a:rPr>
              <a:t>Information Technology Project Management, Seventh Edition</a:t>
            </a:r>
          </a:p>
        </p:txBody>
      </p:sp>
      <p:sp>
        <p:nvSpPr>
          <p:cNvPr id="4" name="Slide Number Placeholder 17"/>
          <p:cNvSpPr>
            <a:spLocks noGrp="1"/>
          </p:cNvSpPr>
          <p:nvPr>
            <p:ph type="sldNum" sz="quarter" idx="12"/>
          </p:nvPr>
        </p:nvSpPr>
        <p:spPr/>
        <p:txBody>
          <a:bodyPr/>
          <a:lstStyle>
            <a:lvl1pPr>
              <a:defRPr/>
            </a:lvl1pPr>
          </a:lstStyle>
          <a:p>
            <a:pPr>
              <a:defRPr/>
            </a:pPr>
            <a:fld id="{192A033E-8EDD-4339-B466-9532F96458E1}"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74827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endParaRPr lang="en-US" dirty="0">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r>
              <a:rPr lang="en-US" dirty="0">
                <a:solidFill>
                  <a:prstClr val="black"/>
                </a:solidFill>
              </a:rPr>
              <a:t>Information Technology Project Management, Seventh Edition</a:t>
            </a:r>
          </a:p>
        </p:txBody>
      </p:sp>
      <p:sp>
        <p:nvSpPr>
          <p:cNvPr id="7" name="Slide Number Placeholder 6"/>
          <p:cNvSpPr>
            <a:spLocks noGrp="1"/>
          </p:cNvSpPr>
          <p:nvPr>
            <p:ph type="sldNum" sz="quarter" idx="12"/>
          </p:nvPr>
        </p:nvSpPr>
        <p:spPr/>
        <p:txBody>
          <a:bodyPr/>
          <a:lstStyle>
            <a:lvl1pPr>
              <a:defRPr/>
            </a:lvl1pPr>
            <a:extLst/>
          </a:lstStyle>
          <a:p>
            <a:pPr>
              <a:defRPr/>
            </a:pPr>
            <a:fld id="{749969FD-CB8E-48F9-A41B-0AACA2151B8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6840144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A05EFA-E8D2-4449-AEB8-EE1F477A4C16}" type="slidenum">
              <a:rPr lang="ar-SA" altLang="en-US"/>
              <a:pPr>
                <a:defRPr/>
              </a:pPr>
              <a:t>‹#›</a:t>
            </a:fld>
            <a:endParaRPr lang="en-US" altLang="en-US"/>
          </a:p>
        </p:txBody>
      </p:sp>
    </p:spTree>
    <p:extLst>
      <p:ext uri="{BB962C8B-B14F-4D97-AF65-F5344CB8AC3E}">
        <p14:creationId xmlns:p14="http://schemas.microsoft.com/office/powerpoint/2010/main" val="551556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solidFill>
                <a:prstClr val="white"/>
              </a:solidFill>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solidFill>
                <a:prstClr val="white"/>
              </a:solidFill>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a:solidFill>
                  <a:prstClr val="white"/>
                </a:solidFill>
              </a:rPr>
              <a:t>Information Technology Project Management, Seventh Edition</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F1540E53-27DF-44E5-9BF4-BA90E52A7533}"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30950912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dirty="0">
                <a:solidFill>
                  <a:prstClr val="black"/>
                </a:solidFill>
              </a:rPr>
              <a:t>Information Technology Project Management, Seventh Edition</a:t>
            </a:r>
          </a:p>
        </p:txBody>
      </p:sp>
      <p:sp>
        <p:nvSpPr>
          <p:cNvPr id="6" name="Slide Number Placeholder 17"/>
          <p:cNvSpPr>
            <a:spLocks noGrp="1"/>
          </p:cNvSpPr>
          <p:nvPr>
            <p:ph type="sldNum" sz="quarter" idx="12"/>
          </p:nvPr>
        </p:nvSpPr>
        <p:spPr/>
        <p:txBody>
          <a:bodyPr/>
          <a:lstStyle>
            <a:lvl1pPr>
              <a:defRPr/>
            </a:lvl1pPr>
          </a:lstStyle>
          <a:p>
            <a:pPr>
              <a:defRPr/>
            </a:pPr>
            <a:fld id="{59133165-E992-4DBA-A9ED-59178CD6CF3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78918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dirty="0">
                <a:solidFill>
                  <a:prstClr val="black"/>
                </a:solidFill>
              </a:rPr>
              <a:t>Information Technology Project Management, Seventh Edition</a:t>
            </a:r>
          </a:p>
        </p:txBody>
      </p:sp>
      <p:sp>
        <p:nvSpPr>
          <p:cNvPr id="6" name="Slide Number Placeholder 17"/>
          <p:cNvSpPr>
            <a:spLocks noGrp="1"/>
          </p:cNvSpPr>
          <p:nvPr>
            <p:ph type="sldNum" sz="quarter" idx="12"/>
          </p:nvPr>
        </p:nvSpPr>
        <p:spPr/>
        <p:txBody>
          <a:bodyPr/>
          <a:lstStyle>
            <a:lvl1pPr>
              <a:defRPr/>
            </a:lvl1pPr>
          </a:lstStyle>
          <a:p>
            <a:pPr>
              <a:defRPr/>
            </a:pPr>
            <a:fld id="{F32F0DD1-7F29-40C4-B5F0-16CFC2F162E3}"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4866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1F3341D-79D8-4B62-B625-51FE6E77636A}" type="slidenum">
              <a:rPr lang="ar-SA" altLang="en-US"/>
              <a:pPr>
                <a:defRPr/>
              </a:pPr>
              <a:t>‹#›</a:t>
            </a:fld>
            <a:endParaRPr lang="en-US" altLang="en-US"/>
          </a:p>
        </p:txBody>
      </p:sp>
    </p:spTree>
    <p:extLst>
      <p:ext uri="{BB962C8B-B14F-4D97-AF65-F5344CB8AC3E}">
        <p14:creationId xmlns:p14="http://schemas.microsoft.com/office/powerpoint/2010/main" val="324205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05EE17-3810-4158-86DE-7E4310AC095D}" type="slidenum">
              <a:rPr lang="ar-SA" altLang="en-US"/>
              <a:pPr>
                <a:defRPr/>
              </a:pPr>
              <a:t>‹#›</a:t>
            </a:fld>
            <a:endParaRPr lang="en-US" altLang="en-US"/>
          </a:p>
        </p:txBody>
      </p:sp>
    </p:spTree>
    <p:extLst>
      <p:ext uri="{BB962C8B-B14F-4D97-AF65-F5344CB8AC3E}">
        <p14:creationId xmlns:p14="http://schemas.microsoft.com/office/powerpoint/2010/main" val="24591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0ED9E4-BECF-4BC8-9DE7-BCC7E794B240}" type="slidenum">
              <a:rPr lang="ar-SA" altLang="en-US"/>
              <a:pPr>
                <a:defRPr/>
              </a:pPr>
              <a:t>‹#›</a:t>
            </a:fld>
            <a:endParaRPr lang="en-US" altLang="en-US"/>
          </a:p>
        </p:txBody>
      </p:sp>
    </p:spTree>
    <p:extLst>
      <p:ext uri="{BB962C8B-B14F-4D97-AF65-F5344CB8AC3E}">
        <p14:creationId xmlns:p14="http://schemas.microsoft.com/office/powerpoint/2010/main" val="342826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EAC17DF-D791-456D-B34F-756CCF1C4BFE}" type="slidenum">
              <a:rPr lang="ar-SA" altLang="en-US"/>
              <a:pPr>
                <a:defRPr/>
              </a:pPr>
              <a:t>‹#›</a:t>
            </a:fld>
            <a:endParaRPr lang="en-US" altLang="en-US"/>
          </a:p>
        </p:txBody>
      </p:sp>
    </p:spTree>
    <p:extLst>
      <p:ext uri="{BB962C8B-B14F-4D97-AF65-F5344CB8AC3E}">
        <p14:creationId xmlns:p14="http://schemas.microsoft.com/office/powerpoint/2010/main" val="108850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F071EED-7BB6-4F86-A720-E10FB4401616}" type="slidenum">
              <a:rPr lang="ar-SA" altLang="en-US"/>
              <a:pPr>
                <a:defRPr/>
              </a:pPr>
              <a:t>‹#›</a:t>
            </a:fld>
            <a:endParaRPr lang="en-US" altLang="en-US"/>
          </a:p>
        </p:txBody>
      </p:sp>
    </p:spTree>
    <p:extLst>
      <p:ext uri="{BB962C8B-B14F-4D97-AF65-F5344CB8AC3E}">
        <p14:creationId xmlns:p14="http://schemas.microsoft.com/office/powerpoint/2010/main" val="107609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1E81BE-4491-4E87-A575-89AD14D7FFC8}" type="slidenum">
              <a:rPr lang="ar-SA" altLang="en-US"/>
              <a:pPr>
                <a:defRPr/>
              </a:pPr>
              <a:t>‹#›</a:t>
            </a:fld>
            <a:endParaRPr lang="en-US" altLang="en-US"/>
          </a:p>
        </p:txBody>
      </p:sp>
    </p:spTree>
    <p:extLst>
      <p:ext uri="{BB962C8B-B14F-4D97-AF65-F5344CB8AC3E}">
        <p14:creationId xmlns:p14="http://schemas.microsoft.com/office/powerpoint/2010/main" val="233773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5025AB-8336-4C89-8859-12E3B5C9C70A}" type="slidenum">
              <a:rPr lang="ar-SA" altLang="en-US"/>
              <a:pPr>
                <a:defRPr/>
              </a:pPr>
              <a:t>‹#›</a:t>
            </a:fld>
            <a:endParaRPr lang="en-US" altLang="en-US"/>
          </a:p>
        </p:txBody>
      </p:sp>
    </p:spTree>
    <p:extLst>
      <p:ext uri="{BB962C8B-B14F-4D97-AF65-F5344CB8AC3E}">
        <p14:creationId xmlns:p14="http://schemas.microsoft.com/office/powerpoint/2010/main" val="263159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Titr" pitchFamily="2" charset="-78"/>
                <a:cs typeface="Titr" pitchFamily="2" charset="-78"/>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Titr" pitchFamily="2" charset="-78"/>
                <a:cs typeface="Titr" pitchFamily="2" charset="-78"/>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Titr" pitchFamily="2" charset="-78"/>
                <a:cs typeface="Titr" pitchFamily="2" charset="-78"/>
              </a:defRPr>
            </a:lvl1pPr>
          </a:lstStyle>
          <a:p>
            <a:pPr>
              <a:defRPr/>
            </a:pPr>
            <a:fld id="{F86D1A73-52DE-47BB-9949-D8A9D5E6E2BB}" type="slidenum">
              <a:rPr lang="ar-SA" altLang="en-US"/>
              <a:pPr>
                <a:defRPr/>
              </a:pPr>
              <a:t>‹#›</a:t>
            </a:fld>
            <a:endParaRPr lang="en-US" altLang="en-US"/>
          </a:p>
        </p:txBody>
      </p:sp>
    </p:spTree>
    <p:extLst>
      <p:ext uri="{BB962C8B-B14F-4D97-AF65-F5344CB8AC3E}">
        <p14:creationId xmlns:p14="http://schemas.microsoft.com/office/powerpoint/2010/main" val="13015518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tr" pitchFamily="2" charset="-78"/>
          <a:cs typeface="Titr" pitchFamily="2" charset="-78"/>
        </a:defRPr>
      </a:lvl2pPr>
      <a:lvl3pPr algn="ctr" rtl="0" eaLnBrk="0" fontAlgn="base" hangingPunct="0">
        <a:spcBef>
          <a:spcPct val="0"/>
        </a:spcBef>
        <a:spcAft>
          <a:spcPct val="0"/>
        </a:spcAft>
        <a:defRPr sz="4400">
          <a:solidFill>
            <a:schemeClr val="tx2"/>
          </a:solidFill>
          <a:latin typeface="Titr" pitchFamily="2" charset="-78"/>
          <a:cs typeface="Titr" pitchFamily="2" charset="-78"/>
        </a:defRPr>
      </a:lvl3pPr>
      <a:lvl4pPr algn="ctr" rtl="0" eaLnBrk="0" fontAlgn="base" hangingPunct="0">
        <a:spcBef>
          <a:spcPct val="0"/>
        </a:spcBef>
        <a:spcAft>
          <a:spcPct val="0"/>
        </a:spcAft>
        <a:defRPr sz="4400">
          <a:solidFill>
            <a:schemeClr val="tx2"/>
          </a:solidFill>
          <a:latin typeface="Titr" pitchFamily="2" charset="-78"/>
          <a:cs typeface="Titr" pitchFamily="2" charset="-78"/>
        </a:defRPr>
      </a:lvl4pPr>
      <a:lvl5pPr algn="ctr" rtl="0" eaLnBrk="0" fontAlgn="base" hangingPunct="0">
        <a:spcBef>
          <a:spcPct val="0"/>
        </a:spcBef>
        <a:spcAft>
          <a:spcPct val="0"/>
        </a:spcAft>
        <a:defRPr sz="4400">
          <a:solidFill>
            <a:schemeClr val="tx2"/>
          </a:solidFill>
          <a:latin typeface="Titr" pitchFamily="2" charset="-78"/>
          <a:cs typeface="Titr" pitchFamily="2" charset="-78"/>
        </a:defRPr>
      </a:lvl5pPr>
      <a:lvl6pPr marL="457200" algn="ctr" rtl="0" fontAlgn="base">
        <a:spcBef>
          <a:spcPct val="0"/>
        </a:spcBef>
        <a:spcAft>
          <a:spcPct val="0"/>
        </a:spcAft>
        <a:defRPr sz="4400">
          <a:solidFill>
            <a:schemeClr val="tx2"/>
          </a:solidFill>
          <a:latin typeface="Titr" pitchFamily="2" charset="-78"/>
          <a:cs typeface="Titr" pitchFamily="2" charset="-78"/>
        </a:defRPr>
      </a:lvl6pPr>
      <a:lvl7pPr marL="914400" algn="ctr" rtl="0" fontAlgn="base">
        <a:spcBef>
          <a:spcPct val="0"/>
        </a:spcBef>
        <a:spcAft>
          <a:spcPct val="0"/>
        </a:spcAft>
        <a:defRPr sz="4400">
          <a:solidFill>
            <a:schemeClr val="tx2"/>
          </a:solidFill>
          <a:latin typeface="Titr" pitchFamily="2" charset="-78"/>
          <a:cs typeface="Titr" pitchFamily="2" charset="-78"/>
        </a:defRPr>
      </a:lvl7pPr>
      <a:lvl8pPr marL="1371600" algn="ctr" rtl="0" fontAlgn="base">
        <a:spcBef>
          <a:spcPct val="0"/>
        </a:spcBef>
        <a:spcAft>
          <a:spcPct val="0"/>
        </a:spcAft>
        <a:defRPr sz="4400">
          <a:solidFill>
            <a:schemeClr val="tx2"/>
          </a:solidFill>
          <a:latin typeface="Titr" pitchFamily="2" charset="-78"/>
          <a:cs typeface="Titr" pitchFamily="2" charset="-78"/>
        </a:defRPr>
      </a:lvl8pPr>
      <a:lvl9pPr marL="1828800" algn="ctr" rtl="0" fontAlgn="base">
        <a:spcBef>
          <a:spcPct val="0"/>
        </a:spcBef>
        <a:spcAft>
          <a:spcPct val="0"/>
        </a:spcAft>
        <a:defRPr sz="4400">
          <a:solidFill>
            <a:schemeClr val="tx2"/>
          </a:solidFill>
          <a:latin typeface="Titr" pitchFamily="2" charset="-78"/>
          <a:cs typeface="Titr" pitchFamily="2" charset="-7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dirty="0">
              <a:solidFill>
                <a:prstClr val="black"/>
              </a:solidFill>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solidFill>
                <a:prstClr val="black"/>
              </a:solidFill>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a:solidFill>
                  <a:prstClr val="black"/>
                </a:solidFill>
              </a:rPr>
              <a:t>Information Technology Project Management, Seventh Edition</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2F11DC2A-2F4E-4F79-A3F5-88DB509F96F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99050263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25400">
            <a:solidFill>
              <a:schemeClr val="tx1"/>
            </a:solidFill>
            <a:miter lim="800000"/>
            <a:headEnd/>
            <a:tailEnd/>
          </a:ln>
        </p:spPr>
        <p:txBody>
          <a:bodyPr/>
          <a:lstStyle/>
          <a:p>
            <a:pPr rtl="1" eaLnBrk="1" hangingPunct="1"/>
            <a:r>
              <a:rPr lang="fa-IR" altLang="en-US" b="1" dirty="0">
                <a:cs typeface="B Zar" panose="00000400000000000000" pitchFamily="2" charset="-78"/>
              </a:rPr>
              <a:t>مدیریت پروژه های فناوری اطلاعات</a:t>
            </a:r>
            <a:endParaRPr lang="en-US" altLang="en-US" b="1" dirty="0">
              <a:cs typeface="B Zar" panose="00000400000000000000" pitchFamily="2" charset="-78"/>
            </a:endParaRPr>
          </a:p>
        </p:txBody>
      </p:sp>
      <p:sp>
        <p:nvSpPr>
          <p:cNvPr id="16387" name="Rectangle 3"/>
          <p:cNvSpPr>
            <a:spLocks noGrp="1" noChangeArrowheads="1"/>
          </p:cNvSpPr>
          <p:nvPr>
            <p:ph type="subTitle" idx="1"/>
          </p:nvPr>
        </p:nvSpPr>
        <p:spPr>
          <a:ln>
            <a:miter lim="800000"/>
            <a:headEnd/>
            <a:tailEnd/>
          </a:ln>
        </p:spPr>
        <p:txBody>
          <a:bodyPr anchor="ctr"/>
          <a:lstStyle/>
          <a:p>
            <a:pPr rtl="1" eaLnBrk="1" hangingPunct="1">
              <a:defRPr/>
            </a:pPr>
            <a:r>
              <a:rPr lang="fa-IR" dirty="0">
                <a:effectLst>
                  <a:outerShdw blurRad="38100" dist="38100" dir="2700000" algn="tl">
                    <a:srgbClr val="000000">
                      <a:alpha val="43137"/>
                    </a:srgbClr>
                  </a:outerShdw>
                </a:effectLst>
                <a:cs typeface="B Zar" pitchFamily="2" charset="-78"/>
              </a:rPr>
              <a:t>دانشکده مهندسی کامپیوتر و فناوری اطلاعات </a:t>
            </a:r>
          </a:p>
          <a:p>
            <a:pPr rtl="1" eaLnBrk="1" hangingPunct="1">
              <a:defRPr/>
            </a:pPr>
            <a:r>
              <a:rPr lang="fa-IR" sz="2800" dirty="0">
                <a:cs typeface="B Zar" pitchFamily="2" charset="-78"/>
              </a:rPr>
              <a:t>رشته مهندسی فناوری اطلاعات</a:t>
            </a:r>
          </a:p>
          <a:p>
            <a:pPr rtl="1" eaLnBrk="1" hangingPunct="1">
              <a:defRPr/>
            </a:pPr>
            <a:r>
              <a:rPr lang="fa-IR" sz="2400" i="1" dirty="0">
                <a:cs typeface="B Zar" pitchFamily="2" charset="-78"/>
              </a:rPr>
              <a:t>دوره کارشناسی</a:t>
            </a:r>
            <a:endParaRPr lang="en-US" sz="2400" i="1" dirty="0">
              <a:cs typeface="B Zar" pitchFamily="2" charset="-78"/>
            </a:endParaRPr>
          </a:p>
        </p:txBody>
      </p:sp>
    </p:spTree>
    <p:extLst>
      <p:ext uri="{BB962C8B-B14F-4D97-AF65-F5344CB8AC3E}">
        <p14:creationId xmlns:p14="http://schemas.microsoft.com/office/powerpoint/2010/main" val="2061421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304800" y="1371600"/>
            <a:ext cx="8305800" cy="4648200"/>
          </a:xfrm>
        </p:spPr>
        <p:txBody>
          <a:bodyPr/>
          <a:lstStyle/>
          <a:p>
            <a:r>
              <a:rPr lang="en-US" dirty="0"/>
              <a:t>A team of students creates a smartphone application and sells it online</a:t>
            </a:r>
          </a:p>
          <a:p>
            <a:r>
              <a:rPr lang="en-US" dirty="0"/>
              <a:t>A company develops a driverless car</a:t>
            </a:r>
          </a:p>
          <a:p>
            <a:r>
              <a:rPr lang="en-US" dirty="0"/>
              <a:t>A small software development team adds a new feature to an internal software application for the finance department</a:t>
            </a:r>
          </a:p>
          <a:p>
            <a:r>
              <a:rPr lang="en-US" dirty="0"/>
              <a:t>A college upgrades its technology infrastructure to provide wireless Internet access across the whole campus</a:t>
            </a:r>
          </a:p>
        </p:txBody>
      </p:sp>
      <p:sp>
        <p:nvSpPr>
          <p:cNvPr id="16386" name="Rectangle 2"/>
          <p:cNvSpPr>
            <a:spLocks noGrp="1" noChangeArrowheads="1"/>
          </p:cNvSpPr>
          <p:nvPr>
            <p:ph type="title"/>
          </p:nvPr>
        </p:nvSpPr>
        <p:spPr/>
        <p:txBody>
          <a:bodyPr/>
          <a:lstStyle/>
          <a:p>
            <a:r>
              <a:rPr lang="en-US" dirty="0"/>
              <a:t>Examples of IT Projects</a:t>
            </a:r>
          </a:p>
        </p:txBody>
      </p:sp>
      <p:sp>
        <p:nvSpPr>
          <p:cNvPr id="1638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A1E6D314-27DA-4178-AE9D-F9C537C64F56}" type="slidenum">
              <a:rPr lang="en-US">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692095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Media tablets and beyond</a:t>
            </a:r>
          </a:p>
          <a:p>
            <a:r>
              <a:rPr lang="en-US" dirty="0"/>
              <a:t>Mobile-centric applications and interfaces</a:t>
            </a:r>
          </a:p>
          <a:p>
            <a:r>
              <a:rPr lang="en-US" dirty="0"/>
              <a:t>Contextual and social user experience</a:t>
            </a:r>
          </a:p>
          <a:p>
            <a:r>
              <a:rPr lang="en-US" dirty="0"/>
              <a:t>Internet of things</a:t>
            </a:r>
          </a:p>
          <a:p>
            <a:r>
              <a:rPr lang="en-US" dirty="0"/>
              <a:t>Cloud computing</a:t>
            </a:r>
          </a:p>
        </p:txBody>
      </p:sp>
      <p:sp>
        <p:nvSpPr>
          <p:cNvPr id="17410" name="Title 1"/>
          <p:cNvSpPr>
            <a:spLocks noGrp="1"/>
          </p:cNvSpPr>
          <p:nvPr>
            <p:ph type="title"/>
          </p:nvPr>
        </p:nvSpPr>
        <p:spPr/>
        <p:txBody>
          <a:bodyPr>
            <a:normAutofit fontScale="90000"/>
          </a:bodyPr>
          <a:lstStyle/>
          <a:p>
            <a:r>
              <a:rPr lang="en-US" dirty="0"/>
              <a:t>Top Strategic Technologies for 2012 (Gartner)</a:t>
            </a:r>
          </a:p>
        </p:txBody>
      </p:sp>
      <p:sp>
        <p:nvSpPr>
          <p:cNvPr id="17413"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9BB9191-42E7-4DDE-810E-D4DADC70A20A}" type="slidenum">
              <a:rPr lang="en-US">
                <a:solidFill>
                  <a:prstClr val="black"/>
                </a:solidFill>
              </a:rPr>
              <a:pPr>
                <a:defRPr/>
              </a:pPr>
              <a:t>11</a:t>
            </a:fld>
            <a:endParaRPr lang="en-US" dirty="0">
              <a:solidFill>
                <a:prstClr val="black"/>
              </a:solidFill>
            </a:endParaRPr>
          </a:p>
        </p:txBody>
      </p:sp>
    </p:spTree>
    <p:extLst>
      <p:ext uri="{BB962C8B-B14F-4D97-AF65-F5344CB8AC3E}">
        <p14:creationId xmlns:p14="http://schemas.microsoft.com/office/powerpoint/2010/main" val="2241295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8"/>
          <p:cNvSpPr>
            <a:spLocks noGrp="1"/>
          </p:cNvSpPr>
          <p:nvPr>
            <p:ph idx="1"/>
          </p:nvPr>
        </p:nvSpPr>
        <p:spPr>
          <a:xfrm>
            <a:off x="228600" y="1481138"/>
            <a:ext cx="8686800" cy="4525962"/>
          </a:xfrm>
        </p:spPr>
        <p:txBody>
          <a:bodyPr/>
          <a:lstStyle/>
          <a:p>
            <a:r>
              <a:rPr lang="en-US" dirty="0"/>
              <a:t>Gartner predicts that by 2014, there will be more than 70 billion mobile application downloads every year</a:t>
            </a:r>
          </a:p>
          <a:p>
            <a:r>
              <a:rPr lang="en-US" dirty="0"/>
              <a:t>All of the top iPhone apps in early 2012 (Temple Run, Angry Gran, Zombie Farm, Words With Friends, Angry Birds, etc.) and most of the top iPad2 apps can be considered unproductive in most work environments</a:t>
            </a:r>
          </a:p>
          <a:p>
            <a:r>
              <a:rPr lang="en-US" dirty="0"/>
              <a:t>The challenge is to develop useful apps and get workers to focus on them instead of the many distracting options available</a:t>
            </a:r>
          </a:p>
        </p:txBody>
      </p:sp>
      <p:sp>
        <p:nvSpPr>
          <p:cNvPr id="18434" name="Title 7"/>
          <p:cNvSpPr>
            <a:spLocks noGrp="1"/>
          </p:cNvSpPr>
          <p:nvPr>
            <p:ph type="title"/>
          </p:nvPr>
        </p:nvSpPr>
        <p:spPr>
          <a:xfrm>
            <a:off x="457200" y="274638"/>
            <a:ext cx="8458200" cy="1143000"/>
          </a:xfrm>
        </p:spPr>
        <p:txBody>
          <a:bodyPr>
            <a:normAutofit fontScale="90000"/>
          </a:bodyPr>
          <a:lstStyle/>
          <a:p>
            <a:r>
              <a:rPr lang="en-US" dirty="0"/>
              <a:t>Media Snapshot: Unproductive Apps</a:t>
            </a:r>
          </a:p>
        </p:txBody>
      </p:sp>
      <p:sp>
        <p:nvSpPr>
          <p:cNvPr id="18435"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D2F71BA8-638A-4DA9-8CAE-34B98126A4DF}" type="slidenum">
              <a:rPr lang="en-US">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293205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dirty="0"/>
              <a:t>A project </a:t>
            </a:r>
          </a:p>
          <a:p>
            <a:pPr lvl="1"/>
            <a:r>
              <a:rPr lang="en-US" dirty="0"/>
              <a:t>has a unique purpose</a:t>
            </a:r>
          </a:p>
          <a:p>
            <a:pPr lvl="1"/>
            <a:r>
              <a:rPr lang="en-US" dirty="0"/>
              <a:t>is temporary</a:t>
            </a:r>
          </a:p>
          <a:p>
            <a:pPr lvl="1"/>
            <a:r>
              <a:rPr lang="en-US" dirty="0"/>
              <a:t>is developed using progressive elaboration</a:t>
            </a:r>
          </a:p>
          <a:p>
            <a:pPr lvl="1"/>
            <a:r>
              <a:rPr lang="en-US" dirty="0"/>
              <a:t>requires resources, often from various areas</a:t>
            </a:r>
          </a:p>
          <a:p>
            <a:pPr lvl="1"/>
            <a:r>
              <a:rPr lang="en-US" dirty="0"/>
              <a:t>should have a primary customer or sponsor</a:t>
            </a:r>
          </a:p>
          <a:p>
            <a:pPr lvl="2"/>
            <a:r>
              <a:rPr lang="en-US" dirty="0"/>
              <a:t>The </a:t>
            </a:r>
            <a:r>
              <a:rPr lang="en-US" b="1" dirty="0"/>
              <a:t>project sponsor</a:t>
            </a:r>
            <a:r>
              <a:rPr lang="en-US" dirty="0"/>
              <a:t> usually provides the direction and funding for the project</a:t>
            </a:r>
          </a:p>
          <a:p>
            <a:pPr lvl="1"/>
            <a:r>
              <a:rPr lang="en-US" dirty="0"/>
              <a:t>involves uncertainty</a:t>
            </a:r>
          </a:p>
          <a:p>
            <a:endParaRPr lang="en-US" sz="2400" dirty="0"/>
          </a:p>
        </p:txBody>
      </p:sp>
      <p:sp>
        <p:nvSpPr>
          <p:cNvPr id="19458" name="Rectangle 2"/>
          <p:cNvSpPr>
            <a:spLocks noGrp="1" noChangeArrowheads="1"/>
          </p:cNvSpPr>
          <p:nvPr>
            <p:ph type="title"/>
          </p:nvPr>
        </p:nvSpPr>
        <p:spPr/>
        <p:txBody>
          <a:bodyPr/>
          <a:lstStyle/>
          <a:p>
            <a:r>
              <a:rPr lang="en-US" dirty="0"/>
              <a:t>Project Attributes</a:t>
            </a:r>
          </a:p>
        </p:txBody>
      </p:sp>
      <p:sp>
        <p:nvSpPr>
          <p:cNvPr id="1946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8CF5A6F9-FCCE-4D35-A21E-7ABDD06CAFE1}" type="slidenum">
              <a:rPr lang="en-US">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2479690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a:spcBef>
                <a:spcPct val="50000"/>
              </a:spcBef>
            </a:pPr>
            <a:r>
              <a:rPr lang="en-US" b="1" dirty="0"/>
              <a:t>Project managers </a:t>
            </a:r>
            <a:r>
              <a:rPr lang="en-US" dirty="0"/>
              <a:t>work with project sponsors, project team, and other people involved in a project to meet project goals</a:t>
            </a:r>
          </a:p>
          <a:p>
            <a:pPr>
              <a:spcBef>
                <a:spcPct val="50000"/>
              </a:spcBef>
            </a:pPr>
            <a:r>
              <a:rPr lang="en-US" b="1" dirty="0"/>
              <a:t>Program</a:t>
            </a:r>
            <a:r>
              <a:rPr lang="en-US" dirty="0"/>
              <a:t>: group of related projects managed in a coordinated way to obtain benefits and control not available from managing them individually (PMBOK</a:t>
            </a:r>
            <a:r>
              <a:rPr lang="en-US" dirty="0">
                <a:cs typeface="Times New Roman" pitchFamily="18" charset="0"/>
              </a:rPr>
              <a:t>®</a:t>
            </a:r>
            <a:r>
              <a:rPr lang="en-US" dirty="0"/>
              <a:t> Guide, Fifth Edition, 2012)</a:t>
            </a:r>
          </a:p>
          <a:p>
            <a:pPr>
              <a:spcBef>
                <a:spcPct val="50000"/>
              </a:spcBef>
            </a:pPr>
            <a:r>
              <a:rPr lang="en-US" dirty="0"/>
              <a:t>Program managers oversee programs; often act as bosses for project managers</a:t>
            </a:r>
          </a:p>
        </p:txBody>
      </p:sp>
      <p:sp>
        <p:nvSpPr>
          <p:cNvPr id="20482" name="Rectangle 2"/>
          <p:cNvSpPr>
            <a:spLocks noGrp="1" noChangeArrowheads="1"/>
          </p:cNvSpPr>
          <p:nvPr>
            <p:ph type="title"/>
          </p:nvPr>
        </p:nvSpPr>
        <p:spPr/>
        <p:txBody>
          <a:bodyPr/>
          <a:lstStyle/>
          <a:p>
            <a:r>
              <a:rPr lang="en-US" dirty="0"/>
              <a:t>Project and Program Managers</a:t>
            </a:r>
          </a:p>
        </p:txBody>
      </p:sp>
      <p:sp>
        <p:nvSpPr>
          <p:cNvPr id="2048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6A49262D-F38F-4840-A525-07F75A4F3F0D}" type="slidenum">
              <a:rPr lang="en-US">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3916157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dirty="0"/>
              <a:t>Figure 1-1 The Triple Constraint of Project Management</a:t>
            </a:r>
          </a:p>
        </p:txBody>
      </p:sp>
      <p:sp>
        <p:nvSpPr>
          <p:cNvPr id="2151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E73CE052-F1B7-490B-A5C4-C391F856A612}" type="slidenum">
              <a:rPr lang="en-US">
                <a:solidFill>
                  <a:prstClr val="black"/>
                </a:solidFill>
              </a:rPr>
              <a:pPr>
                <a:defRPr/>
              </a:pPr>
              <a:t>15</a:t>
            </a:fld>
            <a:endParaRPr lang="en-US" dirty="0">
              <a:solidFill>
                <a:prstClr val="black"/>
              </a:solidFill>
            </a:endParaRPr>
          </a:p>
        </p:txBody>
      </p:sp>
      <p:sp>
        <p:nvSpPr>
          <p:cNvPr id="21509" name="Rectangle 6"/>
          <p:cNvSpPr>
            <a:spLocks noChangeArrowheads="1"/>
          </p:cNvSpPr>
          <p:nvPr/>
        </p:nvSpPr>
        <p:spPr bwMode="auto">
          <a:xfrm>
            <a:off x="3276600" y="1600200"/>
            <a:ext cx="2209800" cy="1143000"/>
          </a:xfrm>
          <a:prstGeom prst="rect">
            <a:avLst/>
          </a:prstGeom>
          <a:solidFill>
            <a:schemeClr val="bg1"/>
          </a:solidFill>
          <a:ln w="9525">
            <a:noFill/>
            <a:miter lim="800000"/>
            <a:headEnd/>
            <a:tailEnd/>
          </a:ln>
        </p:spPr>
        <p:txBody>
          <a:bodyPr wrap="none" anchor="ctr"/>
          <a:lstStyle/>
          <a:p>
            <a:pPr>
              <a:lnSpc>
                <a:spcPct val="90000"/>
              </a:lnSpc>
              <a:spcBef>
                <a:spcPct val="20000"/>
              </a:spcBef>
              <a:buFontTx/>
              <a:buChar char="•"/>
              <a:defRPr/>
            </a:pPr>
            <a:endParaRPr lang="en-US" sz="2200" dirty="0">
              <a:solidFill>
                <a:prstClr val="black"/>
              </a:solidFill>
              <a:latin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447801"/>
            <a:ext cx="3947553" cy="4876800"/>
          </a:xfrm>
          <a:prstGeom prst="rect">
            <a:avLst/>
          </a:prstGeom>
        </p:spPr>
      </p:pic>
    </p:spTree>
    <p:extLst>
      <p:ext uri="{BB962C8B-B14F-4D97-AF65-F5344CB8AC3E}">
        <p14:creationId xmlns:p14="http://schemas.microsoft.com/office/powerpoint/2010/main" val="611861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81000" y="1371600"/>
            <a:ext cx="8077200" cy="4572000"/>
          </a:xfrm>
        </p:spPr>
        <p:txBody>
          <a:bodyPr/>
          <a:lstStyle/>
          <a:p>
            <a:pPr>
              <a:spcBef>
                <a:spcPct val="100000"/>
              </a:spcBef>
            </a:pPr>
            <a:r>
              <a:rPr lang="en-US" b="1" dirty="0"/>
              <a:t>Project management </a:t>
            </a:r>
            <a:r>
              <a:rPr lang="en-US" dirty="0"/>
              <a:t>is</a:t>
            </a:r>
            <a:r>
              <a:rPr lang="en-US" b="1" dirty="0"/>
              <a:t> </a:t>
            </a:r>
            <a:r>
              <a:rPr lang="en-US" dirty="0"/>
              <a:t>“the application of knowledge, skills, tools and techniques to project activities to meet project requirements” (PMBOK</a:t>
            </a:r>
            <a:r>
              <a:rPr lang="en-US" dirty="0">
                <a:cs typeface="Times New Roman" pitchFamily="18" charset="0"/>
              </a:rPr>
              <a:t>®</a:t>
            </a:r>
            <a:r>
              <a:rPr lang="en-US" dirty="0"/>
              <a:t> Guide, Fourth Edition, 2012)</a:t>
            </a:r>
          </a:p>
          <a:p>
            <a:r>
              <a:rPr lang="en-US" dirty="0"/>
              <a:t>Project managers strive to meet the </a:t>
            </a:r>
            <a:r>
              <a:rPr lang="en-US" b="1" dirty="0"/>
              <a:t>triple constraint </a:t>
            </a:r>
            <a:r>
              <a:rPr lang="en-US" dirty="0"/>
              <a:t>(project scope, time, and cost goals) and also facilitate the entire process to meet the needs and expectations of project stakeholders</a:t>
            </a:r>
          </a:p>
        </p:txBody>
      </p:sp>
      <p:sp>
        <p:nvSpPr>
          <p:cNvPr id="22530" name="Rectangle 2"/>
          <p:cNvSpPr>
            <a:spLocks noGrp="1" noChangeArrowheads="1"/>
          </p:cNvSpPr>
          <p:nvPr>
            <p:ph type="title"/>
          </p:nvPr>
        </p:nvSpPr>
        <p:spPr/>
        <p:txBody>
          <a:bodyPr/>
          <a:lstStyle/>
          <a:p>
            <a:r>
              <a:rPr lang="en-US" dirty="0"/>
              <a:t>What is Project Management?</a:t>
            </a:r>
          </a:p>
        </p:txBody>
      </p:sp>
      <p:sp>
        <p:nvSpPr>
          <p:cNvPr id="22532"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BBD10AEE-A1C4-442C-A1CB-1C513439EF3C}" type="slidenum">
              <a:rPr lang="en-US">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2014473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dirty="0"/>
              <a:t>Figure 1-2 Project Management Framework</a:t>
            </a:r>
          </a:p>
        </p:txBody>
      </p:sp>
      <p:sp>
        <p:nvSpPr>
          <p:cNvPr id="23555"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7D655A70-A149-4DA4-995F-382037F2D2FB}" type="slidenum">
              <a:rPr lang="en-US">
                <a:solidFill>
                  <a:prstClr val="black"/>
                </a:solidFill>
              </a:rPr>
              <a:pPr>
                <a:defRPr/>
              </a:pPr>
              <a:t>17</a:t>
            </a:fld>
            <a:endParaRPr lang="en-US" dirty="0">
              <a:solidFill>
                <a:prstClr val="black"/>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 y="1600200"/>
            <a:ext cx="8840274" cy="4493982"/>
          </a:xfrm>
          <a:prstGeom prst="rect">
            <a:avLst/>
          </a:prstGeom>
        </p:spPr>
      </p:pic>
    </p:spTree>
    <p:extLst>
      <p:ext uri="{BB962C8B-B14F-4D97-AF65-F5344CB8AC3E}">
        <p14:creationId xmlns:p14="http://schemas.microsoft.com/office/powerpoint/2010/main" val="2389869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524000"/>
            <a:ext cx="8186738" cy="4791075"/>
          </a:xfrm>
        </p:spPr>
        <p:txBody>
          <a:bodyPr/>
          <a:lstStyle/>
          <a:p>
            <a:pPr>
              <a:lnSpc>
                <a:spcPct val="90000"/>
              </a:lnSpc>
            </a:pPr>
            <a:r>
              <a:rPr lang="en-US" b="1" dirty="0"/>
              <a:t>Stakeholders </a:t>
            </a:r>
            <a:r>
              <a:rPr lang="en-US" dirty="0"/>
              <a:t>are the people involved in or affected by project activities</a:t>
            </a:r>
          </a:p>
          <a:p>
            <a:pPr>
              <a:lnSpc>
                <a:spcPct val="90000"/>
              </a:lnSpc>
            </a:pPr>
            <a:r>
              <a:rPr lang="en-US" dirty="0"/>
              <a:t>Stakeholders include</a:t>
            </a:r>
          </a:p>
          <a:p>
            <a:pPr lvl="1">
              <a:lnSpc>
                <a:spcPct val="90000"/>
              </a:lnSpc>
            </a:pPr>
            <a:r>
              <a:rPr lang="en-US" dirty="0"/>
              <a:t>the project sponsor</a:t>
            </a:r>
          </a:p>
          <a:p>
            <a:pPr lvl="1">
              <a:lnSpc>
                <a:spcPct val="90000"/>
              </a:lnSpc>
            </a:pPr>
            <a:r>
              <a:rPr lang="en-US" dirty="0"/>
              <a:t>the project manager</a:t>
            </a:r>
          </a:p>
          <a:p>
            <a:pPr lvl="1">
              <a:lnSpc>
                <a:spcPct val="90000"/>
              </a:lnSpc>
            </a:pPr>
            <a:r>
              <a:rPr lang="en-US" dirty="0"/>
              <a:t>the project team</a:t>
            </a:r>
          </a:p>
          <a:p>
            <a:pPr lvl="1">
              <a:lnSpc>
                <a:spcPct val="90000"/>
              </a:lnSpc>
            </a:pPr>
            <a:r>
              <a:rPr lang="en-US" dirty="0"/>
              <a:t>support staff</a:t>
            </a:r>
          </a:p>
          <a:p>
            <a:pPr lvl="1">
              <a:lnSpc>
                <a:spcPct val="90000"/>
              </a:lnSpc>
            </a:pPr>
            <a:r>
              <a:rPr lang="en-US" dirty="0"/>
              <a:t>customers</a:t>
            </a:r>
          </a:p>
          <a:p>
            <a:pPr lvl="1">
              <a:lnSpc>
                <a:spcPct val="90000"/>
              </a:lnSpc>
            </a:pPr>
            <a:r>
              <a:rPr lang="en-US" dirty="0"/>
              <a:t>users</a:t>
            </a:r>
          </a:p>
          <a:p>
            <a:pPr lvl="1">
              <a:lnSpc>
                <a:spcPct val="90000"/>
              </a:lnSpc>
            </a:pPr>
            <a:r>
              <a:rPr lang="en-US" dirty="0"/>
              <a:t>suppliers</a:t>
            </a:r>
          </a:p>
          <a:p>
            <a:pPr lvl="1">
              <a:lnSpc>
                <a:spcPct val="90000"/>
              </a:lnSpc>
            </a:pPr>
            <a:r>
              <a:rPr lang="en-US" dirty="0"/>
              <a:t>opponents to the project</a:t>
            </a:r>
          </a:p>
        </p:txBody>
      </p:sp>
      <p:sp>
        <p:nvSpPr>
          <p:cNvPr id="24578" name="Rectangle 2"/>
          <p:cNvSpPr>
            <a:spLocks noGrp="1" noChangeArrowheads="1"/>
          </p:cNvSpPr>
          <p:nvPr>
            <p:ph type="title"/>
          </p:nvPr>
        </p:nvSpPr>
        <p:spPr/>
        <p:txBody>
          <a:bodyPr/>
          <a:lstStyle/>
          <a:p>
            <a:r>
              <a:rPr lang="en-US" dirty="0"/>
              <a:t>Project Stakeholders</a:t>
            </a:r>
          </a:p>
        </p:txBody>
      </p:sp>
      <p:sp>
        <p:nvSpPr>
          <p:cNvPr id="2458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F32BD8DC-3670-4F66-BAF1-AB767FF85EC4}" type="slidenum">
              <a:rPr lang="en-US">
                <a:solidFill>
                  <a:prstClr val="black"/>
                </a:solidFill>
              </a:rPr>
              <a:pPr>
                <a:defRPr/>
              </a:pPr>
              <a:t>18</a:t>
            </a:fld>
            <a:endParaRPr lang="en-US" dirty="0">
              <a:solidFill>
                <a:prstClr val="black"/>
              </a:solidFill>
            </a:endParaRPr>
          </a:p>
        </p:txBody>
      </p:sp>
    </p:spTree>
    <p:extLst>
      <p:ext uri="{BB962C8B-B14F-4D97-AF65-F5344CB8AC3E}">
        <p14:creationId xmlns:p14="http://schemas.microsoft.com/office/powerpoint/2010/main" val="2812219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381000" y="1524000"/>
            <a:ext cx="8458200" cy="4876800"/>
          </a:xfrm>
        </p:spPr>
        <p:txBody>
          <a:bodyPr/>
          <a:lstStyle/>
          <a:p>
            <a:pPr>
              <a:lnSpc>
                <a:spcPct val="90000"/>
              </a:lnSpc>
            </a:pPr>
            <a:r>
              <a:rPr lang="en-US" b="1" dirty="0"/>
              <a:t>Knowledge areas </a:t>
            </a:r>
            <a:r>
              <a:rPr lang="en-US" dirty="0"/>
              <a:t>describe the key competencies that project managers must develop</a:t>
            </a:r>
          </a:p>
          <a:p>
            <a:r>
              <a:rPr lang="en-US" dirty="0"/>
              <a:t>Project managers must have knowledge and skills in all 10 knowledge areas (project integration, scope, time, cost, quality, human resource, communications, risk, procurement, and stakeholder management)</a:t>
            </a:r>
          </a:p>
          <a:p>
            <a:r>
              <a:rPr lang="en-US" dirty="0"/>
              <a:t>This text includes an entire chapter on each knowledge area</a:t>
            </a:r>
          </a:p>
        </p:txBody>
      </p:sp>
      <p:sp>
        <p:nvSpPr>
          <p:cNvPr id="25602" name="Rectangle 2"/>
          <p:cNvSpPr>
            <a:spLocks noGrp="1" noChangeArrowheads="1"/>
          </p:cNvSpPr>
          <p:nvPr>
            <p:ph type="title"/>
          </p:nvPr>
        </p:nvSpPr>
        <p:spPr>
          <a:xfrm>
            <a:off x="381000" y="381000"/>
            <a:ext cx="8534400" cy="1143000"/>
          </a:xfrm>
        </p:spPr>
        <p:txBody>
          <a:bodyPr>
            <a:normAutofit fontScale="90000"/>
          </a:bodyPr>
          <a:lstStyle/>
          <a:p>
            <a:r>
              <a:rPr lang="en-US" dirty="0"/>
              <a:t>10 Project Management Knowledge Areas</a:t>
            </a:r>
          </a:p>
        </p:txBody>
      </p:sp>
      <p:sp>
        <p:nvSpPr>
          <p:cNvPr id="2560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C68EB7DF-90B0-4429-8A5B-58BA5697E9F8}" type="slidenum">
              <a:rPr lang="en-US">
                <a:solidFill>
                  <a:prstClr val="black"/>
                </a:solidFill>
              </a:rPr>
              <a:pPr>
                <a:defRPr/>
              </a:pPr>
              <a:t>19</a:t>
            </a:fld>
            <a:endParaRPr lang="en-US" dirty="0">
              <a:solidFill>
                <a:prstClr val="black"/>
              </a:solidFill>
            </a:endParaRPr>
          </a:p>
        </p:txBody>
      </p:sp>
    </p:spTree>
    <p:extLst>
      <p:ext uri="{BB962C8B-B14F-4D97-AF65-F5344CB8AC3E}">
        <p14:creationId xmlns:p14="http://schemas.microsoft.com/office/powerpoint/2010/main" val="920269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fontAlgn="auto">
              <a:spcAft>
                <a:spcPts val="0"/>
              </a:spcAft>
              <a:defRPr/>
            </a:pPr>
            <a:r>
              <a:rPr dirty="0">
                <a:effectLst>
                  <a:outerShdw blurRad="38100" dist="38100" dir="2700000" algn="tl">
                    <a:srgbClr val="FFFFFF"/>
                  </a:outerShdw>
                </a:effectLst>
                <a:latin typeface="Arial Rounded MT Bold" pitchFamily="34" charset="0"/>
              </a:rPr>
              <a:t>Chapter 1:</a:t>
            </a:r>
            <a:br>
              <a:rPr dirty="0">
                <a:effectLst>
                  <a:outerShdw blurRad="38100" dist="38100" dir="2700000" algn="tl">
                    <a:srgbClr val="FFFFFF"/>
                  </a:outerShdw>
                </a:effectLst>
                <a:latin typeface="Arial Rounded MT Bold" pitchFamily="34" charset="0"/>
              </a:rPr>
            </a:br>
            <a:r>
              <a:rPr dirty="0">
                <a:effectLst>
                  <a:outerShdw blurRad="38100" dist="38100" dir="2700000" algn="tl">
                    <a:srgbClr val="FFFFFF"/>
                  </a:outerShdw>
                </a:effectLst>
                <a:latin typeface="Arial Rounded MT Bold" pitchFamily="34" charset="0"/>
              </a:rPr>
              <a:t>Introduction to Project Management</a:t>
            </a:r>
          </a:p>
        </p:txBody>
      </p:sp>
      <p:sp>
        <p:nvSpPr>
          <p:cNvPr id="3075"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rgbClr val="464646"/>
                </a:solidFill>
                <a:effectLst>
                  <a:outerShdw blurRad="38100" dist="38100" dir="2700000" algn="tl">
                    <a:srgbClr val="FFFFFF"/>
                  </a:outerShdw>
                </a:effectLst>
                <a:latin typeface="Arial Rounded MT Bold" pitchFamily="34" charset="0"/>
              </a:rPr>
              <a:t>Information Technology Project Management, Seventh Edition</a:t>
            </a:r>
          </a:p>
        </p:txBody>
      </p:sp>
      <p:sp>
        <p:nvSpPr>
          <p:cNvPr id="6" name="TextBox 5"/>
          <p:cNvSpPr txBox="1"/>
          <p:nvPr/>
        </p:nvSpPr>
        <p:spPr>
          <a:xfrm>
            <a:off x="304800" y="5791200"/>
            <a:ext cx="4793300" cy="430887"/>
          </a:xfrm>
          <a:prstGeom prst="rect">
            <a:avLst/>
          </a:prstGeom>
          <a:noFill/>
        </p:spPr>
        <p:txBody>
          <a:bodyPr wrap="none" rtlCol="0">
            <a:spAutoFit/>
          </a:bodyPr>
          <a:lstStyle/>
          <a:p>
            <a:pPr>
              <a:defRPr/>
            </a:pPr>
            <a:r>
              <a:rPr lang="en-US" sz="2200" dirty="0">
                <a:solidFill>
                  <a:prstClr val="black"/>
                </a:solidFill>
                <a:latin typeface="Times New Roman" pitchFamily="18" charset="0"/>
              </a:rPr>
              <a:t>Note: See the text itself for full citations.</a:t>
            </a:r>
          </a:p>
        </p:txBody>
      </p:sp>
      <p:pic>
        <p:nvPicPr>
          <p:cNvPr id="7"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180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381000" y="1612900"/>
            <a:ext cx="8458200" cy="4330700"/>
          </a:xfrm>
        </p:spPr>
        <p:txBody>
          <a:bodyPr/>
          <a:lstStyle/>
          <a:p>
            <a:r>
              <a:rPr lang="en-US" b="1" dirty="0"/>
              <a:t>Project management tools and techniques </a:t>
            </a:r>
            <a:r>
              <a:rPr lang="en-US" dirty="0"/>
              <a:t>assist project managers and their teams in various aspects of project management</a:t>
            </a:r>
          </a:p>
          <a:p>
            <a:r>
              <a:rPr lang="en-US" dirty="0"/>
              <a:t>Some specific ones include</a:t>
            </a:r>
          </a:p>
          <a:p>
            <a:pPr lvl="1"/>
            <a:r>
              <a:rPr lang="en-US" dirty="0"/>
              <a:t>Project charter, scope statement, and WBS (scope)</a:t>
            </a:r>
          </a:p>
          <a:p>
            <a:pPr lvl="1"/>
            <a:r>
              <a:rPr lang="en-US" dirty="0"/>
              <a:t>Gantt charts, network diagrams, critical path analysis, critical chain scheduling (time)</a:t>
            </a:r>
          </a:p>
          <a:p>
            <a:pPr lvl="1"/>
            <a:r>
              <a:rPr lang="en-US" dirty="0"/>
              <a:t>Cost estimates and earned value management (cost)</a:t>
            </a:r>
          </a:p>
          <a:p>
            <a:pPr lvl="1"/>
            <a:r>
              <a:rPr lang="en-US" dirty="0"/>
              <a:t>See Table 1-1 for many more</a:t>
            </a:r>
            <a:endParaRPr lang="en-US" sz="3000" dirty="0"/>
          </a:p>
          <a:p>
            <a:pPr lvl="1">
              <a:lnSpc>
                <a:spcPct val="90000"/>
              </a:lnSpc>
            </a:pPr>
            <a:endParaRPr lang="en-US" dirty="0"/>
          </a:p>
        </p:txBody>
      </p:sp>
      <p:sp>
        <p:nvSpPr>
          <p:cNvPr id="26626" name="Rectangle 2"/>
          <p:cNvSpPr>
            <a:spLocks noGrp="1" noChangeArrowheads="1"/>
          </p:cNvSpPr>
          <p:nvPr>
            <p:ph type="title"/>
          </p:nvPr>
        </p:nvSpPr>
        <p:spPr/>
        <p:txBody>
          <a:bodyPr>
            <a:normAutofit fontScale="90000"/>
          </a:bodyPr>
          <a:lstStyle/>
          <a:p>
            <a:r>
              <a:rPr lang="en-US" dirty="0"/>
              <a:t>Project Management Tools and Techniques</a:t>
            </a:r>
          </a:p>
        </p:txBody>
      </p:sp>
      <p:sp>
        <p:nvSpPr>
          <p:cNvPr id="26628"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1DE2A35-A3A0-48F2-BAA4-D5904553118B}" type="slidenum">
              <a:rPr lang="en-US">
                <a:solidFill>
                  <a:prstClr val="black"/>
                </a:solidFill>
              </a:rPr>
              <a:pPr>
                <a:defRPr/>
              </a:pPr>
              <a:t>20</a:t>
            </a:fld>
            <a:endParaRPr lang="en-US" dirty="0">
              <a:solidFill>
                <a:prstClr val="black"/>
              </a:solidFill>
            </a:endParaRPr>
          </a:p>
        </p:txBody>
      </p:sp>
    </p:spTree>
    <p:extLst>
      <p:ext uri="{BB962C8B-B14F-4D97-AF65-F5344CB8AC3E}">
        <p14:creationId xmlns:p14="http://schemas.microsoft.com/office/powerpoint/2010/main" val="3648313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371600"/>
            <a:ext cx="8305800" cy="4953000"/>
          </a:xfrm>
        </p:spPr>
        <p:txBody>
          <a:bodyPr>
            <a:normAutofit fontScale="92500" lnSpcReduction="20000"/>
          </a:bodyPr>
          <a:lstStyle/>
          <a:p>
            <a:pPr>
              <a:defRPr/>
            </a:pPr>
            <a:r>
              <a:rPr lang="en-US" sz="2900" dirty="0"/>
              <a:t>“</a:t>
            </a:r>
            <a:r>
              <a:rPr lang="en-US" sz="2900" b="1" dirty="0"/>
              <a:t>Super tools</a:t>
            </a:r>
            <a:r>
              <a:rPr lang="en-US" sz="2900" dirty="0"/>
              <a:t>” are those tools that have high use and high potential for improving project success, such as:</a:t>
            </a:r>
          </a:p>
          <a:p>
            <a:pPr lvl="1">
              <a:defRPr/>
            </a:pPr>
            <a:r>
              <a:rPr lang="en-US" sz="2500" dirty="0"/>
              <a:t>Software for task scheduling (such as project management software)</a:t>
            </a:r>
          </a:p>
          <a:p>
            <a:pPr lvl="1">
              <a:defRPr/>
            </a:pPr>
            <a:r>
              <a:rPr lang="en-US" sz="2500" dirty="0"/>
              <a:t>Scope statements</a:t>
            </a:r>
          </a:p>
          <a:p>
            <a:pPr lvl="1">
              <a:defRPr/>
            </a:pPr>
            <a:r>
              <a:rPr lang="en-US" sz="2500" dirty="0"/>
              <a:t>Requirements analyses</a:t>
            </a:r>
          </a:p>
          <a:p>
            <a:pPr lvl="1">
              <a:defRPr/>
            </a:pPr>
            <a:r>
              <a:rPr lang="en-US" sz="2500" dirty="0"/>
              <a:t>Lessons-learned reports</a:t>
            </a:r>
          </a:p>
          <a:p>
            <a:pPr marL="274320" indent="-274320" fontAlgn="auto">
              <a:spcBef>
                <a:spcPts val="580"/>
              </a:spcBef>
              <a:spcAft>
                <a:spcPts val="0"/>
              </a:spcAft>
              <a:defRPr/>
            </a:pPr>
            <a:r>
              <a:rPr lang="en-US" dirty="0"/>
              <a:t>Tools already extensively used that have been found to improve project importance include:</a:t>
            </a:r>
          </a:p>
          <a:p>
            <a:pPr lvl="1">
              <a:defRPr/>
            </a:pPr>
            <a:r>
              <a:rPr lang="en-US" sz="2500" dirty="0"/>
              <a:t>Progress reports</a:t>
            </a:r>
          </a:p>
          <a:p>
            <a:pPr lvl="1">
              <a:defRPr/>
            </a:pPr>
            <a:r>
              <a:rPr lang="en-US" sz="2500" dirty="0"/>
              <a:t>Kick-off meetings</a:t>
            </a:r>
          </a:p>
          <a:p>
            <a:pPr lvl="1">
              <a:defRPr/>
            </a:pPr>
            <a:r>
              <a:rPr lang="en-US" sz="2500" dirty="0"/>
              <a:t>Gantt charts</a:t>
            </a:r>
          </a:p>
          <a:p>
            <a:pPr lvl="1">
              <a:defRPr/>
            </a:pPr>
            <a:r>
              <a:rPr lang="en-US" sz="2500" dirty="0"/>
              <a:t>Change requests</a:t>
            </a:r>
          </a:p>
        </p:txBody>
      </p:sp>
      <p:sp>
        <p:nvSpPr>
          <p:cNvPr id="27650" name="Title 1"/>
          <p:cNvSpPr>
            <a:spLocks noGrp="1"/>
          </p:cNvSpPr>
          <p:nvPr>
            <p:ph type="title"/>
          </p:nvPr>
        </p:nvSpPr>
        <p:spPr/>
        <p:txBody>
          <a:bodyPr/>
          <a:lstStyle/>
          <a:p>
            <a:r>
              <a:rPr lang="en-US" dirty="0"/>
              <a:t>Super Tools</a:t>
            </a:r>
          </a:p>
        </p:txBody>
      </p:sp>
      <p:sp>
        <p:nvSpPr>
          <p:cNvPr id="27651"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132B57E-CCBF-4C8F-88E1-28CBB211023F}" type="slidenum">
              <a:rPr lang="en-US">
                <a:solidFill>
                  <a:prstClr val="black"/>
                </a:solidFill>
              </a:rPr>
              <a:pPr>
                <a:defRPr/>
              </a:pPr>
              <a:t>21</a:t>
            </a:fld>
            <a:endParaRPr lang="en-US" dirty="0">
              <a:solidFill>
                <a:prstClr val="black"/>
              </a:solidFill>
            </a:endParaRPr>
          </a:p>
        </p:txBody>
      </p:sp>
    </p:spTree>
    <p:extLst>
      <p:ext uri="{BB962C8B-B14F-4D97-AF65-F5344CB8AC3E}">
        <p14:creationId xmlns:p14="http://schemas.microsoft.com/office/powerpoint/2010/main" val="3080414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62000" y="152400"/>
            <a:ext cx="7772400" cy="1206500"/>
          </a:xfrm>
          <a:prstGeom prst="rect">
            <a:avLst/>
          </a:prstGeom>
          <a:noFill/>
          <a:ln w="12700" cap="sq">
            <a:noFill/>
            <a:miter lim="800000"/>
            <a:headEnd type="none" w="sm" len="sm"/>
            <a:tailEnd type="none" w="sm" len="sm"/>
          </a:ln>
        </p:spPr>
        <p:txBody>
          <a:bodyPr anchor="ctr"/>
          <a:lstStyle/>
          <a:p>
            <a:pPr algn="ctr">
              <a:defRPr/>
            </a:pPr>
            <a:r>
              <a:rPr lang="en-US" sz="4100" b="1" dirty="0">
                <a:solidFill>
                  <a:srgbClr val="464646"/>
                </a:solidFill>
                <a:effectLst>
                  <a:outerShdw blurRad="31750" dist="25400" dir="5400000" algn="tl" rotWithShape="0">
                    <a:srgbClr val="000000">
                      <a:alpha val="25000"/>
                    </a:srgbClr>
                  </a:outerShdw>
                </a:effectLst>
                <a:latin typeface="Arial"/>
              </a:rPr>
              <a:t>What Went Right? Improved Project Performance</a:t>
            </a:r>
          </a:p>
        </p:txBody>
      </p:sp>
      <p:sp>
        <p:nvSpPr>
          <p:cNvPr id="28675" name="Rectangle 5"/>
          <p:cNvSpPr>
            <a:spLocks noChangeArrowheads="1"/>
          </p:cNvSpPr>
          <p:nvPr/>
        </p:nvSpPr>
        <p:spPr bwMode="auto">
          <a:xfrm>
            <a:off x="457200" y="1524000"/>
            <a:ext cx="8229600" cy="4572000"/>
          </a:xfrm>
          <a:prstGeom prst="rect">
            <a:avLst/>
          </a:prstGeom>
          <a:noFill/>
          <a:ln w="12700" cap="sq">
            <a:noFill/>
            <a:miter lim="800000"/>
            <a:headEnd type="none" w="sm" len="sm"/>
            <a:tailEnd type="none" w="sm" len="sm"/>
          </a:ln>
        </p:spPr>
        <p:txBody>
          <a:bodyPr/>
          <a:lstStyle/>
          <a:p>
            <a:pPr marL="342900" indent="-342900">
              <a:spcBef>
                <a:spcPct val="20000"/>
              </a:spcBef>
              <a:defRPr/>
            </a:pPr>
            <a:r>
              <a:rPr lang="en-US" sz="2800" dirty="0">
                <a:solidFill>
                  <a:prstClr val="black"/>
                </a:solidFill>
                <a:latin typeface="Times New Roman" pitchFamily="18" charset="0"/>
              </a:rPr>
              <a:t>    </a:t>
            </a:r>
            <a:r>
              <a:rPr lang="en-US" sz="2700" dirty="0">
                <a:solidFill>
                  <a:prstClr val="black"/>
                </a:solidFill>
                <a:latin typeface="Arial"/>
              </a:rPr>
              <a:t>The Standish Group’s CHAOS studies show improvements in IT projects in the past decade:</a:t>
            </a:r>
          </a:p>
          <a:p>
            <a:pPr marL="274320" lvl="1" indent="-274320" fontAlgn="auto">
              <a:lnSpc>
                <a:spcPct val="80000"/>
              </a:lnSpc>
              <a:spcBef>
                <a:spcPts val="580"/>
              </a:spcBef>
              <a:spcAft>
                <a:spcPts val="0"/>
              </a:spcAft>
              <a:buClr>
                <a:srgbClr val="2DA2BF"/>
              </a:buClr>
              <a:buSzPct val="68000"/>
              <a:buFont typeface="Wingdings 3" pitchFamily="18" charset="2"/>
              <a:buChar char=""/>
              <a:defRPr/>
            </a:pPr>
            <a:r>
              <a:rPr lang="en-US" sz="2500" dirty="0">
                <a:solidFill>
                  <a:prstClr val="black"/>
                </a:solidFill>
                <a:latin typeface="Arial"/>
              </a:rPr>
              <a:t>The number of successful IT projects has more than doubled, from 16 percent in 1994 to 37 percent in 2010</a:t>
            </a:r>
          </a:p>
          <a:p>
            <a:pPr marL="274320" lvl="1" indent="-274320" fontAlgn="auto">
              <a:lnSpc>
                <a:spcPct val="80000"/>
              </a:lnSpc>
              <a:spcBef>
                <a:spcPts val="580"/>
              </a:spcBef>
              <a:spcAft>
                <a:spcPts val="0"/>
              </a:spcAft>
              <a:buClr>
                <a:srgbClr val="2DA2BF"/>
              </a:buClr>
              <a:buSzPct val="68000"/>
              <a:buFont typeface="Wingdings 3" pitchFamily="18" charset="2"/>
              <a:buChar char=""/>
              <a:defRPr/>
            </a:pPr>
            <a:r>
              <a:rPr lang="en-US" sz="2500" dirty="0">
                <a:solidFill>
                  <a:prstClr val="black"/>
                </a:solidFill>
                <a:latin typeface="Arial"/>
              </a:rPr>
              <a:t>The number of failed projects decreased from 31 percent in 1994 to 21 percent in 2010</a:t>
            </a:r>
          </a:p>
          <a:p>
            <a:pPr marL="274320" lvl="1" indent="-274320" fontAlgn="auto">
              <a:lnSpc>
                <a:spcPct val="80000"/>
              </a:lnSpc>
              <a:spcBef>
                <a:spcPts val="580"/>
              </a:spcBef>
              <a:spcAft>
                <a:spcPts val="0"/>
              </a:spcAft>
              <a:buClr>
                <a:srgbClr val="2DA2BF"/>
              </a:buClr>
              <a:buSzPct val="68000"/>
              <a:buFont typeface="Wingdings 3" pitchFamily="18" charset="2"/>
              <a:buChar char=""/>
              <a:defRPr/>
            </a:pPr>
            <a:r>
              <a:rPr lang="en-US" sz="2500" dirty="0">
                <a:solidFill>
                  <a:prstClr val="black"/>
                </a:solidFill>
                <a:latin typeface="Arial"/>
              </a:rPr>
              <a:t>Success rates were the highest ever in the most recent CHAOS study</a:t>
            </a:r>
          </a:p>
          <a:p>
            <a:pPr marL="0" lvl="1" fontAlgn="auto">
              <a:lnSpc>
                <a:spcPct val="80000"/>
              </a:lnSpc>
              <a:spcBef>
                <a:spcPts val="580"/>
              </a:spcBef>
              <a:spcAft>
                <a:spcPts val="0"/>
              </a:spcAft>
              <a:buClr>
                <a:srgbClr val="2DA2BF"/>
              </a:buClr>
              <a:buSzPct val="68000"/>
              <a:defRPr/>
            </a:pPr>
            <a:endParaRPr lang="en-US" sz="2500" dirty="0">
              <a:solidFill>
                <a:prstClr val="black"/>
              </a:solidFill>
              <a:latin typeface="Arial"/>
            </a:endParaRPr>
          </a:p>
          <a:p>
            <a:pPr marL="742950" lvl="1" indent="-285750">
              <a:spcBef>
                <a:spcPct val="20000"/>
              </a:spcBef>
              <a:defRPr/>
            </a:pPr>
            <a:endParaRPr lang="en-US" sz="2600" dirty="0">
              <a:solidFill>
                <a:prstClr val="black"/>
              </a:solidFill>
              <a:latin typeface="Times New Roman" pitchFamily="18" charset="0"/>
            </a:endParaRPr>
          </a:p>
        </p:txBody>
      </p:sp>
      <p:sp>
        <p:nvSpPr>
          <p:cNvPr id="28677"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24C648EA-8287-42F4-9255-DEF3B2333BDF}" type="slidenum">
              <a:rPr lang="en-US">
                <a:solidFill>
                  <a:prstClr val="black"/>
                </a:solidFill>
              </a:rPr>
              <a:pPr>
                <a:defRPr/>
              </a:pPr>
              <a:t>22</a:t>
            </a:fld>
            <a:endParaRPr lang="en-US" dirty="0">
              <a:solidFill>
                <a:prstClr val="black"/>
              </a:solidFill>
            </a:endParaRPr>
          </a:p>
        </p:txBody>
      </p:sp>
    </p:spTree>
    <p:extLst>
      <p:ext uri="{BB962C8B-B14F-4D97-AF65-F5344CB8AC3E}">
        <p14:creationId xmlns:p14="http://schemas.microsoft.com/office/powerpoint/2010/main" val="2966591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371600"/>
            <a:ext cx="8382000" cy="4572000"/>
          </a:xfrm>
        </p:spPr>
        <p:txBody>
          <a:bodyPr/>
          <a:lstStyle/>
          <a:p>
            <a:pPr>
              <a:buFontTx/>
              <a:buNone/>
            </a:pPr>
            <a:r>
              <a:rPr lang="en-US" dirty="0">
                <a:cs typeface="Times New Roman" pitchFamily="18" charset="0"/>
              </a:rPr>
              <a:t>  "The reasons for the increase in successful projects vary.  First, the average cost of a project has been more than cut in half.  Better tools have been created to monitor and control progress and </a:t>
            </a:r>
            <a:r>
              <a:rPr lang="en-US" b="1" dirty="0">
                <a:cs typeface="Times New Roman" pitchFamily="18" charset="0"/>
              </a:rPr>
              <a:t>better skilled project managers with better management processes</a:t>
            </a:r>
            <a:r>
              <a:rPr lang="en-US" dirty="0">
                <a:cs typeface="Times New Roman" pitchFamily="18" charset="0"/>
              </a:rPr>
              <a:t> are being used.  The fact that there are processes is significant in itself.”*</a:t>
            </a:r>
          </a:p>
          <a:p>
            <a:pPr>
              <a:buFontTx/>
              <a:buNone/>
            </a:pPr>
            <a:endParaRPr lang="en-US" dirty="0">
              <a:cs typeface="Times New Roman" pitchFamily="18" charset="0"/>
            </a:endParaRPr>
          </a:p>
          <a:p>
            <a:pPr>
              <a:buFontTx/>
              <a:buNone/>
            </a:pPr>
            <a:endParaRPr lang="en-US" dirty="0">
              <a:cs typeface="Times New Roman" pitchFamily="18" charset="0"/>
            </a:endParaRPr>
          </a:p>
          <a:p>
            <a:pPr>
              <a:buFontTx/>
              <a:buNone/>
            </a:pPr>
            <a:endParaRPr lang="en-US" dirty="0">
              <a:cs typeface="Times New Roman" pitchFamily="18" charset="0"/>
            </a:endParaRPr>
          </a:p>
          <a:p>
            <a:pPr>
              <a:buFontTx/>
              <a:buNone/>
            </a:pPr>
            <a:r>
              <a:rPr lang="en-US" sz="1800" dirty="0">
                <a:cs typeface="Times New Roman" pitchFamily="18" charset="0"/>
              </a:rPr>
              <a:t>    *Standish Group, "CHAOS 2001: A Recipe for Success" (2001).</a:t>
            </a:r>
            <a:endParaRPr lang="en-US" sz="1800" dirty="0"/>
          </a:p>
        </p:txBody>
      </p:sp>
      <p:sp>
        <p:nvSpPr>
          <p:cNvPr id="29698" name="Rectangle 2"/>
          <p:cNvSpPr>
            <a:spLocks noGrp="1" noChangeArrowheads="1"/>
          </p:cNvSpPr>
          <p:nvPr>
            <p:ph type="title"/>
          </p:nvPr>
        </p:nvSpPr>
        <p:spPr/>
        <p:txBody>
          <a:bodyPr/>
          <a:lstStyle/>
          <a:p>
            <a:r>
              <a:rPr lang="en-US" dirty="0"/>
              <a:t>Why the Improvements?</a:t>
            </a:r>
          </a:p>
        </p:txBody>
      </p:sp>
      <p:sp>
        <p:nvSpPr>
          <p:cNvPr id="2970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7A4D512E-8C8B-462F-8838-D72EDDFF093D}" type="slidenum">
              <a:rPr lang="en-US">
                <a:solidFill>
                  <a:prstClr val="black"/>
                </a:solidFill>
              </a:rPr>
              <a:pPr>
                <a:defRPr/>
              </a:pPr>
              <a:t>23</a:t>
            </a:fld>
            <a:endParaRPr lang="en-US" dirty="0">
              <a:solidFill>
                <a:prstClr val="black"/>
              </a:solidFill>
            </a:endParaRPr>
          </a:p>
        </p:txBody>
      </p:sp>
    </p:spTree>
    <p:extLst>
      <p:ext uri="{BB962C8B-B14F-4D97-AF65-F5344CB8AC3E}">
        <p14:creationId xmlns:p14="http://schemas.microsoft.com/office/powerpoint/2010/main" val="3439426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Content Placeholder 3"/>
          <p:cNvSpPr>
            <a:spLocks noGrp="1"/>
          </p:cNvSpPr>
          <p:nvPr>
            <p:ph idx="1"/>
          </p:nvPr>
        </p:nvSpPr>
        <p:spPr/>
        <p:txBody>
          <a:bodyPr/>
          <a:lstStyle/>
          <a:p>
            <a:r>
              <a:rPr lang="en-US" dirty="0"/>
              <a:t>There are several ways to define project success:</a:t>
            </a:r>
          </a:p>
          <a:p>
            <a:pPr lvl="1"/>
            <a:r>
              <a:rPr lang="en-US" dirty="0"/>
              <a:t>The project met scope, time, and cost goals</a:t>
            </a:r>
          </a:p>
          <a:p>
            <a:pPr lvl="1"/>
            <a:r>
              <a:rPr lang="en-US" dirty="0"/>
              <a:t>The project satisfied the customer/sponsor</a:t>
            </a:r>
          </a:p>
          <a:p>
            <a:pPr lvl="1"/>
            <a:r>
              <a:rPr lang="en-US" dirty="0"/>
              <a:t>The results of the project met its main objective, such as making or saving a certain amount of money, providing a good return on investment, or simply making the sponsors happy</a:t>
            </a:r>
          </a:p>
        </p:txBody>
      </p:sp>
      <p:sp>
        <p:nvSpPr>
          <p:cNvPr id="30722" name="Title 1"/>
          <p:cNvSpPr>
            <a:spLocks noGrp="1"/>
          </p:cNvSpPr>
          <p:nvPr>
            <p:ph type="title"/>
          </p:nvPr>
        </p:nvSpPr>
        <p:spPr/>
        <p:txBody>
          <a:bodyPr/>
          <a:lstStyle/>
          <a:p>
            <a:r>
              <a:rPr lang="en-US" dirty="0"/>
              <a:t>Project Success</a:t>
            </a:r>
          </a:p>
        </p:txBody>
      </p:sp>
      <p:sp>
        <p:nvSpPr>
          <p:cNvPr id="30723"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B96FF679-B247-40A7-B574-6049B4430BD8}" type="slidenum">
              <a:rPr lang="en-US">
                <a:solidFill>
                  <a:prstClr val="black"/>
                </a:solidFill>
              </a:rPr>
              <a:pPr>
                <a:defRPr/>
              </a:pPr>
              <a:t>24</a:t>
            </a:fld>
            <a:endParaRPr lang="en-US" dirty="0">
              <a:solidFill>
                <a:prstClr val="black"/>
              </a:solidFill>
            </a:endParaRPr>
          </a:p>
        </p:txBody>
      </p:sp>
    </p:spTree>
    <p:extLst>
      <p:ext uri="{BB962C8B-B14F-4D97-AF65-F5344CB8AC3E}">
        <p14:creationId xmlns:p14="http://schemas.microsoft.com/office/powerpoint/2010/main" val="259366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5"/>
          <p:cNvSpPr>
            <a:spLocks noGrp="1" noChangeArrowheads="1"/>
          </p:cNvSpPr>
          <p:nvPr>
            <p:ph idx="1"/>
          </p:nvPr>
        </p:nvSpPr>
        <p:spPr>
          <a:xfrm>
            <a:off x="381000" y="838200"/>
            <a:ext cx="8229600" cy="4525962"/>
          </a:xfrm>
        </p:spPr>
        <p:txBody>
          <a:bodyPr/>
          <a:lstStyle/>
          <a:p>
            <a:pPr marL="109537" indent="0">
              <a:buNone/>
            </a:pPr>
            <a:r>
              <a:rPr lang="en-US" dirty="0"/>
              <a:t>1. User involvement</a:t>
            </a:r>
          </a:p>
          <a:p>
            <a:pPr marL="109537" indent="0">
              <a:buNone/>
            </a:pPr>
            <a:r>
              <a:rPr lang="en-US" dirty="0"/>
              <a:t>2. Executive support</a:t>
            </a:r>
          </a:p>
          <a:p>
            <a:pPr marL="109537" indent="0">
              <a:buNone/>
            </a:pPr>
            <a:r>
              <a:rPr lang="en-US" dirty="0"/>
              <a:t>3. Clear business objectives</a:t>
            </a:r>
          </a:p>
          <a:p>
            <a:pPr marL="109537" indent="0">
              <a:buNone/>
            </a:pPr>
            <a:r>
              <a:rPr lang="en-US" dirty="0"/>
              <a:t>4. Emotional maturity</a:t>
            </a:r>
          </a:p>
          <a:p>
            <a:pPr marL="109537" indent="0">
              <a:buNone/>
            </a:pPr>
            <a:r>
              <a:rPr lang="en-US" dirty="0"/>
              <a:t>5. Optimizing scope</a:t>
            </a:r>
          </a:p>
          <a:p>
            <a:pPr marL="109537" indent="0">
              <a:buNone/>
            </a:pPr>
            <a:r>
              <a:rPr lang="en-US" dirty="0"/>
              <a:t>6. Agile process</a:t>
            </a:r>
          </a:p>
          <a:p>
            <a:pPr marL="109537" indent="0">
              <a:buNone/>
            </a:pPr>
            <a:r>
              <a:rPr lang="en-US" dirty="0"/>
              <a:t>7. Project management expertise</a:t>
            </a:r>
          </a:p>
          <a:p>
            <a:pPr marL="109537" indent="0">
              <a:buNone/>
            </a:pPr>
            <a:r>
              <a:rPr lang="en-US" dirty="0"/>
              <a:t>8. Skilled resources</a:t>
            </a:r>
          </a:p>
          <a:p>
            <a:pPr marL="109537" indent="0">
              <a:buNone/>
            </a:pPr>
            <a:r>
              <a:rPr lang="en-US" dirty="0"/>
              <a:t>9. Execution</a:t>
            </a:r>
          </a:p>
          <a:p>
            <a:pPr marL="109537" indent="0">
              <a:buNone/>
            </a:pPr>
            <a:r>
              <a:rPr lang="en-US" dirty="0"/>
              <a:t>10. Tools and infrastructure</a:t>
            </a:r>
          </a:p>
          <a:p>
            <a:pPr marL="109537" indent="0">
              <a:buNone/>
            </a:pPr>
            <a:endParaRPr lang="en-US" dirty="0"/>
          </a:p>
        </p:txBody>
      </p:sp>
      <p:sp>
        <p:nvSpPr>
          <p:cNvPr id="87044" name="Rectangle 4"/>
          <p:cNvSpPr>
            <a:spLocks noGrp="1" noChangeArrowheads="1"/>
          </p:cNvSpPr>
          <p:nvPr>
            <p:ph type="title"/>
          </p:nvPr>
        </p:nvSpPr>
        <p:spPr>
          <a:xfrm>
            <a:off x="3958" y="152400"/>
            <a:ext cx="9144000" cy="639762"/>
          </a:xfrm>
        </p:spPr>
        <p:txBody>
          <a:bodyPr>
            <a:noAutofit/>
          </a:bodyPr>
          <a:lstStyle/>
          <a:p>
            <a:pPr fontAlgn="auto">
              <a:spcAft>
                <a:spcPts val="0"/>
              </a:spcAft>
              <a:defRPr/>
            </a:pPr>
            <a:r>
              <a:rPr lang="en-US" sz="3200" dirty="0"/>
              <a:t>Table 1-2: What Helps Projects Succeed?*</a:t>
            </a:r>
          </a:p>
        </p:txBody>
      </p:sp>
      <p:sp>
        <p:nvSpPr>
          <p:cNvPr id="31749"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7" name="Slide Number Placeholder 6"/>
          <p:cNvSpPr>
            <a:spLocks noGrp="1"/>
          </p:cNvSpPr>
          <p:nvPr>
            <p:ph type="sldNum" sz="quarter" idx="11"/>
          </p:nvPr>
        </p:nvSpPr>
        <p:spPr/>
        <p:txBody>
          <a:bodyPr/>
          <a:lstStyle/>
          <a:p>
            <a:pPr>
              <a:defRPr/>
            </a:pPr>
            <a:fld id="{6C2C6F4C-C329-4CFA-975D-E75569AC7E83}" type="slidenum">
              <a:rPr lang="en-US">
                <a:solidFill>
                  <a:prstClr val="black"/>
                </a:solidFill>
              </a:rPr>
              <a:pPr>
                <a:defRPr/>
              </a:pPr>
              <a:t>25</a:t>
            </a:fld>
            <a:endParaRPr lang="en-US" dirty="0">
              <a:solidFill>
                <a:prstClr val="black"/>
              </a:solidFill>
            </a:endParaRPr>
          </a:p>
        </p:txBody>
      </p:sp>
      <p:sp>
        <p:nvSpPr>
          <p:cNvPr id="31750" name="TextBox 8"/>
          <p:cNvSpPr txBox="1">
            <a:spLocks noChangeArrowheads="1"/>
          </p:cNvSpPr>
          <p:nvPr/>
        </p:nvSpPr>
        <p:spPr bwMode="auto">
          <a:xfrm>
            <a:off x="381000" y="5562600"/>
            <a:ext cx="7405810" cy="769441"/>
          </a:xfrm>
          <a:prstGeom prst="rect">
            <a:avLst/>
          </a:prstGeom>
          <a:noFill/>
          <a:ln w="9525">
            <a:noFill/>
            <a:miter lim="800000"/>
            <a:headEnd/>
            <a:tailEnd/>
          </a:ln>
        </p:spPr>
        <p:txBody>
          <a:bodyPr wrap="none">
            <a:spAutoFit/>
          </a:bodyPr>
          <a:lstStyle/>
          <a:p>
            <a:pPr>
              <a:lnSpc>
                <a:spcPct val="90000"/>
              </a:lnSpc>
              <a:spcBef>
                <a:spcPct val="20000"/>
              </a:spcBef>
              <a:defRPr/>
            </a:pPr>
            <a:r>
              <a:rPr lang="en-US" sz="2200" dirty="0">
                <a:solidFill>
                  <a:prstClr val="black"/>
                </a:solidFill>
                <a:latin typeface="Times New Roman" pitchFamily="18" charset="0"/>
              </a:rPr>
              <a:t>*The Standish Group, “CHAOS Activity News” (August 2011).</a:t>
            </a:r>
          </a:p>
          <a:p>
            <a:pPr>
              <a:lnSpc>
                <a:spcPct val="90000"/>
              </a:lnSpc>
              <a:spcBef>
                <a:spcPct val="20000"/>
              </a:spcBef>
              <a:buFontTx/>
              <a:buChar char="•"/>
              <a:defRPr/>
            </a:pPr>
            <a:endParaRPr lang="en-US" sz="2200" dirty="0">
              <a:solidFill>
                <a:prstClr val="black"/>
              </a:solidFill>
              <a:latin typeface="Times New Roman" pitchFamily="18" charset="0"/>
            </a:endParaRPr>
          </a:p>
        </p:txBody>
      </p:sp>
    </p:spTree>
    <p:extLst>
      <p:ext uri="{BB962C8B-B14F-4D97-AF65-F5344CB8AC3E}">
        <p14:creationId xmlns:p14="http://schemas.microsoft.com/office/powerpoint/2010/main" val="3645518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76400"/>
            <a:ext cx="8229600" cy="4525962"/>
          </a:xfrm>
        </p:spPr>
        <p:txBody>
          <a:bodyPr/>
          <a:lstStyle/>
          <a:p>
            <a:r>
              <a:rPr lang="en-US" dirty="0"/>
              <a:t>Adequate funding</a:t>
            </a:r>
          </a:p>
          <a:p>
            <a:r>
              <a:rPr lang="en-US" dirty="0"/>
              <a:t>Staff expertise</a:t>
            </a:r>
          </a:p>
          <a:p>
            <a:r>
              <a:rPr lang="en-US" dirty="0"/>
              <a:t>Engagement from all stakeholders</a:t>
            </a:r>
          </a:p>
        </p:txBody>
      </p:sp>
      <p:sp>
        <p:nvSpPr>
          <p:cNvPr id="3" name="Title 2"/>
          <p:cNvSpPr>
            <a:spLocks noGrp="1"/>
          </p:cNvSpPr>
          <p:nvPr>
            <p:ph type="title"/>
          </p:nvPr>
        </p:nvSpPr>
        <p:spPr/>
        <p:txBody>
          <a:bodyPr>
            <a:normAutofit fontScale="90000"/>
          </a:bodyPr>
          <a:lstStyle/>
          <a:p>
            <a:r>
              <a:rPr lang="en-US" dirty="0"/>
              <a:t>Top Three Reasons Why Federal Technology Project Succeed</a:t>
            </a:r>
          </a:p>
        </p:txBody>
      </p:sp>
      <p:sp>
        <p:nvSpPr>
          <p:cNvPr id="4" name="Footer Placeholder 3"/>
          <p:cNvSpPr>
            <a:spLocks noGrp="1"/>
          </p:cNvSpPr>
          <p:nvPr>
            <p:ph type="ftr" sz="quarter" idx="10"/>
          </p:nvPr>
        </p:nvSpPr>
        <p:spPr/>
        <p:txBody>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1F8276A5-8D43-491D-83BE-00FCABAA1517}" type="slidenum">
              <a:rPr lang="en-US" smtClean="0">
                <a:solidFill>
                  <a:prstClr val="black"/>
                </a:solidFill>
              </a:rPr>
              <a:pPr>
                <a:defRPr/>
              </a:pPr>
              <a:t>26</a:t>
            </a:fld>
            <a:endParaRPr lang="en-US" dirty="0">
              <a:solidFill>
                <a:prstClr val="black"/>
              </a:solidFill>
            </a:endParaRPr>
          </a:p>
        </p:txBody>
      </p:sp>
    </p:spTree>
    <p:extLst>
      <p:ext uri="{BB962C8B-B14F-4D97-AF65-F5344CB8AC3E}">
        <p14:creationId xmlns:p14="http://schemas.microsoft.com/office/powerpoint/2010/main" val="3888563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indent="-342900">
              <a:spcBef>
                <a:spcPct val="20000"/>
              </a:spcBef>
            </a:pPr>
            <a:r>
              <a:rPr lang="en-US" sz="2500" dirty="0"/>
              <a:t>Recent research findings show that companies that excel in project delivery capability:</a:t>
            </a:r>
          </a:p>
          <a:p>
            <a:pPr marL="742950" lvl="1" indent="-285750">
              <a:spcBef>
                <a:spcPct val="20000"/>
              </a:spcBef>
            </a:pPr>
            <a:r>
              <a:rPr lang="en-US" sz="2500" dirty="0"/>
              <a:t>Use an integrated project management toolbox (use standard/advanced PM tools, lots of templates)</a:t>
            </a:r>
          </a:p>
          <a:p>
            <a:pPr marL="742950" lvl="1" indent="-285750">
              <a:spcBef>
                <a:spcPct val="20000"/>
              </a:spcBef>
            </a:pPr>
            <a:r>
              <a:rPr lang="en-US" sz="2500" dirty="0"/>
              <a:t>Grow project leaders, emphasizing business and soft skills</a:t>
            </a:r>
          </a:p>
          <a:p>
            <a:pPr marL="742950" lvl="1" indent="-285750">
              <a:spcBef>
                <a:spcPct val="20000"/>
              </a:spcBef>
            </a:pPr>
            <a:r>
              <a:rPr lang="en-US" sz="2500" dirty="0"/>
              <a:t>Develop a streamlined project delivery process</a:t>
            </a:r>
          </a:p>
          <a:p>
            <a:pPr marL="742950" lvl="1" indent="-285750">
              <a:spcBef>
                <a:spcPct val="20000"/>
              </a:spcBef>
            </a:pPr>
            <a:r>
              <a:rPr lang="en-US" sz="2500" dirty="0"/>
              <a:t>Measure project health using metrics, like customer satisfaction or  return on investment</a:t>
            </a:r>
          </a:p>
        </p:txBody>
      </p:sp>
      <p:sp>
        <p:nvSpPr>
          <p:cNvPr id="32770" name="Rectangle 2"/>
          <p:cNvSpPr>
            <a:spLocks noGrp="1" noChangeArrowheads="1"/>
          </p:cNvSpPr>
          <p:nvPr>
            <p:ph type="title"/>
          </p:nvPr>
        </p:nvSpPr>
        <p:spPr/>
        <p:txBody>
          <a:bodyPr/>
          <a:lstStyle/>
          <a:p>
            <a:r>
              <a:rPr lang="en-US" dirty="0"/>
              <a:t>What the Winners Do…</a:t>
            </a:r>
          </a:p>
        </p:txBody>
      </p:sp>
      <p:sp>
        <p:nvSpPr>
          <p:cNvPr id="32772" name="Footer Placeholder 2"/>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50437B1C-FDB9-4216-9201-B0964C81DC79}" type="slidenum">
              <a:rPr lang="en-US">
                <a:solidFill>
                  <a:prstClr val="black"/>
                </a:solidFill>
              </a:rPr>
              <a:pPr>
                <a:defRPr/>
              </a:pPr>
              <a:t>27</a:t>
            </a:fld>
            <a:endParaRPr lang="en-US" dirty="0">
              <a:solidFill>
                <a:prstClr val="black"/>
              </a:solidFill>
            </a:endParaRPr>
          </a:p>
        </p:txBody>
      </p:sp>
    </p:spTree>
    <p:extLst>
      <p:ext uri="{BB962C8B-B14F-4D97-AF65-F5344CB8AC3E}">
        <p14:creationId xmlns:p14="http://schemas.microsoft.com/office/powerpoint/2010/main" val="2686823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6"/>
          <p:cNvSpPr>
            <a:spLocks noGrp="1"/>
          </p:cNvSpPr>
          <p:nvPr>
            <p:ph idx="1"/>
          </p:nvPr>
        </p:nvSpPr>
        <p:spPr>
          <a:xfrm>
            <a:off x="381000" y="1295400"/>
            <a:ext cx="8540750" cy="4191000"/>
          </a:xfrm>
        </p:spPr>
        <p:txBody>
          <a:bodyPr/>
          <a:lstStyle/>
          <a:p>
            <a:r>
              <a:rPr lang="en-US" sz="2400" dirty="0"/>
              <a:t>Understand the growing need for better project management, especially for information technology (IT) projects</a:t>
            </a:r>
          </a:p>
          <a:p>
            <a:r>
              <a:rPr lang="en-US" sz="2400" dirty="0"/>
              <a:t>Explain what a project is, provide examples of IT projects, list various attributes of projects, and describe the triple constraint of project management</a:t>
            </a:r>
          </a:p>
          <a:p>
            <a:r>
              <a:rPr lang="en-US" sz="2400" dirty="0"/>
              <a:t>Describe project management and discuss key elements of the project management framework, including project stakeholders, the project management knowledge areas, common tools and techniques, and project success</a:t>
            </a:r>
            <a:endParaRPr lang="en-US" sz="2600" dirty="0"/>
          </a:p>
        </p:txBody>
      </p:sp>
      <p:sp>
        <p:nvSpPr>
          <p:cNvPr id="9218" name="Title 5"/>
          <p:cNvSpPr>
            <a:spLocks noGrp="1"/>
          </p:cNvSpPr>
          <p:nvPr>
            <p:ph type="title"/>
          </p:nvPr>
        </p:nvSpPr>
        <p:spPr/>
        <p:txBody>
          <a:bodyPr/>
          <a:lstStyle/>
          <a:p>
            <a:r>
              <a:rPr lang="en-US" dirty="0"/>
              <a:t>Learning Objectives</a:t>
            </a:r>
          </a:p>
        </p:txBody>
      </p:sp>
      <p:sp>
        <p:nvSpPr>
          <p:cNvPr id="9220" name="Footer Placeholder 7"/>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3BD7578B-FDA5-49A9-927E-B5F79B796B65}" type="slidenum">
              <a:rPr lang="en-US">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3693302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28600" y="1447800"/>
            <a:ext cx="8382000" cy="4411663"/>
          </a:xfrm>
        </p:spPr>
        <p:txBody>
          <a:bodyPr>
            <a:normAutofit fontScale="92500"/>
          </a:bodyPr>
          <a:lstStyle/>
          <a:p>
            <a:r>
              <a:rPr lang="en-US" dirty="0"/>
              <a:t>Discuss the relationship between project, program, and portfolio management and the contributions each makes to enterprise success </a:t>
            </a:r>
          </a:p>
          <a:p>
            <a:r>
              <a:rPr lang="en-US" dirty="0"/>
              <a:t>Understand the role of project managers by describing what they do, what skills they need, and career opportunities for IT project managers</a:t>
            </a:r>
          </a:p>
          <a:p>
            <a:r>
              <a:rPr lang="en-US" dirty="0"/>
              <a:t>Describe the project management profession, including its history, the role of professional organizations like the Project Management Institute (PMI), the importance of certification and ethics, and the advancement of project management software</a:t>
            </a:r>
          </a:p>
        </p:txBody>
      </p:sp>
      <p:sp>
        <p:nvSpPr>
          <p:cNvPr id="10242" name="Rectangle 2"/>
          <p:cNvSpPr>
            <a:spLocks noGrp="1" noChangeArrowheads="1"/>
          </p:cNvSpPr>
          <p:nvPr>
            <p:ph type="title"/>
          </p:nvPr>
        </p:nvSpPr>
        <p:spPr/>
        <p:txBody>
          <a:bodyPr/>
          <a:lstStyle/>
          <a:p>
            <a:r>
              <a:rPr lang="en-US" dirty="0"/>
              <a:t>Learning Objectives</a:t>
            </a:r>
          </a:p>
        </p:txBody>
      </p:sp>
      <p:sp>
        <p:nvSpPr>
          <p:cNvPr id="1024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8CA3F5D3-66F0-4F6A-8CB0-21FC3EDB1CCA}" type="slidenum">
              <a:rPr lang="en-US">
                <a:solidFill>
                  <a:prstClr val="black"/>
                </a:solidFill>
              </a:rPr>
              <a:pPr>
                <a:defRPr/>
              </a:pPr>
              <a:t>4</a:t>
            </a:fld>
            <a:endParaRPr lang="en-US" dirty="0">
              <a:solidFill>
                <a:prstClr val="black"/>
              </a:solidFill>
            </a:endParaRPr>
          </a:p>
        </p:txBody>
      </p:sp>
    </p:spTree>
    <p:extLst>
      <p:ext uri="{BB962C8B-B14F-4D97-AF65-F5344CB8AC3E}">
        <p14:creationId xmlns:p14="http://schemas.microsoft.com/office/powerpoint/2010/main" val="4152073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381000" y="1447800"/>
            <a:ext cx="8458200" cy="4648200"/>
          </a:xfrm>
        </p:spPr>
        <p:txBody>
          <a:bodyPr/>
          <a:lstStyle/>
          <a:p>
            <a:pPr>
              <a:spcBef>
                <a:spcPct val="50000"/>
              </a:spcBef>
            </a:pPr>
            <a:r>
              <a:rPr lang="en-US" dirty="0"/>
              <a:t>Many organizations today have a new or renewed interest in project management</a:t>
            </a:r>
          </a:p>
          <a:p>
            <a:pPr>
              <a:spcBef>
                <a:spcPct val="50000"/>
              </a:spcBef>
            </a:pPr>
            <a:r>
              <a:rPr lang="en-US" dirty="0"/>
              <a:t>Computer hardware, software, networks, and the use of interdisciplinary and global work teams have radically changed the work environment</a:t>
            </a:r>
          </a:p>
          <a:p>
            <a:r>
              <a:rPr lang="en-US" dirty="0"/>
              <a:t>The world as a whole spends nearly $10 trillion of its $40.7 trillion gross product on projects of all kinds</a:t>
            </a:r>
          </a:p>
          <a:p>
            <a:r>
              <a:rPr lang="en-US" dirty="0"/>
              <a:t>More than 16 million people regard project management as their profession</a:t>
            </a:r>
          </a:p>
          <a:p>
            <a:pPr>
              <a:spcBef>
                <a:spcPct val="50000"/>
              </a:spcBef>
            </a:pPr>
            <a:endParaRPr lang="en-US" dirty="0"/>
          </a:p>
        </p:txBody>
      </p:sp>
      <p:sp>
        <p:nvSpPr>
          <p:cNvPr id="11266" name="Rectangle 2"/>
          <p:cNvSpPr>
            <a:spLocks noGrp="1" noChangeArrowheads="1"/>
          </p:cNvSpPr>
          <p:nvPr>
            <p:ph type="title"/>
          </p:nvPr>
        </p:nvSpPr>
        <p:spPr/>
        <p:txBody>
          <a:bodyPr/>
          <a:lstStyle/>
          <a:p>
            <a:r>
              <a:rPr lang="en-US" dirty="0"/>
              <a:t>Introduction</a:t>
            </a:r>
          </a:p>
        </p:txBody>
      </p:sp>
      <p:sp>
        <p:nvSpPr>
          <p:cNvPr id="11268"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147008FD-2DFA-4FF3-9130-EF876863D94D}" type="slidenum">
              <a:rPr lang="en-US">
                <a:solidFill>
                  <a:prstClr val="black"/>
                </a:solidFill>
              </a:rPr>
              <a:pPr>
                <a:defRPr/>
              </a:pPr>
              <a:t>5</a:t>
            </a:fld>
            <a:endParaRPr lang="en-US" dirty="0">
              <a:solidFill>
                <a:prstClr val="black"/>
              </a:solidFill>
            </a:endParaRPr>
          </a:p>
        </p:txBody>
      </p:sp>
    </p:spTree>
    <p:extLst>
      <p:ext uri="{BB962C8B-B14F-4D97-AF65-F5344CB8AC3E}">
        <p14:creationId xmlns:p14="http://schemas.microsoft.com/office/powerpoint/2010/main" val="2961801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19200"/>
            <a:ext cx="8458200" cy="4343400"/>
          </a:xfrm>
        </p:spPr>
        <p:txBody>
          <a:bodyPr>
            <a:noAutofit/>
          </a:bodyPr>
          <a:lstStyle/>
          <a:p>
            <a:r>
              <a:rPr lang="en-US" sz="2400" dirty="0"/>
              <a:t>The overall information and communications technology market grew by 6 percent to almost $3 trillion in 2010</a:t>
            </a:r>
          </a:p>
          <a:p>
            <a:r>
              <a:rPr lang="en-US" sz="2400" dirty="0"/>
              <a:t>In the U.S. the size of the IT workforce topped 4 million workers in 2008, and the unemployment rate for IT professionals is half the rate for the overall labor market</a:t>
            </a:r>
          </a:p>
          <a:p>
            <a:r>
              <a:rPr lang="en-US" sz="2400" dirty="0"/>
              <a:t>In 2011 the total compensation for the average senior project manager in U.S. dollars was $105,000 per year in the United States and $160,409 in the Switzerland.</a:t>
            </a:r>
          </a:p>
          <a:p>
            <a:r>
              <a:rPr lang="en-US" sz="2400" dirty="0"/>
              <a:t>The number of people earning their Project Management Professional (PMP) certification continues to increase. 44 percent of employers listed project management as a skill they looked for in new college grads, behind only communication and technical skills</a:t>
            </a:r>
          </a:p>
        </p:txBody>
      </p:sp>
      <p:sp>
        <p:nvSpPr>
          <p:cNvPr id="12290" name="Rectangle 2"/>
          <p:cNvSpPr>
            <a:spLocks noGrp="1" noChangeArrowheads="1"/>
          </p:cNvSpPr>
          <p:nvPr>
            <p:ph type="title"/>
          </p:nvPr>
        </p:nvSpPr>
        <p:spPr/>
        <p:txBody>
          <a:bodyPr/>
          <a:lstStyle/>
          <a:p>
            <a:r>
              <a:rPr lang="en-US" dirty="0"/>
              <a:t>Project Management Statistics</a:t>
            </a:r>
          </a:p>
        </p:txBody>
      </p:sp>
      <p:sp>
        <p:nvSpPr>
          <p:cNvPr id="12292" name="Footer Placeholder 4"/>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D41CD7A-A2F6-4058-84D6-58EE60EAB9B9}" type="slidenum">
              <a:rPr lang="en-US">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1534773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idx="1"/>
          </p:nvPr>
        </p:nvSpPr>
        <p:spPr>
          <a:xfrm>
            <a:off x="304800" y="1524000"/>
            <a:ext cx="8534400" cy="4257675"/>
          </a:xfrm>
        </p:spPr>
        <p:txBody>
          <a:bodyPr/>
          <a:lstStyle/>
          <a:p>
            <a:pPr>
              <a:spcBef>
                <a:spcPct val="100000"/>
              </a:spcBef>
            </a:pPr>
            <a:r>
              <a:rPr lang="en-US" sz="2400" dirty="0"/>
              <a:t>IT Projects have a terrible track record, as described in the What Went Wrong?</a:t>
            </a:r>
          </a:p>
          <a:p>
            <a:pPr>
              <a:spcBef>
                <a:spcPct val="100000"/>
              </a:spcBef>
            </a:pPr>
            <a:r>
              <a:rPr lang="en-US" sz="2400" dirty="0"/>
              <a:t>A 1995 Standish Group study (CHAOS) found that only 16.2% of IT projects were successful in meeting scope, time, and cost goals; over 31% of IT projects were canceled before completion</a:t>
            </a:r>
          </a:p>
          <a:p>
            <a:r>
              <a:rPr lang="en-US" sz="2400" dirty="0"/>
              <a:t>A PricewaterhouseCoopers study found that overall half of all projects fail and only 2.5% of corporations consistently meet their targets for scope, time, and cost goals for all types of project.</a:t>
            </a:r>
          </a:p>
          <a:p>
            <a:pPr>
              <a:spcBef>
                <a:spcPct val="100000"/>
              </a:spcBef>
            </a:pPr>
            <a:endParaRPr lang="en-US" dirty="0"/>
          </a:p>
          <a:p>
            <a:pPr>
              <a:spcBef>
                <a:spcPct val="100000"/>
              </a:spcBef>
            </a:pPr>
            <a:endParaRPr lang="en-US" dirty="0"/>
          </a:p>
          <a:p>
            <a:pPr>
              <a:spcBef>
                <a:spcPct val="100000"/>
              </a:spcBef>
            </a:pPr>
            <a:endParaRPr lang="en-US" dirty="0"/>
          </a:p>
        </p:txBody>
      </p:sp>
      <p:sp>
        <p:nvSpPr>
          <p:cNvPr id="13314" name="Rectangle 3"/>
          <p:cNvSpPr>
            <a:spLocks noGrp="1" noChangeArrowheads="1"/>
          </p:cNvSpPr>
          <p:nvPr>
            <p:ph type="title"/>
          </p:nvPr>
        </p:nvSpPr>
        <p:spPr>
          <a:xfrm>
            <a:off x="457200" y="274638"/>
            <a:ext cx="8534400" cy="1143000"/>
          </a:xfrm>
        </p:spPr>
        <p:txBody>
          <a:bodyPr lIns="92075" tIns="46038" rIns="92075" bIns="46038">
            <a:normAutofit fontScale="90000"/>
          </a:bodyPr>
          <a:lstStyle/>
          <a:p>
            <a:r>
              <a:rPr lang="en-US" dirty="0"/>
              <a:t>Motivation for Studying Information Technology (IT) Project Management</a:t>
            </a:r>
          </a:p>
        </p:txBody>
      </p:sp>
      <p:sp>
        <p:nvSpPr>
          <p:cNvPr id="13316"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43C0BEFF-1FDE-409A-9666-3DA8F0E73CEA}" type="slidenum">
              <a:rPr lang="en-US">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2020937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33400" y="1371600"/>
            <a:ext cx="8229600" cy="4491038"/>
          </a:xfrm>
        </p:spPr>
        <p:txBody>
          <a:bodyPr/>
          <a:lstStyle/>
          <a:p>
            <a:pPr>
              <a:lnSpc>
                <a:spcPct val="90000"/>
              </a:lnSpc>
            </a:pPr>
            <a:r>
              <a:rPr lang="en-US" dirty="0"/>
              <a:t>Better control of financial, physical, and human resources</a:t>
            </a:r>
          </a:p>
          <a:p>
            <a:pPr>
              <a:lnSpc>
                <a:spcPct val="90000"/>
              </a:lnSpc>
            </a:pPr>
            <a:r>
              <a:rPr lang="en-US" dirty="0"/>
              <a:t>Improved customer relations</a:t>
            </a:r>
          </a:p>
          <a:p>
            <a:pPr>
              <a:lnSpc>
                <a:spcPct val="90000"/>
              </a:lnSpc>
            </a:pPr>
            <a:r>
              <a:rPr lang="en-US" dirty="0"/>
              <a:t>Shorter development times</a:t>
            </a:r>
          </a:p>
          <a:p>
            <a:pPr>
              <a:lnSpc>
                <a:spcPct val="90000"/>
              </a:lnSpc>
            </a:pPr>
            <a:r>
              <a:rPr lang="en-US" dirty="0"/>
              <a:t>Lower costs</a:t>
            </a:r>
          </a:p>
          <a:p>
            <a:pPr>
              <a:lnSpc>
                <a:spcPct val="90000"/>
              </a:lnSpc>
            </a:pPr>
            <a:r>
              <a:rPr lang="en-US" dirty="0"/>
              <a:t>Higher quality and increased reliability</a:t>
            </a:r>
          </a:p>
          <a:p>
            <a:pPr>
              <a:lnSpc>
                <a:spcPct val="90000"/>
              </a:lnSpc>
            </a:pPr>
            <a:r>
              <a:rPr lang="en-US" dirty="0"/>
              <a:t>Higher profit margins</a:t>
            </a:r>
          </a:p>
          <a:p>
            <a:pPr>
              <a:lnSpc>
                <a:spcPct val="90000"/>
              </a:lnSpc>
            </a:pPr>
            <a:r>
              <a:rPr lang="en-US" dirty="0"/>
              <a:t>Improved productivity</a:t>
            </a:r>
          </a:p>
          <a:p>
            <a:pPr>
              <a:lnSpc>
                <a:spcPct val="90000"/>
              </a:lnSpc>
            </a:pPr>
            <a:r>
              <a:rPr lang="en-US" dirty="0"/>
              <a:t>Better internal coordination</a:t>
            </a:r>
          </a:p>
          <a:p>
            <a:pPr>
              <a:lnSpc>
                <a:spcPct val="90000"/>
              </a:lnSpc>
            </a:pPr>
            <a:r>
              <a:rPr lang="en-US" dirty="0"/>
              <a:t>Higher worker morale</a:t>
            </a:r>
          </a:p>
        </p:txBody>
      </p:sp>
      <p:sp>
        <p:nvSpPr>
          <p:cNvPr id="14338" name="Rectangle 2"/>
          <p:cNvSpPr>
            <a:spLocks noGrp="1" noChangeArrowheads="1"/>
          </p:cNvSpPr>
          <p:nvPr>
            <p:ph type="title"/>
          </p:nvPr>
        </p:nvSpPr>
        <p:spPr/>
        <p:txBody>
          <a:bodyPr>
            <a:normAutofit fontScale="90000"/>
          </a:bodyPr>
          <a:lstStyle/>
          <a:p>
            <a:r>
              <a:rPr lang="en-US" dirty="0"/>
              <a:t>Advantages of Using Formal </a:t>
            </a:r>
            <a:br>
              <a:rPr lang="en-US" dirty="0"/>
            </a:br>
            <a:r>
              <a:rPr lang="en-US" dirty="0"/>
              <a:t>Project Management</a:t>
            </a:r>
          </a:p>
        </p:txBody>
      </p:sp>
      <p:sp>
        <p:nvSpPr>
          <p:cNvPr id="14340"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B0AEDFFD-3775-45BD-99D6-93EB591C4326}" type="slidenum">
              <a:rPr lang="en-US">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3815045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533400" y="1676400"/>
            <a:ext cx="8001000" cy="4495800"/>
          </a:xfrm>
        </p:spPr>
        <p:txBody>
          <a:bodyPr/>
          <a:lstStyle/>
          <a:p>
            <a:pPr>
              <a:spcBef>
                <a:spcPct val="70000"/>
              </a:spcBef>
            </a:pPr>
            <a:r>
              <a:rPr lang="en-US" dirty="0"/>
              <a:t>A </a:t>
            </a:r>
            <a:r>
              <a:rPr lang="en-US" b="1" dirty="0"/>
              <a:t>project</a:t>
            </a:r>
            <a:r>
              <a:rPr lang="en-US" dirty="0"/>
              <a:t> is “a temporary endeavor undertaken to create a unique product, service, or result” (PMBOK</a:t>
            </a:r>
            <a:r>
              <a:rPr lang="en-US" dirty="0">
                <a:cs typeface="Times New Roman" pitchFamily="18" charset="0"/>
              </a:rPr>
              <a:t>® Guide, Fifth Edition, 2012)</a:t>
            </a:r>
          </a:p>
          <a:p>
            <a:pPr>
              <a:spcBef>
                <a:spcPct val="70000"/>
              </a:spcBef>
            </a:pPr>
            <a:r>
              <a:rPr lang="en-US" dirty="0"/>
              <a:t>Operations is work done to sustain the business</a:t>
            </a:r>
          </a:p>
          <a:p>
            <a:pPr>
              <a:spcBef>
                <a:spcPct val="70000"/>
              </a:spcBef>
            </a:pPr>
            <a:r>
              <a:rPr lang="en-US" dirty="0"/>
              <a:t>Projects end when their objectives have been reached or the project has been terminated</a:t>
            </a:r>
          </a:p>
          <a:p>
            <a:pPr>
              <a:spcBef>
                <a:spcPct val="70000"/>
              </a:spcBef>
            </a:pPr>
            <a:r>
              <a:rPr lang="en-US" dirty="0"/>
              <a:t>Projects can be large or small and take a short or long time to complete</a:t>
            </a:r>
          </a:p>
        </p:txBody>
      </p:sp>
      <p:sp>
        <p:nvSpPr>
          <p:cNvPr id="15362" name="Rectangle 2"/>
          <p:cNvSpPr>
            <a:spLocks noGrp="1" noChangeArrowheads="1"/>
          </p:cNvSpPr>
          <p:nvPr>
            <p:ph type="title"/>
          </p:nvPr>
        </p:nvSpPr>
        <p:spPr/>
        <p:txBody>
          <a:bodyPr/>
          <a:lstStyle/>
          <a:p>
            <a:r>
              <a:rPr lang="en-US" dirty="0"/>
              <a:t>What Is a Project?</a:t>
            </a:r>
          </a:p>
        </p:txBody>
      </p:sp>
      <p:sp>
        <p:nvSpPr>
          <p:cNvPr id="15364" name="Footer Placeholder 5"/>
          <p:cNvSpPr>
            <a:spLocks noGrp="1"/>
          </p:cNvSpPr>
          <p:nvPr>
            <p:ph type="ftr" sz="quarter" idx="10"/>
          </p:nvPr>
        </p:nvSpPr>
        <p:spPr bwMode="auto">
          <a:noFill/>
          <a:ln>
            <a:miter lim="800000"/>
            <a:headEnd/>
            <a:tailEnd/>
          </a:ln>
        </p:spPr>
        <p:txBody>
          <a:bodyPr vert="horz" wrap="square" lIns="91440" tIns="45720" rIns="91440" bIns="45720" numCol="1" compatLnSpc="1">
            <a:prstTxWarp prst="textNoShape">
              <a:avLst/>
            </a:prstTxWarp>
          </a:bodyPr>
          <a:lstStyle/>
          <a:p>
            <a:pPr>
              <a:defRPr/>
            </a:pPr>
            <a:r>
              <a:rPr lang="en-US" dirty="0">
                <a:solidFill>
                  <a:prstClr val="black"/>
                </a:solidFill>
              </a:rPr>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D14B9082-BFFD-400A-AEF4-D17F273F5D00}" type="slidenum">
              <a:rPr lang="en-US">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245701952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tr"/>
        <a:ea typeface=""/>
        <a:cs typeface="Titr"/>
      </a:majorFont>
      <a:minorFont>
        <a:latin typeface="Titr"/>
        <a:ea typeface=""/>
        <a:cs typeface="Tit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tr" pitchFamily="2" charset="-78"/>
            <a:cs typeface="Titr" pitchFamily="2" charset="-7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tr" pitchFamily="2" charset="-78"/>
            <a:cs typeface="Titr" pitchFamily="2" charset="-7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6772</TotalTime>
  <Words>1745</Words>
  <Application>Microsoft Office PowerPoint</Application>
  <PresentationFormat>On-screen Show (4:3)</PresentationFormat>
  <Paragraphs>200</Paragraphs>
  <Slides>27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Arial Rounded MT Bold</vt:lpstr>
      <vt:lpstr>B Zar</vt:lpstr>
      <vt:lpstr>Calibri</vt:lpstr>
      <vt:lpstr>Lucida Sans Unicode</vt:lpstr>
      <vt:lpstr>Times New Roman</vt:lpstr>
      <vt:lpstr>Titr</vt:lpstr>
      <vt:lpstr>Verdana</vt:lpstr>
      <vt:lpstr>Wingdings 2</vt:lpstr>
      <vt:lpstr>Wingdings 3</vt:lpstr>
      <vt:lpstr>2_Default Design</vt:lpstr>
      <vt:lpstr>Theme1</vt:lpstr>
      <vt:lpstr>مدیریت پروژه های فناوری اطلاعات</vt:lpstr>
      <vt:lpstr>Chapter 1: Introduction to Project Management</vt:lpstr>
      <vt:lpstr>Learning Objectives</vt:lpstr>
      <vt:lpstr>Learning Objectives</vt:lpstr>
      <vt:lpstr>Introduction</vt:lpstr>
      <vt:lpstr>Project Management Statistics</vt:lpstr>
      <vt:lpstr>Motivation for Studying Information Technology (IT) Project Management</vt:lpstr>
      <vt:lpstr>Advantages of Using Formal  Project Management</vt:lpstr>
      <vt:lpstr>What Is a Project?</vt:lpstr>
      <vt:lpstr>Examples of IT Projects</vt:lpstr>
      <vt:lpstr>Top Strategic Technologies for 2012 (Gartner)</vt:lpstr>
      <vt:lpstr>Media Snapshot: Unproductive Apps</vt:lpstr>
      <vt:lpstr>Project Attributes</vt:lpstr>
      <vt:lpstr>Project and Program Managers</vt:lpstr>
      <vt:lpstr>Figure 1-1 The Triple Constraint of Project Management</vt:lpstr>
      <vt:lpstr>What is Project Management?</vt:lpstr>
      <vt:lpstr>Figure 1-2 Project Management Framework</vt:lpstr>
      <vt:lpstr>Project Stakeholders</vt:lpstr>
      <vt:lpstr>10 Project Management Knowledge Areas</vt:lpstr>
      <vt:lpstr>Project Management Tools and Techniques</vt:lpstr>
      <vt:lpstr>Super Tools</vt:lpstr>
      <vt:lpstr>PowerPoint Presentation</vt:lpstr>
      <vt:lpstr>Why the Improvements?</vt:lpstr>
      <vt:lpstr>Project Success</vt:lpstr>
      <vt:lpstr>Table 1-2: What Helps Projects Succeed?*</vt:lpstr>
      <vt:lpstr>Top Three Reasons Why Federal Technology Project Succeed</vt:lpstr>
      <vt:lpstr>What the Winners Do…</vt:lpstr>
    </vt:vector>
  </TitlesOfParts>
  <Company>My Tabletpc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برنامه‌ريزي استراتژيک فناوري اطلاعات</dc:title>
  <dc:creator>alireza</dc:creator>
  <cp:lastModifiedBy>sa ha</cp:lastModifiedBy>
  <cp:revision>152</cp:revision>
  <dcterms:created xsi:type="dcterms:W3CDTF">2006-03-13T20:21:56Z</dcterms:created>
  <dcterms:modified xsi:type="dcterms:W3CDTF">2017-01-30T08:44:42Z</dcterms:modified>
</cp:coreProperties>
</file>