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08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5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Symbolic or Soft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943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Like </a:t>
            </a:r>
            <a:r>
              <a:rPr lang="en-US" sz="2000" dirty="0"/>
              <a:t>Windows shortcuts,</a:t>
            </a:r>
          </a:p>
          <a:p>
            <a:r>
              <a:rPr lang="en-US" sz="2000" dirty="0" smtClean="0"/>
              <a:t>Symbolic </a:t>
            </a:r>
            <a:r>
              <a:rPr lang="en-US" sz="2000" dirty="0"/>
              <a:t>links are </a:t>
            </a:r>
            <a:r>
              <a:rPr lang="en-US" sz="2000" b="1" dirty="0" smtClean="0"/>
              <a:t>different</a:t>
            </a:r>
            <a:r>
              <a:rPr lang="en-US" sz="2000" dirty="0" smtClean="0"/>
              <a:t> </a:t>
            </a:r>
            <a:r>
              <a:rPr lang="en-US" sz="2000" dirty="0"/>
              <a:t>from hard links. </a:t>
            </a:r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symbolic link is actually </a:t>
            </a:r>
            <a:r>
              <a:rPr lang="en-US" sz="2000" b="1" dirty="0"/>
              <a:t>a separate file</a:t>
            </a:r>
            <a:r>
              <a:rPr lang="en-US" sz="2000" dirty="0"/>
              <a:t>, </a:t>
            </a:r>
            <a:r>
              <a:rPr lang="en-US" sz="2000" dirty="0" smtClean="0"/>
              <a:t>whose </a:t>
            </a:r>
            <a:r>
              <a:rPr lang="en-US" sz="2000" u="sng" dirty="0" smtClean="0"/>
              <a:t>contents </a:t>
            </a:r>
            <a:r>
              <a:rPr lang="en-US" sz="2000" u="sng" dirty="0"/>
              <a:t>is the name of another file </a:t>
            </a:r>
            <a:r>
              <a:rPr lang="en-US" sz="2000" dirty="0"/>
              <a:t>or directory. </a:t>
            </a:r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b="1" dirty="0" smtClean="0"/>
              <a:t>mode bit </a:t>
            </a:r>
            <a:r>
              <a:rPr lang="en-US" sz="2000" dirty="0" smtClean="0"/>
              <a:t>indicates that a file is to be </a:t>
            </a:r>
            <a:r>
              <a:rPr lang="en-US" sz="2000" i="1" dirty="0" smtClean="0"/>
              <a:t>interpreted</a:t>
            </a:r>
            <a:r>
              <a:rPr lang="en-US" sz="2000" dirty="0" smtClean="0"/>
              <a:t> as a symbolic link.</a:t>
            </a:r>
          </a:p>
          <a:p>
            <a:r>
              <a:rPr lang="en-US" sz="2000" dirty="0" err="1"/>
              <a:t>ls</a:t>
            </a:r>
            <a:r>
              <a:rPr lang="en-US" sz="2000" dirty="0"/>
              <a:t> -li in figure 9: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51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lrwxrwxrwx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1  (...)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bar.c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-&gt; test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27 -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rw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-r--r--  1  (...)  test</a:t>
            </a:r>
          </a:p>
          <a:p>
            <a:endParaRPr lang="en-US" sz="36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038600"/>
            <a:ext cx="6018471" cy="281940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616669" y="919655"/>
            <a:ext cx="4343400" cy="3880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Symbolic links are created with the command </a:t>
            </a:r>
            <a:r>
              <a:rPr lang="en-US" sz="2000" b="1" dirty="0" err="1"/>
              <a:t>ln</a:t>
            </a:r>
            <a:r>
              <a:rPr lang="en-US" sz="2000" dirty="0"/>
              <a:t> or the system call </a:t>
            </a:r>
            <a:r>
              <a:rPr lang="en-US" sz="2000" b="1" dirty="0" err="1"/>
              <a:t>symlink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Can </a:t>
            </a:r>
            <a:r>
              <a:rPr lang="en-US" sz="2000" dirty="0"/>
              <a:t>be created to </a:t>
            </a:r>
            <a:r>
              <a:rPr lang="en-US" sz="2000" dirty="0" err="1"/>
              <a:t>dirs</a:t>
            </a:r>
            <a:r>
              <a:rPr lang="en-US" sz="2000" dirty="0"/>
              <a:t>,</a:t>
            </a:r>
          </a:p>
          <a:p>
            <a:r>
              <a:rPr lang="en-US" sz="2000" dirty="0"/>
              <a:t>Can be created across </a:t>
            </a:r>
            <a:r>
              <a:rPr lang="en-US" sz="2000" dirty="0" err="1"/>
              <a:t>filesystems</a:t>
            </a:r>
            <a:r>
              <a:rPr lang="en-US" sz="2000" dirty="0"/>
              <a:t> (how?!)</a:t>
            </a:r>
          </a:p>
          <a:p>
            <a:r>
              <a:rPr lang="en-US" sz="2000" dirty="0"/>
              <a:t>Broken link?</a:t>
            </a:r>
          </a:p>
          <a:p>
            <a:r>
              <a:rPr lang="en-US" sz="2000" dirty="0"/>
              <a:t>How to create using </a:t>
            </a:r>
            <a:r>
              <a:rPr lang="en-US" sz="2000" i="1" dirty="0" err="1"/>
              <a:t>ln</a:t>
            </a:r>
            <a:r>
              <a:rPr lang="en-US" sz="2000" i="1" dirty="0"/>
              <a:t> </a:t>
            </a:r>
            <a:r>
              <a:rPr lang="en-US" sz="2000" dirty="0" smtClean="0"/>
              <a:t>?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46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Creation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file we use the </a:t>
            </a:r>
            <a:r>
              <a:rPr lang="en-US" b="1" dirty="0"/>
              <a:t>open system call </a:t>
            </a:r>
            <a:r>
              <a:rPr lang="en-US" dirty="0"/>
              <a:t>with some arguments to tell it to create a file.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you </a:t>
            </a:r>
            <a:r>
              <a:rPr lang="en-US" dirty="0" smtClean="0"/>
              <a:t>do this </a:t>
            </a:r>
            <a:r>
              <a:rPr lang="en-US" b="1" dirty="0"/>
              <a:t>a free </a:t>
            </a:r>
            <a:r>
              <a:rPr lang="en-US" b="1" dirty="0" err="1"/>
              <a:t>inode</a:t>
            </a:r>
            <a:r>
              <a:rPr lang="en-US" b="1" dirty="0"/>
              <a:t> </a:t>
            </a:r>
            <a:r>
              <a:rPr lang="en-US" dirty="0"/>
              <a:t>is found and initialized and </a:t>
            </a:r>
            <a:r>
              <a:rPr lang="en-US" u="sng" dirty="0"/>
              <a:t>an entry is created </a:t>
            </a:r>
            <a:r>
              <a:rPr lang="en-US" dirty="0"/>
              <a:t>in the </a:t>
            </a:r>
            <a:r>
              <a:rPr lang="en-US" u="sng" dirty="0"/>
              <a:t>current directory </a:t>
            </a:r>
            <a:r>
              <a:rPr lang="en-US" dirty="0"/>
              <a:t>to point to </a:t>
            </a:r>
            <a:r>
              <a:rPr lang="en-US" dirty="0" smtClean="0"/>
              <a:t>the </a:t>
            </a:r>
            <a:r>
              <a:rPr lang="en-US" dirty="0" err="1" smtClean="0"/>
              <a:t>inode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Initially </a:t>
            </a:r>
            <a:r>
              <a:rPr lang="en-US" dirty="0"/>
              <a:t>the file is </a:t>
            </a:r>
            <a:r>
              <a:rPr lang="en-US" b="1" dirty="0"/>
              <a:t>empty</a:t>
            </a:r>
            <a:r>
              <a:rPr lang="en-US" dirty="0"/>
              <a:t>, that is, there are no data blocks.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0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Directory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3886200" cy="5791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To create a directory we can use </a:t>
            </a:r>
            <a:r>
              <a:rPr lang="en-US" dirty="0" smtClean="0"/>
              <a:t>command/</a:t>
            </a:r>
            <a:r>
              <a:rPr lang="en-US" dirty="0" err="1" smtClean="0"/>
              <a:t>syscall</a:t>
            </a:r>
            <a:r>
              <a:rPr lang="en-US" dirty="0" smtClean="0"/>
              <a:t> </a:t>
            </a:r>
            <a:r>
              <a:rPr lang="en-US" b="1" dirty="0" err="1"/>
              <a:t>mkdir</a:t>
            </a:r>
            <a:r>
              <a:rPr lang="en-US" b="1" dirty="0"/>
              <a:t> 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creating a directory the following happens: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file is created (i.e. an </a:t>
            </a:r>
            <a:r>
              <a:rPr lang="en-US" dirty="0" err="1"/>
              <a:t>inode</a:t>
            </a:r>
            <a:r>
              <a:rPr lang="en-US" dirty="0"/>
              <a:t> is allocated), and it </a:t>
            </a:r>
            <a:r>
              <a:rPr lang="en-US" dirty="0" smtClean="0"/>
              <a:t>is identified </a:t>
            </a:r>
            <a:r>
              <a:rPr lang="en-US" dirty="0"/>
              <a:t>as a directory.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a link to </a:t>
            </a:r>
            <a:r>
              <a:rPr lang="en-US" dirty="0" smtClean="0"/>
              <a:t>this </a:t>
            </a:r>
            <a:r>
              <a:rPr lang="en-US" dirty="0" err="1" smtClean="0"/>
              <a:t>inode</a:t>
            </a:r>
            <a:r>
              <a:rPr lang="en-US" dirty="0" smtClean="0"/>
              <a:t> </a:t>
            </a:r>
            <a:r>
              <a:rPr lang="en-US" dirty="0"/>
              <a:t>is created in the current </a:t>
            </a:r>
            <a:r>
              <a:rPr lang="en-US" dirty="0" smtClean="0"/>
              <a:t>directory (which we are to create new </a:t>
            </a:r>
            <a:r>
              <a:rPr lang="en-US" dirty="0" err="1" smtClean="0"/>
              <a:t>dir</a:t>
            </a:r>
            <a:r>
              <a:rPr lang="en-US" dirty="0" smtClean="0"/>
              <a:t> within it!),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the new  directory </a:t>
            </a:r>
            <a:r>
              <a:rPr lang="en-US" dirty="0"/>
              <a:t>two entries are created:</a:t>
            </a:r>
          </a:p>
          <a:p>
            <a:r>
              <a:rPr lang="en-US" dirty="0" smtClean="0"/>
              <a:t>”.” </a:t>
            </a:r>
            <a:r>
              <a:rPr lang="en-US" dirty="0"/>
              <a:t>points to the directory’s own </a:t>
            </a:r>
            <a:r>
              <a:rPr lang="en-US" dirty="0" err="1"/>
              <a:t>inode</a:t>
            </a:r>
            <a:endParaRPr lang="en-US" dirty="0"/>
          </a:p>
          <a:p>
            <a:r>
              <a:rPr lang="en-US" dirty="0" smtClean="0"/>
              <a:t>”..” </a:t>
            </a:r>
            <a:r>
              <a:rPr lang="en-US" dirty="0"/>
              <a:t>points to the parent’s </a:t>
            </a:r>
            <a:r>
              <a:rPr lang="en-US" dirty="0" err="1" smtClean="0"/>
              <a:t>inode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111" y="1794641"/>
            <a:ext cx="5306442" cy="338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9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remove a file we use the shell command </a:t>
            </a:r>
            <a:r>
              <a:rPr lang="en-US" b="1" dirty="0" err="1"/>
              <a:t>rm</a:t>
            </a:r>
            <a:r>
              <a:rPr lang="en-US" dirty="0"/>
              <a:t> or the system call </a:t>
            </a:r>
            <a:r>
              <a:rPr lang="en-US" b="1" dirty="0"/>
              <a:t>unlink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you do this the </a:t>
            </a:r>
            <a:r>
              <a:rPr lang="en-US" dirty="0" smtClean="0"/>
              <a:t>following happens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First </a:t>
            </a:r>
            <a:r>
              <a:rPr lang="en-US" dirty="0"/>
              <a:t>the </a:t>
            </a:r>
            <a:r>
              <a:rPr lang="en-US" u="sng" dirty="0"/>
              <a:t>directory entry is freed </a:t>
            </a:r>
            <a:r>
              <a:rPr lang="en-US" dirty="0"/>
              <a:t>and the record pointer of the previous entry is </a:t>
            </a:r>
            <a:r>
              <a:rPr lang="en-US" u="sng" dirty="0"/>
              <a:t>reset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Then the </a:t>
            </a:r>
            <a:r>
              <a:rPr lang="en-US" u="sng" dirty="0" err="1" smtClean="0"/>
              <a:t>inode</a:t>
            </a:r>
            <a:r>
              <a:rPr lang="en-US" u="sng" dirty="0" smtClean="0"/>
              <a:t> reference </a:t>
            </a:r>
            <a:r>
              <a:rPr lang="en-US" u="sng" dirty="0"/>
              <a:t>counter </a:t>
            </a:r>
            <a:r>
              <a:rPr lang="en-US" dirty="0"/>
              <a:t>is decreased by one, and </a:t>
            </a:r>
            <a:r>
              <a:rPr lang="en-US" u="sng" dirty="0"/>
              <a:t>if it reaches zero</a:t>
            </a:r>
            <a:r>
              <a:rPr lang="en-US" dirty="0"/>
              <a:t>, the data blocks and the </a:t>
            </a:r>
            <a:r>
              <a:rPr lang="en-US" dirty="0" err="1"/>
              <a:t>inode</a:t>
            </a:r>
            <a:r>
              <a:rPr lang="en-US" dirty="0"/>
              <a:t> </a:t>
            </a:r>
            <a:r>
              <a:rPr lang="en-US" dirty="0" smtClean="0"/>
              <a:t>are freed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1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Mounting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Linux File System </a:t>
            </a:r>
            <a:r>
              <a:rPr lang="en-US" u="sng" dirty="0"/>
              <a:t>makes it appear </a:t>
            </a:r>
            <a:r>
              <a:rPr lang="en-US" dirty="0"/>
              <a:t>as if all the File System are </a:t>
            </a:r>
            <a:r>
              <a:rPr lang="en-US" u="sng" dirty="0"/>
              <a:t>local</a:t>
            </a:r>
            <a:r>
              <a:rPr lang="en-US" dirty="0"/>
              <a:t> and mounted somewhere on the root File System.</a:t>
            </a:r>
          </a:p>
          <a:p>
            <a:r>
              <a:rPr lang="en-US" dirty="0"/>
              <a:t> File System are mounted with the </a:t>
            </a:r>
            <a:r>
              <a:rPr lang="en-US" dirty="0">
                <a:solidFill>
                  <a:schemeClr val="hlink"/>
                </a:solidFill>
              </a:rPr>
              <a:t>mount</a:t>
            </a:r>
            <a:r>
              <a:rPr lang="en-US" dirty="0"/>
              <a:t> command.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mount –t type source </a:t>
            </a:r>
            <a:r>
              <a:rPr lang="en-US" dirty="0" err="1">
                <a:solidFill>
                  <a:schemeClr val="tx2"/>
                </a:solidFill>
              </a:rPr>
              <a:t>mount_point</a:t>
            </a:r>
            <a:r>
              <a:rPr lang="en-US" dirty="0"/>
              <a:t> </a:t>
            </a:r>
          </a:p>
          <a:p>
            <a:r>
              <a:rPr lang="en-US" dirty="0"/>
              <a:t>To </a:t>
            </a:r>
            <a:r>
              <a:rPr lang="en-US" dirty="0" err="1"/>
              <a:t>unmount</a:t>
            </a:r>
            <a:r>
              <a:rPr lang="en-US" dirty="0"/>
              <a:t> a File System, the </a:t>
            </a:r>
            <a:r>
              <a:rPr lang="en-US" dirty="0" err="1">
                <a:solidFill>
                  <a:schemeClr val="hlink"/>
                </a:solidFill>
              </a:rPr>
              <a:t>umount</a:t>
            </a:r>
            <a:r>
              <a:rPr lang="en-US" dirty="0"/>
              <a:t> command is used.</a:t>
            </a:r>
          </a:p>
          <a:p>
            <a:pPr lvl="1"/>
            <a:r>
              <a:rPr lang="en-US" dirty="0" err="1">
                <a:solidFill>
                  <a:schemeClr val="tx2"/>
                </a:solidFill>
              </a:rPr>
              <a:t>umount</a:t>
            </a:r>
            <a:r>
              <a:rPr lang="en-US" dirty="0">
                <a:solidFill>
                  <a:schemeClr val="tx2"/>
                </a:solidFill>
              </a:rPr>
              <a:t> /</a:t>
            </a:r>
            <a:r>
              <a:rPr lang="en-US" dirty="0" err="1">
                <a:solidFill>
                  <a:schemeClr val="tx2"/>
                </a:solidFill>
              </a:rPr>
              <a:t>dev</a:t>
            </a:r>
            <a:r>
              <a:rPr lang="en-US" dirty="0">
                <a:solidFill>
                  <a:schemeClr val="tx2"/>
                </a:solidFill>
              </a:rPr>
              <a:t>/&lt;device name&gt; or </a:t>
            </a:r>
            <a:r>
              <a:rPr lang="en-US" dirty="0" err="1" smtClean="0">
                <a:solidFill>
                  <a:schemeClr val="tx2"/>
                </a:solidFill>
              </a:rPr>
              <a:t>mount_point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How mount a flash disk?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6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vs. Relative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ls</a:t>
            </a:r>
            <a:r>
              <a:rPr lang="en-US" dirty="0" smtClean="0"/>
              <a:t> /home/user/</a:t>
            </a:r>
            <a:r>
              <a:rPr lang="en-US" dirty="0" err="1" smtClean="0"/>
              <a:t>somedir</a:t>
            </a:r>
            <a:r>
              <a:rPr lang="en-US" dirty="0" smtClean="0"/>
              <a:t>/</a:t>
            </a:r>
            <a:r>
              <a:rPr lang="en-US" dirty="0" err="1" smtClean="0"/>
              <a:t>somefile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cd /home/user</a:t>
            </a:r>
          </a:p>
          <a:p>
            <a:r>
              <a:rPr lang="en-US" dirty="0" err="1" smtClean="0"/>
              <a:t>ls</a:t>
            </a:r>
            <a:r>
              <a:rPr lang="en-US" dirty="0" smtClean="0"/>
              <a:t> </a:t>
            </a:r>
            <a:r>
              <a:rPr lang="en-US" dirty="0" err="1" smtClean="0"/>
              <a:t>somedir</a:t>
            </a:r>
            <a:r>
              <a:rPr lang="en-US" dirty="0" smtClean="0"/>
              <a:t>/</a:t>
            </a:r>
            <a:r>
              <a:rPr lang="en-US" dirty="0" err="1" smtClean="0"/>
              <a:t>somefile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6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ls</a:t>
            </a:r>
            <a:endParaRPr lang="en-US" dirty="0" smtClean="0"/>
          </a:p>
          <a:p>
            <a:r>
              <a:rPr lang="en-US" dirty="0" err="1" smtClean="0"/>
              <a:t>df</a:t>
            </a:r>
            <a:r>
              <a:rPr lang="en-US" dirty="0" smtClean="0"/>
              <a:t> –h</a:t>
            </a:r>
          </a:p>
          <a:p>
            <a:r>
              <a:rPr lang="en-US" dirty="0" err="1" smtClean="0"/>
              <a:t>fdisk</a:t>
            </a:r>
            <a:r>
              <a:rPr lang="en-US" dirty="0" smtClean="0"/>
              <a:t> –l</a:t>
            </a:r>
          </a:p>
          <a:p>
            <a:r>
              <a:rPr lang="en-US" dirty="0" smtClean="0"/>
              <a:t>cd</a:t>
            </a:r>
          </a:p>
          <a:p>
            <a:r>
              <a:rPr lang="en-US" dirty="0" err="1" smtClean="0"/>
              <a:t>pwd</a:t>
            </a:r>
            <a:endParaRPr lang="en-US" dirty="0"/>
          </a:p>
          <a:p>
            <a:r>
              <a:rPr lang="en-US" dirty="0" err="1" smtClean="0"/>
              <a:t>mkdir</a:t>
            </a:r>
            <a:endParaRPr lang="en-US" dirty="0" smtClean="0"/>
          </a:p>
          <a:p>
            <a:r>
              <a:rPr lang="en-US" dirty="0" smtClean="0"/>
              <a:t>touch</a:t>
            </a:r>
          </a:p>
          <a:p>
            <a:r>
              <a:rPr lang="en-US" dirty="0" err="1" smtClean="0"/>
              <a:t>nano</a:t>
            </a:r>
            <a:endParaRPr lang="en-US" dirty="0" smtClean="0"/>
          </a:p>
          <a:p>
            <a:r>
              <a:rPr lang="en-US" dirty="0" err="1" smtClean="0"/>
              <a:t>ln</a:t>
            </a:r>
            <a:endParaRPr lang="en-US" dirty="0" smtClean="0"/>
          </a:p>
          <a:p>
            <a:r>
              <a:rPr lang="en-US" dirty="0" smtClean="0"/>
              <a:t>root user, </a:t>
            </a:r>
            <a:r>
              <a:rPr lang="en-US" dirty="0" err="1" smtClean="0"/>
              <a:t>sudo</a:t>
            </a:r>
            <a:r>
              <a:rPr lang="en-US" dirty="0" smtClean="0"/>
              <a:t>, </a:t>
            </a:r>
            <a:r>
              <a:rPr lang="en-US" dirty="0" err="1" smtClean="0"/>
              <a:t>su</a:t>
            </a:r>
            <a:endParaRPr lang="en-US" dirty="0" smtClean="0"/>
          </a:p>
          <a:p>
            <a:r>
              <a:rPr lang="en-US" dirty="0" err="1" smtClean="0"/>
              <a:t>chmod</a:t>
            </a:r>
            <a:endParaRPr lang="en-US" dirty="0" smtClean="0"/>
          </a:p>
          <a:p>
            <a:r>
              <a:rPr lang="en-US" dirty="0" smtClean="0"/>
              <a:t>cat</a:t>
            </a:r>
          </a:p>
          <a:p>
            <a:r>
              <a:rPr lang="en-US" dirty="0" smtClean="0"/>
              <a:t>man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87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Unix File System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76400"/>
            <a:ext cx="4038600" cy="4267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ﬁle system is created with </a:t>
            </a:r>
            <a:r>
              <a:rPr lang="en-US" dirty="0" err="1"/>
              <a:t>mkfs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Parts of a </a:t>
            </a:r>
            <a:r>
              <a:rPr lang="en-US" dirty="0" err="1" smtClean="0"/>
              <a:t>filesystem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b="1" dirty="0" err="1" smtClean="0"/>
              <a:t>Bootblock</a:t>
            </a:r>
            <a:r>
              <a:rPr lang="en-US" dirty="0" smtClean="0"/>
              <a:t> </a:t>
            </a:r>
            <a:r>
              <a:rPr lang="en-US" dirty="0"/>
              <a:t>- contains a primary boot program for </a:t>
            </a:r>
            <a:r>
              <a:rPr lang="en-US" dirty="0" smtClean="0"/>
              <a:t>the OS,</a:t>
            </a:r>
            <a:endParaRPr lang="en-US" dirty="0"/>
          </a:p>
          <a:p>
            <a:r>
              <a:rPr lang="en-US" b="1" dirty="0" smtClean="0"/>
              <a:t>Superblock</a:t>
            </a:r>
            <a:r>
              <a:rPr lang="en-US" dirty="0" smtClean="0"/>
              <a:t> </a:t>
            </a:r>
            <a:r>
              <a:rPr lang="en-US" dirty="0"/>
              <a:t>- static parameters of the ﬁle system, like total size, block </a:t>
            </a:r>
            <a:r>
              <a:rPr lang="en-US" dirty="0" smtClean="0"/>
              <a:t>size, …</a:t>
            </a:r>
            <a:endParaRPr lang="en-US" dirty="0"/>
          </a:p>
          <a:p>
            <a:r>
              <a:rPr lang="en-US" b="1" dirty="0" err="1" smtClean="0"/>
              <a:t>inodes</a:t>
            </a:r>
            <a:r>
              <a:rPr lang="en-US" dirty="0" smtClean="0"/>
              <a:t> </a:t>
            </a:r>
            <a:r>
              <a:rPr lang="en-US" dirty="0"/>
              <a:t>- stands for index node </a:t>
            </a:r>
            <a:r>
              <a:rPr lang="en-US" dirty="0" smtClean="0"/>
              <a:t>(file headers);</a:t>
            </a:r>
          </a:p>
          <a:p>
            <a:pPr lvl="1"/>
            <a:r>
              <a:rPr lang="en-US" dirty="0"/>
              <a:t>The number of </a:t>
            </a:r>
            <a:r>
              <a:rPr lang="en-US" dirty="0" err="1"/>
              <a:t>inodes</a:t>
            </a:r>
            <a:r>
              <a:rPr lang="en-US" dirty="0"/>
              <a:t> determines the maximum number of ﬁles in the ﬁle system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D</a:t>
            </a:r>
            <a:r>
              <a:rPr lang="en-US" b="1" dirty="0" smtClean="0"/>
              <a:t>ata </a:t>
            </a:r>
            <a:r>
              <a:rPr lang="en-US" b="1" dirty="0"/>
              <a:t>blocks </a:t>
            </a:r>
            <a:r>
              <a:rPr lang="en-US" dirty="0" smtClean="0"/>
              <a:t>– each has </a:t>
            </a:r>
            <a:r>
              <a:rPr lang="en-US" dirty="0"/>
              <a:t>typically a size of 4 </a:t>
            </a:r>
            <a:r>
              <a:rPr lang="en-US" dirty="0" smtClean="0"/>
              <a:t> </a:t>
            </a:r>
            <a:r>
              <a:rPr lang="en-US" dirty="0"/>
              <a:t>or 8 Kbytes </a:t>
            </a:r>
            <a:r>
              <a:rPr lang="en-US" dirty="0" smtClean="0"/>
              <a:t>;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680" y="1981200"/>
            <a:ext cx="4805913" cy="3810000"/>
          </a:xfrm>
        </p:spPr>
      </p:pic>
    </p:spTree>
    <p:extLst>
      <p:ext uri="{BB962C8B-B14F-4D97-AF65-F5344CB8AC3E}">
        <p14:creationId xmlns:p14="http://schemas.microsoft.com/office/powerpoint/2010/main" val="62006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Structure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83793"/>
            <a:ext cx="8534400" cy="4917007"/>
          </a:xfrm>
        </p:spPr>
      </p:pic>
    </p:spTree>
    <p:extLst>
      <p:ext uri="{BB962C8B-B14F-4D97-AF65-F5344CB8AC3E}">
        <p14:creationId xmlns:p14="http://schemas.microsoft.com/office/powerpoint/2010/main" val="227827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err="1" smtClean="0"/>
              <a:t>inode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599" y="1066800"/>
            <a:ext cx="4325007" cy="5562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ﬁle consists of exactly one </a:t>
            </a:r>
            <a:r>
              <a:rPr lang="en-US" dirty="0" err="1"/>
              <a:t>inode</a:t>
            </a:r>
            <a:r>
              <a:rPr lang="en-US" dirty="0"/>
              <a:t>, and zero or more data </a:t>
            </a:r>
            <a:r>
              <a:rPr lang="en-US" dirty="0" smtClean="0"/>
              <a:t>blocks.</a:t>
            </a:r>
          </a:p>
          <a:p>
            <a:r>
              <a:rPr lang="en-US" dirty="0" smtClean="0"/>
              <a:t>An </a:t>
            </a:r>
            <a:r>
              <a:rPr lang="en-US" dirty="0" err="1"/>
              <a:t>inode</a:t>
            </a:r>
            <a:r>
              <a:rPr lang="en-US" dirty="0"/>
              <a:t> is a structure used </a:t>
            </a:r>
            <a:r>
              <a:rPr lang="en-US" dirty="0" smtClean="0"/>
              <a:t>to maintain </a:t>
            </a:r>
            <a:r>
              <a:rPr lang="en-US" dirty="0"/>
              <a:t>information about the ﬁle.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includes ﬁelds for the following </a:t>
            </a:r>
            <a:r>
              <a:rPr lang="en-US" dirty="0" smtClean="0"/>
              <a:t>:</a:t>
            </a:r>
          </a:p>
          <a:p>
            <a:r>
              <a:rPr lang="en-US" dirty="0" smtClean="0"/>
              <a:t>ﬁle </a:t>
            </a:r>
            <a:r>
              <a:rPr lang="en-US" dirty="0"/>
              <a:t>mode</a:t>
            </a:r>
          </a:p>
          <a:p>
            <a:r>
              <a:rPr lang="en-US" dirty="0" smtClean="0"/>
              <a:t>owner </a:t>
            </a:r>
            <a:r>
              <a:rPr lang="en-US" dirty="0"/>
              <a:t>(user and group)</a:t>
            </a:r>
          </a:p>
          <a:p>
            <a:r>
              <a:rPr lang="en-US" dirty="0" smtClean="0"/>
              <a:t>timestamps </a:t>
            </a:r>
            <a:r>
              <a:rPr lang="en-US" dirty="0"/>
              <a:t>(three diﬀerent)</a:t>
            </a:r>
          </a:p>
          <a:p>
            <a:r>
              <a:rPr lang="en-US" dirty="0" smtClean="0"/>
              <a:t>size </a:t>
            </a:r>
            <a:r>
              <a:rPr lang="en-US" dirty="0"/>
              <a:t>(bytes, blocks)</a:t>
            </a:r>
          </a:p>
          <a:p>
            <a:r>
              <a:rPr lang="en-US" dirty="0" smtClean="0"/>
              <a:t>reference </a:t>
            </a:r>
            <a:r>
              <a:rPr lang="en-US" dirty="0"/>
              <a:t>count</a:t>
            </a:r>
          </a:p>
          <a:p>
            <a:r>
              <a:rPr lang="en-US" dirty="0" smtClean="0"/>
              <a:t>pointers </a:t>
            </a:r>
            <a:r>
              <a:rPr lang="en-US" dirty="0"/>
              <a:t>to data</a:t>
            </a:r>
          </a:p>
          <a:p>
            <a:endParaRPr lang="en-US" dirty="0" smtClean="0"/>
          </a:p>
          <a:p>
            <a:r>
              <a:rPr lang="en-US" dirty="0" smtClean="0"/>
              <a:t>Important</a:t>
            </a:r>
            <a:r>
              <a:rPr lang="en-US" dirty="0"/>
              <a:t>: A ﬁle does NOT have a name. The ﬁle is uniquely identiﬁed by its </a:t>
            </a:r>
            <a:r>
              <a:rPr lang="en-US" dirty="0" err="1"/>
              <a:t>inode</a:t>
            </a:r>
            <a:r>
              <a:rPr lang="en-US" dirty="0"/>
              <a:t> </a:t>
            </a:r>
            <a:r>
              <a:rPr lang="en-US" dirty="0" smtClean="0"/>
              <a:t>number. So where a file name stored?!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607" y="1143000"/>
            <a:ext cx="4191000" cy="536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9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Mode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file mode is normally referred to as </a:t>
            </a:r>
            <a:r>
              <a:rPr lang="en-US" b="1" dirty="0"/>
              <a:t>permissions</a:t>
            </a:r>
            <a:r>
              <a:rPr lang="en-US" dirty="0"/>
              <a:t>, but it also contains information about the </a:t>
            </a:r>
            <a:r>
              <a:rPr lang="en-US" b="1" dirty="0" smtClean="0"/>
              <a:t>type of </a:t>
            </a:r>
            <a:r>
              <a:rPr lang="en-US" b="1" dirty="0"/>
              <a:t>file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When you </a:t>
            </a:r>
            <a:r>
              <a:rPr lang="en-US" dirty="0"/>
              <a:t>do a </a:t>
            </a:r>
            <a:r>
              <a:rPr lang="en-US" dirty="0" err="1"/>
              <a:t>ls</a:t>
            </a:r>
            <a:r>
              <a:rPr lang="en-US" dirty="0"/>
              <a:t> -l, you see something like this</a:t>
            </a:r>
            <a:r>
              <a:rPr lang="en-US" dirty="0" smtClean="0"/>
              <a:t>: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lrwxrwxrwx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user  group  file1 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rw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-r--r-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- 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adavid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docs 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file2</a:t>
            </a:r>
          </a:p>
          <a:p>
            <a:r>
              <a:rPr lang="en-US" dirty="0"/>
              <a:t>The first bits identify as one of:</a:t>
            </a:r>
          </a:p>
          <a:p>
            <a:r>
              <a:rPr lang="en-US" dirty="0" smtClean="0"/>
              <a:t>a </a:t>
            </a:r>
            <a:r>
              <a:rPr lang="en-US" dirty="0"/>
              <a:t>regular file: -</a:t>
            </a:r>
          </a:p>
          <a:p>
            <a:r>
              <a:rPr lang="en-US" dirty="0" smtClean="0"/>
              <a:t>a </a:t>
            </a:r>
            <a:r>
              <a:rPr lang="en-US" dirty="0"/>
              <a:t>directory: d</a:t>
            </a:r>
          </a:p>
          <a:p>
            <a:r>
              <a:rPr lang="en-US" dirty="0" smtClean="0"/>
              <a:t>a </a:t>
            </a:r>
            <a:r>
              <a:rPr lang="en-US" dirty="0"/>
              <a:t>symbolic link: l</a:t>
            </a:r>
          </a:p>
          <a:p>
            <a:r>
              <a:rPr lang="en-US" dirty="0" smtClean="0"/>
              <a:t>some </a:t>
            </a:r>
            <a:r>
              <a:rPr lang="en-US" dirty="0"/>
              <a:t>other things (see the manual page for stat for details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More details… </a:t>
            </a:r>
            <a:r>
              <a:rPr lang="en-US" dirty="0" err="1" smtClean="0"/>
              <a:t>dir</a:t>
            </a:r>
            <a:r>
              <a:rPr lang="en-US" dirty="0"/>
              <a:t> </a:t>
            </a:r>
            <a:r>
              <a:rPr lang="en-US" dirty="0" smtClean="0"/>
              <a:t>permissions…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3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Timestamps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timestamps defined: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modification time (</a:t>
            </a:r>
            <a:r>
              <a:rPr lang="en-US" i="1" dirty="0" err="1" smtClean="0"/>
              <a:t>mtime</a:t>
            </a:r>
            <a:r>
              <a:rPr lang="en-US" dirty="0" smtClean="0"/>
              <a:t>) </a:t>
            </a:r>
            <a:r>
              <a:rPr lang="en-US" dirty="0"/>
              <a:t>- when the file was last changed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access time (</a:t>
            </a:r>
            <a:r>
              <a:rPr lang="en-US" i="1" dirty="0" err="1" smtClean="0"/>
              <a:t>atime</a:t>
            </a:r>
            <a:r>
              <a:rPr lang="en-US" dirty="0" smtClean="0"/>
              <a:t>) </a:t>
            </a:r>
            <a:r>
              <a:rPr lang="en-US" dirty="0"/>
              <a:t>- when the file was last read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status time (</a:t>
            </a:r>
            <a:r>
              <a:rPr lang="en-US" i="1" dirty="0" err="1" smtClean="0"/>
              <a:t>ctime</a:t>
            </a:r>
            <a:r>
              <a:rPr lang="en-US" dirty="0" smtClean="0"/>
              <a:t>) </a:t>
            </a:r>
            <a:r>
              <a:rPr lang="en-US" dirty="0"/>
              <a:t>- when certain changes was made to the </a:t>
            </a:r>
            <a:r>
              <a:rPr lang="en-US" dirty="0" err="1"/>
              <a:t>inode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3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/>
          <a:lstStyle/>
          <a:p>
            <a:r>
              <a:rPr lang="en-US" dirty="0" err="1" smtClean="0"/>
              <a:t>Inode</a:t>
            </a:r>
            <a:r>
              <a:rPr lang="en-US" dirty="0" smtClean="0"/>
              <a:t> Block Pointer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066800"/>
            <a:ext cx="5181600" cy="5491793"/>
          </a:xfrm>
        </p:spPr>
      </p:pic>
    </p:spTree>
    <p:extLst>
      <p:ext uri="{BB962C8B-B14F-4D97-AF65-F5344CB8AC3E}">
        <p14:creationId xmlns:p14="http://schemas.microsoft.com/office/powerpoint/2010/main" val="333077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Directories are </a:t>
            </a:r>
            <a:r>
              <a:rPr lang="en-US" b="1" dirty="0"/>
              <a:t>files</a:t>
            </a:r>
            <a:r>
              <a:rPr lang="en-US" dirty="0"/>
              <a:t>, but they are treated differently.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directory can be identified </a:t>
            </a:r>
            <a:r>
              <a:rPr lang="en-US" b="1" dirty="0"/>
              <a:t>by its mode </a:t>
            </a:r>
            <a:r>
              <a:rPr lang="en-US" dirty="0"/>
              <a:t>bytes.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directory </a:t>
            </a:r>
            <a:r>
              <a:rPr lang="en-US" dirty="0"/>
              <a:t>is a file that consists of a number of records, each of which contains the following fields:</a:t>
            </a:r>
          </a:p>
          <a:p>
            <a:r>
              <a:rPr lang="en-US" dirty="0" smtClean="0"/>
              <a:t>a </a:t>
            </a:r>
            <a:r>
              <a:rPr lang="en-US" dirty="0"/>
              <a:t>pointer to the next record</a:t>
            </a:r>
          </a:p>
          <a:p>
            <a:r>
              <a:rPr lang="en-US" dirty="0" smtClean="0"/>
              <a:t>a </a:t>
            </a:r>
            <a:r>
              <a:rPr lang="en-US" dirty="0"/>
              <a:t>number identifying an </a:t>
            </a:r>
            <a:r>
              <a:rPr lang="en-US" dirty="0" err="1"/>
              <a:t>inode</a:t>
            </a:r>
            <a:r>
              <a:rPr lang="en-US" dirty="0"/>
              <a:t> (i.e. another file)</a:t>
            </a:r>
          </a:p>
          <a:p>
            <a:r>
              <a:rPr lang="en-US" dirty="0" smtClean="0"/>
              <a:t>a </a:t>
            </a:r>
            <a:r>
              <a:rPr lang="en-US" dirty="0"/>
              <a:t>number identifying the length of the record</a:t>
            </a:r>
          </a:p>
          <a:p>
            <a:r>
              <a:rPr lang="en-US" dirty="0" smtClean="0"/>
              <a:t>a </a:t>
            </a:r>
            <a:r>
              <a:rPr lang="en-US" dirty="0"/>
              <a:t>string containing the name of the </a:t>
            </a:r>
            <a:r>
              <a:rPr lang="en-US" dirty="0" smtClean="0"/>
              <a:t>record. 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this name we usually refer to </a:t>
            </a:r>
            <a:r>
              <a:rPr lang="en-US" dirty="0" smtClean="0"/>
              <a:t>as a </a:t>
            </a:r>
            <a:r>
              <a:rPr lang="en-US" dirty="0"/>
              <a:t>filename. Note that it is part of the directory, and not part of the file.</a:t>
            </a:r>
          </a:p>
          <a:p>
            <a:r>
              <a:rPr lang="en-US" dirty="0" smtClean="0"/>
              <a:t>If </a:t>
            </a:r>
            <a:r>
              <a:rPr lang="en-US" dirty="0"/>
              <a:t>you type </a:t>
            </a:r>
            <a:r>
              <a:rPr lang="en-US" b="1" dirty="0" err="1"/>
              <a:t>ls</a:t>
            </a:r>
            <a:r>
              <a:rPr lang="en-US" b="1" dirty="0"/>
              <a:t> -li </a:t>
            </a:r>
            <a:r>
              <a:rPr lang="en-US" dirty="0"/>
              <a:t>in the </a:t>
            </a:r>
            <a:r>
              <a:rPr lang="en-US" dirty="0" smtClean="0"/>
              <a:t>directory, </a:t>
            </a:r>
            <a:r>
              <a:rPr lang="en-US" dirty="0"/>
              <a:t>you will have the </a:t>
            </a:r>
            <a:r>
              <a:rPr lang="en-US" dirty="0" smtClean="0"/>
              <a:t>following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-r--r-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  1  (...)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foo.c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29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rwxr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-x  1  (...)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hej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09" y="5257800"/>
            <a:ext cx="8352382" cy="1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Hard Links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696" y="1371600"/>
            <a:ext cx="4727554" cy="396240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0" y="838200"/>
            <a:ext cx="4724400" cy="60198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By associating </a:t>
            </a:r>
            <a:r>
              <a:rPr lang="en-US" b="1" dirty="0"/>
              <a:t>a name </a:t>
            </a:r>
            <a:r>
              <a:rPr lang="en-US" dirty="0"/>
              <a:t>in a directory with a file we get what is known as a </a:t>
            </a:r>
            <a:r>
              <a:rPr lang="en-US" b="1" dirty="0"/>
              <a:t>hard </a:t>
            </a:r>
            <a:r>
              <a:rPr lang="en-US" b="1" dirty="0" smtClean="0"/>
              <a:t>link</a:t>
            </a:r>
            <a:endParaRPr lang="en-US" b="1" dirty="0"/>
          </a:p>
          <a:p>
            <a:r>
              <a:rPr lang="en-US" dirty="0"/>
              <a:t>The directory in figure 7 contains links to </a:t>
            </a:r>
            <a:r>
              <a:rPr lang="en-US" dirty="0" err="1"/>
              <a:t>inodes</a:t>
            </a:r>
            <a:r>
              <a:rPr lang="en-US" dirty="0"/>
              <a:t> 27 and 51, so we can refer to file 27 as ”test” </a:t>
            </a:r>
            <a:r>
              <a:rPr lang="en-US" dirty="0" smtClean="0"/>
              <a:t>and file </a:t>
            </a:r>
            <a:r>
              <a:rPr lang="en-US" dirty="0"/>
              <a:t>51 as ”</a:t>
            </a:r>
            <a:r>
              <a:rPr lang="en-US" dirty="0" err="1"/>
              <a:t>bar.c</a:t>
            </a:r>
            <a:r>
              <a:rPr lang="en-US" dirty="0"/>
              <a:t>”.</a:t>
            </a:r>
          </a:p>
          <a:p>
            <a:pPr marL="0" indent="0">
              <a:buNone/>
            </a:pPr>
            <a:r>
              <a:rPr lang="en-US" dirty="0" smtClean="0"/>
              <a:t>	&gt; </a:t>
            </a:r>
            <a:r>
              <a:rPr lang="en-US" dirty="0" err="1"/>
              <a:t>ls</a:t>
            </a:r>
            <a:r>
              <a:rPr lang="en-US" dirty="0"/>
              <a:t> -li</a:t>
            </a:r>
          </a:p>
          <a:p>
            <a:pPr marL="0" indent="0">
              <a:buNone/>
            </a:pPr>
            <a:r>
              <a:rPr lang="en-US" dirty="0" smtClean="0"/>
              <a:t>	51 </a:t>
            </a:r>
            <a:r>
              <a:rPr lang="en-US" dirty="0" err="1" smtClean="0"/>
              <a:t>lrwxrwxrwx</a:t>
            </a:r>
            <a:r>
              <a:rPr lang="en-US" dirty="0" smtClean="0"/>
              <a:t>  1  (...)  </a:t>
            </a:r>
            <a:r>
              <a:rPr lang="en-US" dirty="0" err="1"/>
              <a:t>bar.c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27 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-r--r-</a:t>
            </a:r>
            <a:r>
              <a:rPr lang="en-US" dirty="0" smtClean="0"/>
              <a:t>-  1  (...)  </a:t>
            </a:r>
            <a:r>
              <a:rPr lang="en-US" dirty="0"/>
              <a:t>test</a:t>
            </a:r>
          </a:p>
          <a:p>
            <a:r>
              <a:rPr lang="en-US" dirty="0"/>
              <a:t>We can have </a:t>
            </a:r>
            <a:r>
              <a:rPr lang="en-US" b="1" dirty="0"/>
              <a:t>more than one </a:t>
            </a:r>
            <a:r>
              <a:rPr lang="en-US" dirty="0"/>
              <a:t>hard link to a file.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figure 8, the </a:t>
            </a:r>
            <a:r>
              <a:rPr lang="en-US" b="1" dirty="0"/>
              <a:t>reference counter </a:t>
            </a:r>
            <a:r>
              <a:rPr lang="en-US" dirty="0"/>
              <a:t>in </a:t>
            </a:r>
            <a:r>
              <a:rPr lang="en-US" dirty="0" err="1"/>
              <a:t>inode</a:t>
            </a:r>
            <a:r>
              <a:rPr lang="en-US" dirty="0"/>
              <a:t> 27 will be 2 because there are two links to the </a:t>
            </a:r>
            <a:r>
              <a:rPr lang="en-US" dirty="0" err="1"/>
              <a:t>inode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 err="1" smtClean="0"/>
              <a:t>ls</a:t>
            </a:r>
            <a:r>
              <a:rPr lang="en-US" dirty="0" smtClean="0"/>
              <a:t> </a:t>
            </a:r>
            <a:r>
              <a:rPr lang="en-US" dirty="0"/>
              <a:t>-i, we can see the 2 files </a:t>
            </a:r>
            <a:r>
              <a:rPr lang="en-US" dirty="0" err="1"/>
              <a:t>bar.c</a:t>
            </a:r>
            <a:r>
              <a:rPr lang="en-US" dirty="0"/>
              <a:t> and test have the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b="1" dirty="0"/>
              <a:t>same</a:t>
            </a:r>
            <a:r>
              <a:rPr lang="en-US" dirty="0"/>
              <a:t> </a:t>
            </a:r>
            <a:r>
              <a:rPr lang="en-US" dirty="0" err="1"/>
              <a:t>inode</a:t>
            </a:r>
            <a:r>
              <a:rPr lang="en-US" dirty="0"/>
              <a:t> number (27).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</a:t>
            </a:r>
            <a:r>
              <a:rPr lang="en-US" dirty="0" smtClean="0"/>
              <a:t>absolutely </a:t>
            </a:r>
            <a:r>
              <a:rPr lang="en-US" b="1" dirty="0" smtClean="0"/>
              <a:t>no </a:t>
            </a:r>
            <a:r>
              <a:rPr lang="en-US" b="1" dirty="0"/>
              <a:t>difference </a:t>
            </a:r>
            <a:r>
              <a:rPr lang="en-US" dirty="0"/>
              <a:t>between the files (they are the </a:t>
            </a:r>
            <a:r>
              <a:rPr lang="en-US" i="1" dirty="0"/>
              <a:t>same file with 2 names</a:t>
            </a:r>
            <a:r>
              <a:rPr lang="en-US" dirty="0"/>
              <a:t>), and the links (hard links) do </a:t>
            </a:r>
            <a:r>
              <a:rPr lang="en-US" b="1" dirty="0" smtClean="0"/>
              <a:t>not need </a:t>
            </a:r>
            <a:r>
              <a:rPr lang="en-US" dirty="0"/>
              <a:t>to be in the same directory.</a:t>
            </a:r>
          </a:p>
          <a:p>
            <a:pPr marL="0" indent="0">
              <a:buNone/>
            </a:pPr>
            <a:r>
              <a:rPr lang="en-US" dirty="0" smtClean="0"/>
              <a:t>	&gt; </a:t>
            </a:r>
            <a:r>
              <a:rPr lang="en-US" dirty="0" err="1"/>
              <a:t>ls</a:t>
            </a:r>
            <a:r>
              <a:rPr lang="en-US" dirty="0"/>
              <a:t> -li</a:t>
            </a:r>
          </a:p>
          <a:p>
            <a:pPr marL="0" indent="0">
              <a:buNone/>
            </a:pPr>
            <a:r>
              <a:rPr lang="en-US" dirty="0" smtClean="0"/>
              <a:t>	27 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-r--r-</a:t>
            </a:r>
            <a:r>
              <a:rPr lang="en-US" dirty="0" smtClean="0"/>
              <a:t>-  2  (...)  </a:t>
            </a:r>
            <a:r>
              <a:rPr lang="en-US" dirty="0" err="1"/>
              <a:t>bar.c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27 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-r--r-</a:t>
            </a:r>
            <a:r>
              <a:rPr lang="en-US" dirty="0" smtClean="0"/>
              <a:t>-  2  (...)  </a:t>
            </a:r>
            <a:r>
              <a:rPr lang="en-US" dirty="0"/>
              <a:t>test</a:t>
            </a:r>
          </a:p>
          <a:p>
            <a:r>
              <a:rPr lang="en-US" dirty="0"/>
              <a:t>Hard links can be created using the command </a:t>
            </a:r>
            <a:r>
              <a:rPr lang="en-US" b="1" dirty="0" err="1"/>
              <a:t>ln</a:t>
            </a:r>
            <a:r>
              <a:rPr lang="en-US" dirty="0"/>
              <a:t> in the shell or the </a:t>
            </a:r>
            <a:r>
              <a:rPr lang="en-US" b="1" dirty="0"/>
              <a:t>link</a:t>
            </a:r>
            <a:r>
              <a:rPr lang="en-US" dirty="0"/>
              <a:t> system call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Can’t create a hard link to a directory,</a:t>
            </a:r>
          </a:p>
          <a:p>
            <a:r>
              <a:rPr lang="en-US" dirty="0" smtClean="0"/>
              <a:t>Can’t create hard links across file systems (why?!)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9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868</Words>
  <Application>Microsoft Office PowerPoint</Application>
  <PresentationFormat>On-screen Show (4:3)</PresentationFormat>
  <Paragraphs>135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File System</vt:lpstr>
      <vt:lpstr>Typical Unix File System Parts</vt:lpstr>
      <vt:lpstr>File System Structure</vt:lpstr>
      <vt:lpstr>inode</vt:lpstr>
      <vt:lpstr>File Mode</vt:lpstr>
      <vt:lpstr>Timestamps</vt:lpstr>
      <vt:lpstr>Inode Block Pointer</vt:lpstr>
      <vt:lpstr>Directories</vt:lpstr>
      <vt:lpstr>Hard Links</vt:lpstr>
      <vt:lpstr>Symbolic or Soft Links</vt:lpstr>
      <vt:lpstr>File Creation</vt:lpstr>
      <vt:lpstr>Directory Creation</vt:lpstr>
      <vt:lpstr>Removing Files</vt:lpstr>
      <vt:lpstr>Mounting File Systems</vt:lpstr>
      <vt:lpstr>Absolute vs. Relative Paths</vt:lpstr>
      <vt:lpstr>Some Commands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</dc:title>
  <dc:creator>Mozafar</dc:creator>
  <cp:lastModifiedBy>Mozafar</cp:lastModifiedBy>
  <cp:revision>32</cp:revision>
  <dcterms:created xsi:type="dcterms:W3CDTF">2006-08-16T00:00:00Z</dcterms:created>
  <dcterms:modified xsi:type="dcterms:W3CDTF">2014-05-13T11:37:45Z</dcterms:modified>
</cp:coreProperties>
</file>