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77" r:id="rId2"/>
    <p:sldId id="278" r:id="rId3"/>
    <p:sldId id="271" r:id="rId4"/>
    <p:sldId id="272" r:id="rId5"/>
    <p:sldId id="273" r:id="rId6"/>
    <p:sldId id="274" r:id="rId7"/>
    <p:sldId id="275" r:id="rId8"/>
    <p:sldId id="276" r:id="rId9"/>
    <p:sldId id="256" r:id="rId10"/>
    <p:sldId id="257" r:id="rId11"/>
    <p:sldId id="258" r:id="rId12"/>
    <p:sldId id="259" r:id="rId13"/>
    <p:sldId id="28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962" autoAdjust="0"/>
  </p:normalViewPr>
  <p:slideViewPr>
    <p:cSldViewPr>
      <p:cViewPr varScale="1">
        <p:scale>
          <a:sx n="71" d="100"/>
          <a:sy n="71" d="100"/>
        </p:scale>
        <p:origin x="-112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en-US"/>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EE233BE1-993A-4AC7-9E9E-EBF2A6B93FBB}" type="datetimeFigureOut">
              <a:rPr lang="en-US" smtClean="0"/>
              <a:t>3/26/2014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en-US"/>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41AB3E57-D234-492F-B49E-9C436AA6CC50}" type="slidenum">
              <a:rPr lang="en-US" smtClean="0"/>
              <a:t>‹#›</a:t>
            </a:fld>
            <a:endParaRPr lang="en-US"/>
          </a:p>
        </p:txBody>
      </p:sp>
    </p:spTree>
    <p:extLst>
      <p:ext uri="{BB962C8B-B14F-4D97-AF65-F5344CB8AC3E}">
        <p14:creationId xmlns:p14="http://schemas.microsoft.com/office/powerpoint/2010/main" val="3003651522"/>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400" b="1" dirty="0" smtClean="0"/>
              <a:t>difference between top  </a:t>
            </a:r>
            <a:r>
              <a:rPr lang="en-US" sz="1400" b="1" dirty="0" err="1" smtClean="0"/>
              <a:t>ps</a:t>
            </a:r>
            <a:endParaRPr lang="en-US" sz="1400" b="1" dirty="0" smtClean="0"/>
          </a:p>
          <a:p>
            <a:r>
              <a:rPr lang="en-US" dirty="0" smtClean="0"/>
              <a:t>‘</a:t>
            </a:r>
            <a:r>
              <a:rPr lang="en-US" dirty="0" err="1" smtClean="0"/>
              <a:t>ps</a:t>
            </a:r>
            <a:r>
              <a:rPr lang="en-US" dirty="0" smtClean="0"/>
              <a:t>' command showing all process by time wise. which is having the all process. Its not care about the process is running or sleeping.</a:t>
            </a:r>
          </a:p>
          <a:p>
            <a:r>
              <a:rPr lang="en-US" dirty="0" smtClean="0"/>
              <a:t>'top' command showing running process in the top order. That's why you can see the some of the process in the first line after some time it will go second or third its dependences on the process status.</a:t>
            </a:r>
            <a:br>
              <a:rPr lang="en-US" dirty="0" smtClean="0"/>
            </a:br>
            <a:r>
              <a:rPr lang="en-US" dirty="0" smtClean="0"/>
              <a:t/>
            </a:r>
            <a:br>
              <a:rPr lang="en-US" dirty="0" smtClean="0"/>
            </a:br>
            <a:r>
              <a:rPr lang="en-US" dirty="0" smtClean="0"/>
              <a:t>S- sleeping process </a:t>
            </a:r>
            <a:br>
              <a:rPr lang="en-US" dirty="0" smtClean="0"/>
            </a:br>
            <a:r>
              <a:rPr lang="en-US" dirty="0" smtClean="0"/>
              <a:t>R- Running process</a:t>
            </a:r>
            <a:br>
              <a:rPr lang="en-US" dirty="0" smtClean="0"/>
            </a:br>
            <a:r>
              <a:rPr lang="en-US" dirty="0" smtClean="0"/>
              <a:t>D- going to die</a:t>
            </a:r>
          </a:p>
          <a:p>
            <a:r>
              <a:rPr lang="en-US" dirty="0" smtClean="0"/>
              <a:t>	for more information on “The Life Cycle of Processes“ see: http://www.linux-tutorial.info/modules.php?name=MContent&amp;pageid=84</a:t>
            </a:r>
          </a:p>
          <a:p>
            <a:endParaRPr lang="en-US" dirty="0" smtClean="0"/>
          </a:p>
        </p:txBody>
      </p:sp>
      <p:sp>
        <p:nvSpPr>
          <p:cNvPr id="4" name="Slide Number Placeholder 3"/>
          <p:cNvSpPr>
            <a:spLocks noGrp="1"/>
          </p:cNvSpPr>
          <p:nvPr>
            <p:ph type="sldNum" sz="quarter" idx="5"/>
          </p:nvPr>
        </p:nvSpPr>
        <p:spPr/>
        <p:txBody>
          <a:bodyPr/>
          <a:lstStyle/>
          <a:p>
            <a:pPr>
              <a:defRPr/>
            </a:pPr>
            <a:fld id="{C2910F28-508A-4733-9B65-DCCB678D9A52}" type="slidenum">
              <a:rPr lang="en-US" smtClean="0"/>
              <a:pPr>
                <a:defRPr/>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3/26/2014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3/26/2014</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3/26/2014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3/26/2014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3/26/2014</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3/26/2014</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3/26/2014</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3/26/2014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Session 6</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79804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a:bodyPr>
          <a:lstStyle/>
          <a:p>
            <a:r>
              <a:rPr lang="en-US" b="1" smtClean="0"/>
              <a:t>Foreground and background</a:t>
            </a:r>
            <a:endParaRPr lang="en-US" smtClean="0"/>
          </a:p>
        </p:txBody>
      </p:sp>
      <p:sp>
        <p:nvSpPr>
          <p:cNvPr id="16387" name="Content Placeholder 2"/>
          <p:cNvSpPr>
            <a:spLocks noGrp="1"/>
          </p:cNvSpPr>
          <p:nvPr>
            <p:ph sz="quarter" idx="1"/>
          </p:nvPr>
        </p:nvSpPr>
        <p:spPr/>
        <p:txBody>
          <a:bodyPr>
            <a:normAutofit/>
          </a:bodyPr>
          <a:lstStyle/>
          <a:p>
            <a:r>
              <a:rPr lang="en-US" dirty="0" smtClean="0"/>
              <a:t>Jobs can either be in the </a:t>
            </a:r>
            <a:r>
              <a:rPr lang="en-US" b="1" dirty="0" smtClean="0"/>
              <a:t>foreground</a:t>
            </a:r>
            <a:r>
              <a:rPr lang="en-US" dirty="0" smtClean="0"/>
              <a:t> or in the </a:t>
            </a:r>
            <a:r>
              <a:rPr lang="en-US" b="1" dirty="0" smtClean="0"/>
              <a:t>background</a:t>
            </a:r>
            <a:r>
              <a:rPr lang="en-US" dirty="0" smtClean="0"/>
              <a:t>.</a:t>
            </a:r>
          </a:p>
          <a:p>
            <a:pPr lvl="1"/>
            <a:r>
              <a:rPr lang="en-US" dirty="0" smtClean="0"/>
              <a:t>Foreground:</a:t>
            </a:r>
          </a:p>
          <a:p>
            <a:pPr lvl="2"/>
            <a:r>
              <a:rPr lang="en-US" dirty="0" smtClean="0"/>
              <a:t>only be one job in the foreground at a time</a:t>
            </a:r>
          </a:p>
          <a:p>
            <a:pPr lvl="2"/>
            <a:r>
              <a:rPr lang="en-US" dirty="0" smtClean="0"/>
              <a:t>foreground job is the job with which you interact</a:t>
            </a:r>
          </a:p>
          <a:p>
            <a:pPr lvl="1"/>
            <a:r>
              <a:rPr lang="en-US" dirty="0" smtClean="0"/>
              <a:t>Background</a:t>
            </a:r>
          </a:p>
          <a:p>
            <a:pPr lvl="2"/>
            <a:r>
              <a:rPr lang="en-US" dirty="0" smtClean="0"/>
              <a:t>jobs in the background do not receive input from the terminal</a:t>
            </a:r>
          </a:p>
          <a:p>
            <a:pPr lvl="1"/>
            <a:r>
              <a:rPr lang="en-US" dirty="0" smtClean="0"/>
              <a:t>The shell assigns a job number to every running job</a:t>
            </a:r>
          </a:p>
          <a:p>
            <a:pPr lvl="2"/>
            <a:endParaRPr lang="en-US" dirty="0" smtClean="0"/>
          </a:p>
        </p:txBody>
      </p:sp>
    </p:spTree>
    <p:extLst>
      <p:ext uri="{BB962C8B-B14F-4D97-AF65-F5344CB8AC3E}">
        <p14:creationId xmlns:p14="http://schemas.microsoft.com/office/powerpoint/2010/main" val="42565876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Characters</a:t>
            </a:r>
            <a:endParaRPr lang="en-US" dirty="0"/>
          </a:p>
        </p:txBody>
      </p:sp>
      <p:sp>
        <p:nvSpPr>
          <p:cNvPr id="3" name="Content Placeholder 2"/>
          <p:cNvSpPr>
            <a:spLocks noGrp="1"/>
          </p:cNvSpPr>
          <p:nvPr>
            <p:ph sz="quarter" idx="1"/>
          </p:nvPr>
        </p:nvSpPr>
        <p:spPr/>
        <p:txBody>
          <a:bodyPr/>
          <a:lstStyle/>
          <a:p>
            <a:pPr>
              <a:lnSpc>
                <a:spcPct val="90000"/>
              </a:lnSpc>
            </a:pPr>
            <a:r>
              <a:rPr lang="en-US" dirty="0">
                <a:solidFill>
                  <a:srgbClr val="0000FF"/>
                </a:solidFill>
              </a:rPr>
              <a:t>Interrupting </a:t>
            </a:r>
          </a:p>
          <a:p>
            <a:pPr lvl="1">
              <a:lnSpc>
                <a:spcPct val="90000"/>
              </a:lnSpc>
            </a:pPr>
            <a:r>
              <a:rPr lang="en-US" b="1" dirty="0">
                <a:solidFill>
                  <a:srgbClr val="FF33CC"/>
                </a:solidFill>
              </a:rPr>
              <a:t>^C</a:t>
            </a:r>
            <a:r>
              <a:rPr lang="en-US" dirty="0"/>
              <a:t> interrupts. </a:t>
            </a:r>
          </a:p>
          <a:p>
            <a:pPr lvl="2">
              <a:lnSpc>
                <a:spcPct val="90000"/>
              </a:lnSpc>
            </a:pPr>
            <a:r>
              <a:rPr lang="en-US" dirty="0"/>
              <a:t>Exits the program and returns you to the command-line prompt. </a:t>
            </a:r>
          </a:p>
          <a:p>
            <a:pPr lvl="1">
              <a:lnSpc>
                <a:spcPct val="90000"/>
              </a:lnSpc>
            </a:pPr>
            <a:r>
              <a:rPr lang="en-US" b="1" dirty="0">
                <a:solidFill>
                  <a:srgbClr val="FF33CC"/>
                </a:solidFill>
              </a:rPr>
              <a:t>^Z</a:t>
            </a:r>
            <a:r>
              <a:rPr lang="en-US" dirty="0"/>
              <a:t> suspends. </a:t>
            </a:r>
          </a:p>
          <a:p>
            <a:pPr lvl="2">
              <a:lnSpc>
                <a:spcPct val="90000"/>
              </a:lnSpc>
            </a:pPr>
            <a:r>
              <a:rPr lang="en-US" dirty="0"/>
              <a:t>Stops the program and puts it in the background. Type</a:t>
            </a:r>
            <a:r>
              <a:rPr lang="en-US" i="1" dirty="0">
                <a:solidFill>
                  <a:srgbClr val="FF0000"/>
                </a:solidFill>
              </a:rPr>
              <a:t> </a:t>
            </a:r>
            <a:r>
              <a:rPr lang="en-US" i="1" dirty="0" err="1">
                <a:solidFill>
                  <a:srgbClr val="FF0000"/>
                </a:solidFill>
              </a:rPr>
              <a:t>fg</a:t>
            </a:r>
            <a:r>
              <a:rPr lang="en-US" dirty="0"/>
              <a:t> to restart it. </a:t>
            </a:r>
          </a:p>
          <a:p>
            <a:pPr lvl="1">
              <a:lnSpc>
                <a:spcPct val="90000"/>
              </a:lnSpc>
            </a:pPr>
            <a:r>
              <a:rPr lang="en-US" b="1" dirty="0">
                <a:solidFill>
                  <a:srgbClr val="FF33CC"/>
                </a:solidFill>
              </a:rPr>
              <a:t>^D</a:t>
            </a:r>
            <a:r>
              <a:rPr lang="en-US" dirty="0"/>
              <a:t> end of file. </a:t>
            </a:r>
          </a:p>
          <a:p>
            <a:endParaRPr lang="en-US" dirty="0"/>
          </a:p>
        </p:txBody>
      </p:sp>
    </p:spTree>
    <p:extLst>
      <p:ext uri="{BB962C8B-B14F-4D97-AF65-F5344CB8AC3E}">
        <p14:creationId xmlns:p14="http://schemas.microsoft.com/office/powerpoint/2010/main" val="8868594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smtClean="0"/>
              <a:t>Unix job control</a:t>
            </a:r>
          </a:p>
        </p:txBody>
      </p:sp>
      <p:sp>
        <p:nvSpPr>
          <p:cNvPr id="17411" name="Rectangle 3"/>
          <p:cNvSpPr>
            <a:spLocks noGrp="1" noChangeArrowheads="1"/>
          </p:cNvSpPr>
          <p:nvPr>
            <p:ph sz="quarter" idx="1"/>
          </p:nvPr>
        </p:nvSpPr>
        <p:spPr/>
        <p:txBody>
          <a:bodyPr>
            <a:normAutofit/>
          </a:bodyPr>
          <a:lstStyle/>
          <a:p>
            <a:pPr>
              <a:lnSpc>
                <a:spcPct val="80000"/>
              </a:lnSpc>
            </a:pPr>
            <a:r>
              <a:rPr lang="en-US" sz="2000" dirty="0" smtClean="0"/>
              <a:t>Start a background process:</a:t>
            </a:r>
          </a:p>
          <a:p>
            <a:pPr lvl="1">
              <a:lnSpc>
                <a:spcPct val="80000"/>
              </a:lnSpc>
            </a:pPr>
            <a:r>
              <a:rPr lang="en-US" sz="1800" dirty="0" smtClean="0"/>
              <a:t>program1 &amp;</a:t>
            </a:r>
          </a:p>
          <a:p>
            <a:pPr lvl="1">
              <a:lnSpc>
                <a:spcPct val="80000"/>
              </a:lnSpc>
            </a:pPr>
            <a:r>
              <a:rPr lang="en-US" sz="1800" dirty="0" smtClean="0"/>
              <a:t>program1</a:t>
            </a:r>
          </a:p>
          <a:p>
            <a:pPr lvl="1">
              <a:lnSpc>
                <a:spcPct val="80000"/>
              </a:lnSpc>
              <a:buFontTx/>
              <a:buNone/>
            </a:pPr>
            <a:r>
              <a:rPr lang="en-US" sz="1800" dirty="0" smtClean="0"/>
              <a:t>	</a:t>
            </a:r>
            <a:r>
              <a:rPr lang="en-US" sz="1800" i="1" dirty="0" smtClean="0"/>
              <a:t>Hit </a:t>
            </a:r>
            <a:r>
              <a:rPr lang="en-US" sz="1800" dirty="0" smtClean="0"/>
              <a:t>CTRL-Z</a:t>
            </a:r>
          </a:p>
          <a:p>
            <a:pPr lvl="1">
              <a:lnSpc>
                <a:spcPct val="80000"/>
              </a:lnSpc>
              <a:buFontTx/>
              <a:buNone/>
            </a:pPr>
            <a:r>
              <a:rPr lang="en-US" sz="1800" dirty="0" smtClean="0"/>
              <a:t>	</a:t>
            </a:r>
            <a:r>
              <a:rPr lang="en-US" sz="1800" dirty="0" err="1" smtClean="0"/>
              <a:t>bg</a:t>
            </a:r>
            <a:endParaRPr lang="en-US" sz="1800" dirty="0" smtClean="0"/>
          </a:p>
          <a:p>
            <a:pPr>
              <a:lnSpc>
                <a:spcPct val="80000"/>
              </a:lnSpc>
            </a:pPr>
            <a:r>
              <a:rPr lang="en-US" sz="2000" dirty="0" smtClean="0"/>
              <a:t>Where did it go?</a:t>
            </a:r>
          </a:p>
          <a:p>
            <a:pPr lvl="1">
              <a:lnSpc>
                <a:spcPct val="80000"/>
              </a:lnSpc>
            </a:pPr>
            <a:r>
              <a:rPr lang="en-US" sz="1800" dirty="0" smtClean="0"/>
              <a:t>jobs </a:t>
            </a:r>
          </a:p>
          <a:p>
            <a:pPr lvl="1">
              <a:lnSpc>
                <a:spcPct val="80000"/>
              </a:lnSpc>
            </a:pPr>
            <a:r>
              <a:rPr lang="en-US" sz="1800" dirty="0" err="1" smtClean="0"/>
              <a:t>ps</a:t>
            </a:r>
            <a:endParaRPr lang="en-US" sz="1800" dirty="0" smtClean="0"/>
          </a:p>
          <a:p>
            <a:pPr>
              <a:lnSpc>
                <a:spcPct val="80000"/>
              </a:lnSpc>
            </a:pPr>
            <a:r>
              <a:rPr lang="en-US" sz="2000" dirty="0" smtClean="0"/>
              <a:t>Terminate the job: kill it</a:t>
            </a:r>
          </a:p>
          <a:p>
            <a:pPr lvl="1">
              <a:lnSpc>
                <a:spcPct val="80000"/>
              </a:lnSpc>
            </a:pPr>
            <a:r>
              <a:rPr lang="en-US" sz="1800" dirty="0" smtClean="0"/>
              <a:t>kill %</a:t>
            </a:r>
            <a:r>
              <a:rPr lang="en-US" sz="1800" i="1" dirty="0" err="1" smtClean="0"/>
              <a:t>jobid</a:t>
            </a:r>
            <a:endParaRPr lang="en-US" sz="1800" dirty="0" smtClean="0"/>
          </a:p>
          <a:p>
            <a:pPr lvl="1">
              <a:lnSpc>
                <a:spcPct val="80000"/>
              </a:lnSpc>
            </a:pPr>
            <a:r>
              <a:rPr lang="en-US" sz="1800" dirty="0" smtClean="0"/>
              <a:t>kill </a:t>
            </a:r>
            <a:r>
              <a:rPr lang="en-US" sz="1800" i="1" dirty="0" err="1" smtClean="0"/>
              <a:t>pid</a:t>
            </a:r>
            <a:endParaRPr lang="en-US" sz="1800" i="1" dirty="0" smtClean="0"/>
          </a:p>
          <a:p>
            <a:pPr>
              <a:lnSpc>
                <a:spcPct val="80000"/>
              </a:lnSpc>
            </a:pPr>
            <a:r>
              <a:rPr lang="en-US" sz="2000" dirty="0" smtClean="0"/>
              <a:t>Bring it back into the foreground</a:t>
            </a:r>
          </a:p>
          <a:p>
            <a:pPr lvl="1">
              <a:lnSpc>
                <a:spcPct val="80000"/>
              </a:lnSpc>
            </a:pPr>
            <a:r>
              <a:rPr lang="en-US" sz="1800" dirty="0" err="1" smtClean="0"/>
              <a:t>fg</a:t>
            </a:r>
            <a:r>
              <a:rPr lang="en-US" sz="1800" dirty="0" smtClean="0"/>
              <a:t> %1</a:t>
            </a:r>
          </a:p>
          <a:p>
            <a:pPr>
              <a:lnSpc>
                <a:spcPct val="80000"/>
              </a:lnSpc>
            </a:pPr>
            <a:r>
              <a:rPr lang="en-US" sz="2000" dirty="0" smtClean="0"/>
              <a:t>top : display top CPU processes, sort the tasks by CPU usage, memory usage and runtime</a:t>
            </a:r>
          </a:p>
        </p:txBody>
      </p:sp>
    </p:spTree>
    <p:extLst>
      <p:ext uri="{BB962C8B-B14F-4D97-AF65-F5344CB8AC3E}">
        <p14:creationId xmlns:p14="http://schemas.microsoft.com/office/powerpoint/2010/main" val="18615835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71500"/>
            <a:ext cx="7467600" cy="1143000"/>
          </a:xfrm>
        </p:spPr>
        <p:txBody>
          <a:bodyPr>
            <a:normAutofit/>
          </a:bodyPr>
          <a:lstStyle/>
          <a:p>
            <a:pPr algn="r" rtl="1"/>
            <a:r>
              <a:rPr lang="fa-IR" sz="2800" dirty="0" smtClean="0"/>
              <a:t>دستور کار 3: </a:t>
            </a:r>
            <a:r>
              <a:rPr lang="en-US" sz="2800" dirty="0" smtClean="0"/>
              <a:t>JOB CONTROL</a:t>
            </a:r>
            <a:endParaRPr lang="en-US" sz="2800" dirty="0"/>
          </a:p>
        </p:txBody>
      </p:sp>
      <p:sp>
        <p:nvSpPr>
          <p:cNvPr id="3" name="Content Placeholder 2"/>
          <p:cNvSpPr>
            <a:spLocks noGrp="1"/>
          </p:cNvSpPr>
          <p:nvPr>
            <p:ph sz="quarter" idx="1"/>
          </p:nvPr>
        </p:nvSpPr>
        <p:spPr>
          <a:xfrm>
            <a:off x="152400" y="914400"/>
            <a:ext cx="7924800" cy="5943600"/>
          </a:xfrm>
        </p:spPr>
        <p:txBody>
          <a:bodyPr>
            <a:normAutofit fontScale="85000" lnSpcReduction="20000"/>
          </a:bodyPr>
          <a:lstStyle/>
          <a:p>
            <a:pPr marL="0" indent="0" algn="r" rtl="1">
              <a:buNone/>
            </a:pPr>
            <a:r>
              <a:rPr lang="fa-IR" dirty="0" smtClean="0"/>
              <a:t>دستور </a:t>
            </a:r>
            <a:r>
              <a:rPr lang="en-US" dirty="0" smtClean="0"/>
              <a:t>sleep</a:t>
            </a:r>
            <a:r>
              <a:rPr lang="fa-IR" dirty="0" smtClean="0"/>
              <a:t> به اندازه زمانی که به عنوان آرگومان به آن داده می‌شود، منتظر مانده و سپس پایان می‌پذیرد؛ مثال:</a:t>
            </a:r>
          </a:p>
          <a:p>
            <a:pPr marL="0" indent="0" algn="l">
              <a:buNone/>
            </a:pPr>
            <a:r>
              <a:rPr lang="en-US" dirty="0" smtClean="0"/>
              <a:t>$ sleep 5</a:t>
            </a:r>
          </a:p>
          <a:p>
            <a:pPr marL="0" indent="0" algn="l">
              <a:buNone/>
            </a:pPr>
            <a:endParaRPr lang="en-US" dirty="0" smtClean="0"/>
          </a:p>
          <a:p>
            <a:pPr marL="457200" indent="-457200" algn="r" rtl="1">
              <a:buFont typeface="+mj-lt"/>
              <a:buAutoNum type="alphaLcParenR"/>
            </a:pPr>
            <a:r>
              <a:rPr lang="fa-IR" dirty="0" smtClean="0"/>
              <a:t>سه بار دستور </a:t>
            </a:r>
            <a:r>
              <a:rPr lang="en-US" dirty="0" smtClean="0"/>
              <a:t>sleep </a:t>
            </a:r>
            <a:r>
              <a:rPr lang="fa-IR" dirty="0" smtClean="0"/>
              <a:t> را با زمان های </a:t>
            </a:r>
            <a:r>
              <a:rPr lang="en-US" dirty="0" smtClean="0"/>
              <a:t>1000</a:t>
            </a:r>
            <a:r>
              <a:rPr lang="fa-IR" dirty="0" smtClean="0"/>
              <a:t>، </a:t>
            </a:r>
            <a:r>
              <a:rPr lang="en-US" dirty="0" smtClean="0"/>
              <a:t>2000</a:t>
            </a:r>
            <a:r>
              <a:rPr lang="fa-IR" dirty="0" smtClean="0"/>
              <a:t> و </a:t>
            </a:r>
            <a:r>
              <a:rPr lang="en-US" dirty="0" smtClean="0"/>
              <a:t>3000</a:t>
            </a:r>
            <a:r>
              <a:rPr lang="fa-IR" dirty="0" smtClean="0"/>
              <a:t> در پیش زمینه اجرا کنید؛ مثلاً </a:t>
            </a:r>
            <a:r>
              <a:rPr lang="en-US" dirty="0" smtClean="0"/>
              <a:t>sleep 1000 &amp;</a:t>
            </a:r>
            <a:endParaRPr lang="fa-IR" dirty="0" smtClean="0"/>
          </a:p>
          <a:p>
            <a:pPr marL="457200" indent="-457200" algn="r" rtl="1">
              <a:buFont typeface="+mj-lt"/>
              <a:buAutoNum type="alphaLcParenR"/>
            </a:pPr>
            <a:endParaRPr lang="en-US" dirty="0" smtClean="0"/>
          </a:p>
          <a:p>
            <a:pPr marL="457200" indent="-457200" algn="r" rtl="1">
              <a:buFont typeface="+mj-lt"/>
              <a:buAutoNum type="alphaLcParenR"/>
            </a:pPr>
            <a:r>
              <a:rPr lang="fa-IR" dirty="0" smtClean="0"/>
              <a:t>با استفاده از دستور </a:t>
            </a:r>
            <a:r>
              <a:rPr lang="en-US" dirty="0" smtClean="0"/>
              <a:t>jobs</a:t>
            </a:r>
            <a:r>
              <a:rPr lang="fa-IR" dirty="0" smtClean="0"/>
              <a:t>، </a:t>
            </a:r>
            <a:r>
              <a:rPr lang="en-US" dirty="0" smtClean="0"/>
              <a:t>job</a:t>
            </a:r>
            <a:r>
              <a:rPr lang="fa-IR" dirty="0" smtClean="0"/>
              <a:t> های جاری را لیست کنید.</a:t>
            </a:r>
          </a:p>
          <a:p>
            <a:pPr marL="457200" indent="-457200" algn="r" rtl="1">
              <a:buFont typeface="+mj-lt"/>
              <a:buAutoNum type="alphaLcParenR"/>
            </a:pPr>
            <a:endParaRPr lang="fa-IR" dirty="0" smtClean="0"/>
          </a:p>
          <a:p>
            <a:pPr marL="457200" indent="-457200" algn="r" rtl="1">
              <a:buFont typeface="+mj-lt"/>
              <a:buAutoNum type="alphaLcParenR"/>
            </a:pPr>
            <a:r>
              <a:rPr lang="en-US" dirty="0" smtClean="0"/>
              <a:t>Job</a:t>
            </a:r>
            <a:r>
              <a:rPr lang="fa-IR" dirty="0" smtClean="0"/>
              <a:t> شماره 3 را متوقف کنید: </a:t>
            </a:r>
            <a:r>
              <a:rPr lang="en-US" dirty="0" smtClean="0"/>
              <a:t> kill %3</a:t>
            </a:r>
            <a:r>
              <a:rPr lang="fa-IR" dirty="0" smtClean="0"/>
              <a:t> </a:t>
            </a:r>
          </a:p>
          <a:p>
            <a:pPr marL="457200" indent="-457200" algn="r" rtl="1">
              <a:buFont typeface="+mj-lt"/>
              <a:buAutoNum type="alphaLcParenR"/>
            </a:pPr>
            <a:endParaRPr lang="en-US" dirty="0" smtClean="0"/>
          </a:p>
          <a:p>
            <a:pPr marL="457200" indent="-457200" algn="r" rtl="1">
              <a:buFont typeface="+mj-lt"/>
              <a:buAutoNum type="alphaLcParenR"/>
            </a:pPr>
            <a:r>
              <a:rPr lang="fa-IR" dirty="0" smtClean="0"/>
              <a:t>با استفاده از دستور </a:t>
            </a:r>
            <a:r>
              <a:rPr lang="en-US" dirty="0" err="1" smtClean="0"/>
              <a:t>ps</a:t>
            </a:r>
            <a:r>
              <a:rPr lang="en-US" dirty="0" smtClean="0"/>
              <a:t> </a:t>
            </a:r>
            <a:r>
              <a:rPr lang="en-US" dirty="0" err="1" smtClean="0"/>
              <a:t>auwx</a:t>
            </a:r>
            <a:r>
              <a:rPr lang="en-US" dirty="0" smtClean="0"/>
              <a:t> | </a:t>
            </a:r>
            <a:r>
              <a:rPr lang="en-US" dirty="0" err="1" smtClean="0"/>
              <a:t>grep</a:t>
            </a:r>
            <a:r>
              <a:rPr lang="en-US" dirty="0" smtClean="0"/>
              <a:t> sleep</a:t>
            </a:r>
            <a:r>
              <a:rPr lang="fa-IR" dirty="0" smtClean="0"/>
              <a:t> پردازه های متناظر با </a:t>
            </a:r>
            <a:r>
              <a:rPr lang="en-US" dirty="0" smtClean="0"/>
              <a:t>job</a:t>
            </a:r>
            <a:r>
              <a:rPr lang="fa-IR" dirty="0" smtClean="0"/>
              <a:t> ها را فهرست کنید.</a:t>
            </a:r>
          </a:p>
          <a:p>
            <a:pPr marL="457200" indent="-457200" algn="r" rtl="1">
              <a:buFont typeface="+mj-lt"/>
              <a:buAutoNum type="alphaLcParenR"/>
            </a:pPr>
            <a:endParaRPr lang="fa-IR" dirty="0" smtClean="0"/>
          </a:p>
          <a:p>
            <a:pPr marL="457200" indent="-457200" algn="r" rtl="1">
              <a:buFont typeface="+mj-lt"/>
              <a:buAutoNum type="alphaLcParenR"/>
            </a:pPr>
            <a:r>
              <a:rPr lang="fa-IR" dirty="0" smtClean="0"/>
              <a:t>پردازه ی متناظر با </a:t>
            </a:r>
            <a:r>
              <a:rPr lang="en-US" dirty="0" smtClean="0"/>
              <a:t>Job</a:t>
            </a:r>
            <a:r>
              <a:rPr lang="fa-IR" dirty="0" smtClean="0"/>
              <a:t> دوم را متوقف کنید.</a:t>
            </a:r>
          </a:p>
          <a:p>
            <a:pPr marL="457200" indent="-457200" algn="r" rtl="1">
              <a:buFont typeface="+mj-lt"/>
              <a:buAutoNum type="alphaLcParenR"/>
            </a:pPr>
            <a:endParaRPr lang="fa-IR" dirty="0" smtClean="0"/>
          </a:p>
          <a:p>
            <a:pPr marL="457200" indent="-457200" algn="r" rtl="1">
              <a:buFont typeface="+mj-lt"/>
              <a:buAutoNum type="alphaLcParenR"/>
            </a:pPr>
            <a:r>
              <a:rPr lang="en-US" dirty="0" smtClean="0"/>
              <a:t>Job</a:t>
            </a:r>
            <a:r>
              <a:rPr lang="fa-IR" dirty="0" smtClean="0"/>
              <a:t> اول را به پس زمینه بیاورید و سپس آن را دوباره به پیش زمینه بفرستید.</a:t>
            </a:r>
          </a:p>
          <a:p>
            <a:pPr marL="457200" indent="-457200" algn="r" rtl="1">
              <a:buFont typeface="+mj-lt"/>
              <a:buAutoNum type="alphaLcParenR"/>
            </a:pPr>
            <a:r>
              <a:rPr lang="en-US" dirty="0" smtClean="0"/>
              <a:t>Job</a:t>
            </a:r>
            <a:r>
              <a:rPr lang="fa-IR" dirty="0" smtClean="0"/>
              <a:t> اول را در پیش زمینه دوباره به اجرا در بیاورید. </a:t>
            </a:r>
            <a:endParaRPr lang="fa-IR" dirty="0"/>
          </a:p>
          <a:p>
            <a:pPr marL="457200" indent="-457200" algn="r" rtl="1">
              <a:buFont typeface="+mj-lt"/>
              <a:buAutoNum type="alphaLcParenR"/>
            </a:pPr>
            <a:r>
              <a:rPr lang="en-US" dirty="0" smtClean="0"/>
              <a:t>Job</a:t>
            </a:r>
            <a:r>
              <a:rPr lang="fa-IR" dirty="0" smtClean="0"/>
              <a:t> اول را به پس زمینه آورده و آن را متوقف کنید.</a:t>
            </a:r>
            <a:endParaRPr lang="en-US" dirty="0"/>
          </a:p>
        </p:txBody>
      </p:sp>
    </p:spTree>
    <p:extLst>
      <p:ext uri="{BB962C8B-B14F-4D97-AF65-F5344CB8AC3E}">
        <p14:creationId xmlns:p14="http://schemas.microsoft.com/office/powerpoint/2010/main" val="3845128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sz="quarter" idx="1"/>
          </p:nvPr>
        </p:nvSpPr>
        <p:spPr/>
        <p:txBody>
          <a:bodyPr>
            <a:normAutofit/>
          </a:bodyPr>
          <a:lstStyle/>
          <a:p>
            <a:r>
              <a:rPr lang="en-US" dirty="0"/>
              <a:t>Create/Delete/Rename/Copy/Cut Files</a:t>
            </a:r>
          </a:p>
          <a:p>
            <a:r>
              <a:rPr lang="en-US" dirty="0"/>
              <a:t>Finding </a:t>
            </a:r>
            <a:r>
              <a:rPr lang="en-US" dirty="0" smtClean="0"/>
              <a:t>Files</a:t>
            </a:r>
          </a:p>
          <a:p>
            <a:r>
              <a:rPr lang="en-US" dirty="0" smtClean="0"/>
              <a:t>Job Control</a:t>
            </a:r>
          </a:p>
          <a:p>
            <a:endParaRPr lang="en-US" dirty="0"/>
          </a:p>
          <a:p>
            <a:endParaRPr lang="en-US" dirty="0"/>
          </a:p>
        </p:txBody>
      </p:sp>
    </p:spTree>
    <p:extLst>
      <p:ext uri="{BB962C8B-B14F-4D97-AF65-F5344CB8AC3E}">
        <p14:creationId xmlns:p14="http://schemas.microsoft.com/office/powerpoint/2010/main" val="1840503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Files and Directories</a:t>
            </a:r>
            <a:endParaRPr lang="en-US" dirty="0"/>
          </a:p>
        </p:txBody>
      </p:sp>
      <p:sp>
        <p:nvSpPr>
          <p:cNvPr id="3" name="Content Placeholder 2"/>
          <p:cNvSpPr>
            <a:spLocks noGrp="1"/>
          </p:cNvSpPr>
          <p:nvPr>
            <p:ph sz="quarter" idx="1"/>
          </p:nvPr>
        </p:nvSpPr>
        <p:spPr/>
        <p:txBody>
          <a:bodyPr>
            <a:normAutofit fontScale="92500" lnSpcReduction="10000"/>
          </a:bodyPr>
          <a:lstStyle/>
          <a:p>
            <a:pPr marL="0" indent="0">
              <a:buNone/>
            </a:pPr>
            <a:r>
              <a:rPr lang="en-US" dirty="0" smtClean="0"/>
              <a:t>Create empty files:</a:t>
            </a:r>
          </a:p>
          <a:p>
            <a:r>
              <a:rPr lang="en-US" dirty="0" smtClean="0"/>
              <a:t>touch file</a:t>
            </a:r>
          </a:p>
          <a:p>
            <a:r>
              <a:rPr lang="en-US" dirty="0" smtClean="0"/>
              <a:t>&gt;file</a:t>
            </a:r>
          </a:p>
          <a:p>
            <a:endParaRPr lang="en-US" dirty="0" smtClean="0"/>
          </a:p>
          <a:p>
            <a:pPr marL="0" indent="0">
              <a:buNone/>
            </a:pPr>
            <a:r>
              <a:rPr lang="en-US" dirty="0" smtClean="0"/>
              <a:t>Create files with text:</a:t>
            </a:r>
          </a:p>
          <a:p>
            <a:pPr marL="0" indent="0">
              <a:buNone/>
            </a:pPr>
            <a:r>
              <a:rPr lang="en-US" dirty="0" smtClean="0"/>
              <a:t>cat &gt;file</a:t>
            </a:r>
          </a:p>
          <a:p>
            <a:pPr marL="0" indent="0">
              <a:buNone/>
            </a:pPr>
            <a:r>
              <a:rPr lang="en-US" dirty="0" smtClean="0"/>
              <a:t>123</a:t>
            </a:r>
          </a:p>
          <a:p>
            <a:pPr marL="0" indent="0">
              <a:buNone/>
            </a:pPr>
            <a:r>
              <a:rPr lang="en-US" dirty="0" smtClean="0"/>
              <a:t>^D</a:t>
            </a:r>
          </a:p>
          <a:p>
            <a:pPr marL="0" indent="0">
              <a:buNone/>
            </a:pPr>
            <a:endParaRPr lang="en-US" dirty="0"/>
          </a:p>
          <a:p>
            <a:pPr marL="0" indent="0">
              <a:buNone/>
            </a:pPr>
            <a:r>
              <a:rPr lang="en-US" dirty="0" smtClean="0"/>
              <a:t>Using editors: </a:t>
            </a:r>
            <a:r>
              <a:rPr lang="en-US" dirty="0" err="1" smtClean="0"/>
              <a:t>nano</a:t>
            </a:r>
            <a:r>
              <a:rPr lang="en-US" dirty="0" smtClean="0"/>
              <a:t>, vi…</a:t>
            </a:r>
          </a:p>
          <a:p>
            <a:pPr marL="0" indent="0">
              <a:buNone/>
            </a:pPr>
            <a:endParaRPr lang="en-US" dirty="0"/>
          </a:p>
          <a:p>
            <a:pPr marL="0" indent="0">
              <a:buNone/>
            </a:pPr>
            <a:r>
              <a:rPr lang="en-US" dirty="0" err="1" smtClean="0"/>
              <a:t>mkdir</a:t>
            </a:r>
            <a:r>
              <a:rPr lang="en-US" dirty="0" smtClean="0"/>
              <a:t> </a:t>
            </a:r>
            <a:r>
              <a:rPr lang="en-US" dirty="0" err="1" smtClean="0"/>
              <a:t>dir</a:t>
            </a:r>
            <a:endParaRPr lang="en-US" dirty="0" smtClean="0"/>
          </a:p>
        </p:txBody>
      </p:sp>
    </p:spTree>
    <p:extLst>
      <p:ext uri="{BB962C8B-B14F-4D97-AF65-F5344CB8AC3E}">
        <p14:creationId xmlns:p14="http://schemas.microsoft.com/office/powerpoint/2010/main" val="2178961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Autofit/>
          </a:bodyPr>
          <a:lstStyle/>
          <a:p>
            <a:r>
              <a:rPr lang="en-US" sz="2800" dirty="0" smtClean="0"/>
              <a:t>Copy/Cut/Rename/Remove Files/Directories</a:t>
            </a:r>
            <a:endParaRPr lang="en-US" sz="2800" dirty="0"/>
          </a:p>
        </p:txBody>
      </p:sp>
      <p:sp>
        <p:nvSpPr>
          <p:cNvPr id="3" name="Content Placeholder 2"/>
          <p:cNvSpPr>
            <a:spLocks noGrp="1"/>
          </p:cNvSpPr>
          <p:nvPr>
            <p:ph sz="quarter" idx="1"/>
          </p:nvPr>
        </p:nvSpPr>
        <p:spPr>
          <a:xfrm>
            <a:off x="457200" y="685800"/>
            <a:ext cx="8229600" cy="6172200"/>
          </a:xfrm>
        </p:spPr>
        <p:txBody>
          <a:bodyPr>
            <a:normAutofit fontScale="77500" lnSpcReduction="20000"/>
          </a:bodyPr>
          <a:lstStyle/>
          <a:p>
            <a:r>
              <a:rPr lang="en-US" dirty="0" err="1" smtClean="0"/>
              <a:t>rm</a:t>
            </a:r>
            <a:r>
              <a:rPr lang="en-US" dirty="0" smtClean="0"/>
              <a:t> file</a:t>
            </a:r>
          </a:p>
          <a:p>
            <a:r>
              <a:rPr lang="en-US" dirty="0" err="1" smtClean="0"/>
              <a:t>rmdir</a:t>
            </a:r>
            <a:r>
              <a:rPr lang="en-US" dirty="0" smtClean="0"/>
              <a:t> </a:t>
            </a:r>
            <a:r>
              <a:rPr lang="en-US" dirty="0" err="1" smtClean="0"/>
              <a:t>dir</a:t>
            </a:r>
            <a:r>
              <a:rPr lang="en-US" dirty="0" smtClean="0"/>
              <a:t> -&gt; </a:t>
            </a:r>
            <a:r>
              <a:rPr lang="en-US" dirty="0" err="1" smtClean="0"/>
              <a:t>dir</a:t>
            </a:r>
            <a:r>
              <a:rPr lang="en-US" dirty="0" smtClean="0"/>
              <a:t> must be empty</a:t>
            </a:r>
          </a:p>
          <a:p>
            <a:pPr>
              <a:lnSpc>
                <a:spcPct val="90000"/>
              </a:lnSpc>
            </a:pPr>
            <a:r>
              <a:rPr lang="en-US" dirty="0" err="1"/>
              <a:t>rm</a:t>
            </a:r>
            <a:r>
              <a:rPr lang="en-US" dirty="0"/>
              <a:t> options: </a:t>
            </a:r>
            <a:endParaRPr lang="en-US" sz="2000" dirty="0" smtClean="0">
              <a:solidFill>
                <a:srgbClr val="0000FF"/>
              </a:solidFill>
            </a:endParaRPr>
          </a:p>
          <a:p>
            <a:pPr lvl="1">
              <a:lnSpc>
                <a:spcPct val="90000"/>
              </a:lnSpc>
            </a:pPr>
            <a:r>
              <a:rPr lang="en-US" dirty="0" smtClean="0">
                <a:solidFill>
                  <a:srgbClr val="0000FF"/>
                </a:solidFill>
              </a:rPr>
              <a:t> </a:t>
            </a:r>
            <a:r>
              <a:rPr lang="en-US" dirty="0">
                <a:solidFill>
                  <a:srgbClr val="0000FF"/>
                </a:solidFill>
              </a:rPr>
              <a:t>-r (</a:t>
            </a:r>
            <a:r>
              <a:rPr lang="en-US" i="1" dirty="0"/>
              <a:t>recursive)</a:t>
            </a:r>
            <a:r>
              <a:rPr lang="en-US" dirty="0"/>
              <a:t>: removes the contents of directories recursively</a:t>
            </a:r>
          </a:p>
          <a:p>
            <a:pPr lvl="1">
              <a:lnSpc>
                <a:spcPct val="90000"/>
              </a:lnSpc>
            </a:pPr>
            <a:r>
              <a:rPr lang="en-US" dirty="0">
                <a:solidFill>
                  <a:srgbClr val="0000FF"/>
                </a:solidFill>
              </a:rPr>
              <a:t> -i</a:t>
            </a:r>
            <a:r>
              <a:rPr lang="en-US" dirty="0"/>
              <a:t>  (</a:t>
            </a:r>
            <a:r>
              <a:rPr lang="en-US" i="1" dirty="0"/>
              <a:t>interactive</a:t>
            </a:r>
            <a:r>
              <a:rPr lang="en-US" dirty="0"/>
              <a:t>): prompts whether to remove each file</a:t>
            </a:r>
          </a:p>
          <a:p>
            <a:pPr lvl="1">
              <a:lnSpc>
                <a:spcPct val="90000"/>
              </a:lnSpc>
            </a:pPr>
            <a:r>
              <a:rPr lang="en-US" dirty="0">
                <a:solidFill>
                  <a:srgbClr val="0000FF"/>
                </a:solidFill>
              </a:rPr>
              <a:t> -f</a:t>
            </a:r>
            <a:r>
              <a:rPr lang="en-US" dirty="0"/>
              <a:t>  (</a:t>
            </a:r>
            <a:r>
              <a:rPr lang="en-US" i="1" dirty="0"/>
              <a:t>force</a:t>
            </a:r>
            <a:r>
              <a:rPr lang="en-US" dirty="0"/>
              <a:t>): forces </a:t>
            </a:r>
            <a:r>
              <a:rPr lang="en-US" dirty="0" err="1"/>
              <a:t>rm</a:t>
            </a:r>
            <a:r>
              <a:rPr lang="en-US" dirty="0"/>
              <a:t> to remove files independently from the </a:t>
            </a:r>
            <a:r>
              <a:rPr lang="en-US" dirty="0" smtClean="0"/>
              <a:t>permissions</a:t>
            </a:r>
          </a:p>
          <a:p>
            <a:r>
              <a:rPr lang="en-US" dirty="0" err="1" smtClean="0"/>
              <a:t>rm</a:t>
            </a:r>
            <a:r>
              <a:rPr lang="en-US" dirty="0" smtClean="0"/>
              <a:t> -r </a:t>
            </a:r>
            <a:r>
              <a:rPr lang="en-US" dirty="0" err="1" smtClean="0"/>
              <a:t>dir</a:t>
            </a:r>
            <a:endParaRPr lang="en-US" dirty="0" smtClean="0"/>
          </a:p>
          <a:p>
            <a:r>
              <a:rPr lang="en-US" dirty="0" err="1" smtClean="0"/>
              <a:t>rm</a:t>
            </a:r>
            <a:r>
              <a:rPr lang="en-US" dirty="0" smtClean="0"/>
              <a:t> -</a:t>
            </a:r>
            <a:r>
              <a:rPr lang="en-US" dirty="0" err="1" smtClean="0"/>
              <a:t>rf</a:t>
            </a:r>
            <a:r>
              <a:rPr lang="en-US" dirty="0" smtClean="0"/>
              <a:t> </a:t>
            </a:r>
            <a:r>
              <a:rPr lang="en-US" dirty="0" err="1" smtClean="0"/>
              <a:t>dir</a:t>
            </a:r>
            <a:r>
              <a:rPr lang="en-US" dirty="0" smtClean="0"/>
              <a:t> -&gt; </a:t>
            </a:r>
            <a:r>
              <a:rPr lang="en-US" dirty="0" err="1" smtClean="0"/>
              <a:t>dangreous</a:t>
            </a:r>
            <a:r>
              <a:rPr lang="en-US" dirty="0"/>
              <a:t>!</a:t>
            </a:r>
            <a:endParaRPr lang="en-US" dirty="0" smtClean="0"/>
          </a:p>
          <a:p>
            <a:pPr lvl="1"/>
            <a:r>
              <a:rPr lang="en-US" dirty="0" smtClean="0"/>
              <a:t>no recycle bin!</a:t>
            </a:r>
          </a:p>
          <a:p>
            <a:endParaRPr lang="en-US" dirty="0" smtClean="0"/>
          </a:p>
          <a:p>
            <a:r>
              <a:rPr lang="en-US" dirty="0" err="1" smtClean="0"/>
              <a:t>cp</a:t>
            </a:r>
            <a:r>
              <a:rPr lang="en-US" dirty="0"/>
              <a:t> </a:t>
            </a:r>
            <a:r>
              <a:rPr lang="en-US" dirty="0" smtClean="0"/>
              <a:t>options file1 file2</a:t>
            </a:r>
          </a:p>
          <a:p>
            <a:pPr lvl="1"/>
            <a:r>
              <a:rPr lang="en-US" sz="2900" dirty="0" smtClean="0"/>
              <a:t>file or </a:t>
            </a:r>
            <a:r>
              <a:rPr lang="en-US" sz="2900" dirty="0" err="1" smtClean="0"/>
              <a:t>dir</a:t>
            </a:r>
            <a:r>
              <a:rPr lang="en-US" sz="2900" dirty="0" smtClean="0"/>
              <a:t>, -r to copy </a:t>
            </a:r>
            <a:r>
              <a:rPr lang="en-US" sz="2900" dirty="0" err="1" smtClean="0"/>
              <a:t>dir</a:t>
            </a:r>
            <a:r>
              <a:rPr lang="en-US" sz="2900" dirty="0" smtClean="0"/>
              <a:t> recursively, copy multiple sources, </a:t>
            </a:r>
          </a:p>
          <a:p>
            <a:r>
              <a:rPr lang="en-US" dirty="0"/>
              <a:t>If </a:t>
            </a:r>
            <a:r>
              <a:rPr lang="en-US" dirty="0">
                <a:solidFill>
                  <a:srgbClr val="0000FF"/>
                </a:solidFill>
              </a:rPr>
              <a:t>file2</a:t>
            </a:r>
            <a:r>
              <a:rPr lang="en-US" dirty="0"/>
              <a:t> does not exist, then </a:t>
            </a:r>
            <a:r>
              <a:rPr lang="en-US" dirty="0" err="1"/>
              <a:t>cp</a:t>
            </a:r>
            <a:r>
              <a:rPr lang="en-US" dirty="0"/>
              <a:t>  creates it; otherwise </a:t>
            </a:r>
            <a:r>
              <a:rPr lang="en-US" dirty="0" err="1"/>
              <a:t>cp</a:t>
            </a:r>
            <a:r>
              <a:rPr lang="en-US" dirty="0"/>
              <a:t> overwrites it</a:t>
            </a:r>
          </a:p>
          <a:p>
            <a:r>
              <a:rPr lang="en-US" dirty="0"/>
              <a:t>If </a:t>
            </a:r>
            <a:r>
              <a:rPr lang="en-US" dirty="0">
                <a:solidFill>
                  <a:srgbClr val="0000FF"/>
                </a:solidFill>
              </a:rPr>
              <a:t>file2</a:t>
            </a:r>
            <a:r>
              <a:rPr lang="en-US" dirty="0"/>
              <a:t> is a directory, </a:t>
            </a:r>
            <a:r>
              <a:rPr lang="en-US" dirty="0" err="1"/>
              <a:t>cp</a:t>
            </a:r>
            <a:r>
              <a:rPr lang="en-US" dirty="0"/>
              <a:t> makes a copy of </a:t>
            </a:r>
            <a:r>
              <a:rPr lang="en-US" dirty="0">
                <a:solidFill>
                  <a:srgbClr val="0000FF"/>
                </a:solidFill>
              </a:rPr>
              <a:t>file1</a:t>
            </a:r>
            <a:r>
              <a:rPr lang="en-US" dirty="0"/>
              <a:t> in the directory</a:t>
            </a:r>
          </a:p>
          <a:p>
            <a:pPr lvl="1"/>
            <a:r>
              <a:rPr lang="en-US" sz="2900" dirty="0">
                <a:latin typeface="Courier New" pitchFamily="49" charset="0"/>
              </a:rPr>
              <a:t>$ </a:t>
            </a:r>
            <a:r>
              <a:rPr lang="en-US" sz="2900" dirty="0" err="1">
                <a:latin typeface="Courier New" pitchFamily="49" charset="0"/>
              </a:rPr>
              <a:t>cp</a:t>
            </a:r>
            <a:r>
              <a:rPr lang="en-US" sz="2900" dirty="0">
                <a:latin typeface="Courier New" pitchFamily="49" charset="0"/>
              </a:rPr>
              <a:t> </a:t>
            </a:r>
            <a:r>
              <a:rPr lang="en-US" sz="2900" dirty="0" err="1">
                <a:latin typeface="Courier New" pitchFamily="49" charset="0"/>
              </a:rPr>
              <a:t>pippo</a:t>
            </a:r>
            <a:r>
              <a:rPr lang="en-US" sz="2900" dirty="0">
                <a:latin typeface="Courier New" pitchFamily="49" charset="0"/>
              </a:rPr>
              <a:t> ~/</a:t>
            </a:r>
            <a:r>
              <a:rPr lang="en-US" sz="2900" dirty="0" err="1">
                <a:latin typeface="Courier New" pitchFamily="49" charset="0"/>
              </a:rPr>
              <a:t>articoli</a:t>
            </a:r>
            <a:endParaRPr lang="en-US" sz="2900" dirty="0">
              <a:latin typeface="Courier New" pitchFamily="49" charset="0"/>
            </a:endParaRPr>
          </a:p>
          <a:p>
            <a:pPr lvl="1"/>
            <a:r>
              <a:rPr lang="en-US" sz="2900" dirty="0">
                <a:latin typeface="Courier New" pitchFamily="49" charset="0"/>
              </a:rPr>
              <a:t>$ </a:t>
            </a:r>
            <a:r>
              <a:rPr lang="en-US" sz="2900" dirty="0" err="1">
                <a:latin typeface="Courier New" pitchFamily="49" charset="0"/>
              </a:rPr>
              <a:t>cp</a:t>
            </a:r>
            <a:r>
              <a:rPr lang="en-US" sz="2900" dirty="0">
                <a:latin typeface="Courier New" pitchFamily="49" charset="0"/>
              </a:rPr>
              <a:t> /</a:t>
            </a:r>
            <a:r>
              <a:rPr lang="en-US" sz="2900" dirty="0" err="1">
                <a:latin typeface="Courier New" pitchFamily="49" charset="0"/>
              </a:rPr>
              <a:t>etc</a:t>
            </a:r>
            <a:r>
              <a:rPr lang="en-US" sz="2900" dirty="0">
                <a:latin typeface="Courier New" pitchFamily="49" charset="0"/>
              </a:rPr>
              <a:t>/</a:t>
            </a:r>
            <a:r>
              <a:rPr lang="en-US" sz="2900" dirty="0" err="1">
                <a:latin typeface="Courier New" pitchFamily="49" charset="0"/>
              </a:rPr>
              <a:t>passwd</a:t>
            </a:r>
            <a:r>
              <a:rPr lang="en-US" sz="2900" dirty="0">
                <a:latin typeface="Courier New" pitchFamily="49" charset="0"/>
              </a:rPr>
              <a:t> .</a:t>
            </a:r>
            <a:endParaRPr lang="en-US" sz="2900" dirty="0"/>
          </a:p>
          <a:p>
            <a:pPr lvl="1"/>
            <a:endParaRPr lang="en-US" dirty="0" smtClean="0"/>
          </a:p>
          <a:p>
            <a:pPr lvl="1"/>
            <a:endParaRPr lang="en-US" dirty="0" smtClean="0"/>
          </a:p>
          <a:p>
            <a:r>
              <a:rPr lang="en-US" dirty="0" smtClean="0"/>
              <a:t>mv file1 file2</a:t>
            </a:r>
          </a:p>
          <a:p>
            <a:r>
              <a:rPr lang="en-US" dirty="0" smtClean="0"/>
              <a:t>mv dir1 dir2</a:t>
            </a:r>
          </a:p>
          <a:p>
            <a:pPr lvl="1"/>
            <a:r>
              <a:rPr lang="en-US" dirty="0" smtClean="0"/>
              <a:t>to rename, to cut, no -r, cut multiple files/</a:t>
            </a:r>
            <a:r>
              <a:rPr lang="en-US" dirty="0" err="1" smtClean="0"/>
              <a:t>dirs</a:t>
            </a:r>
            <a:endParaRPr lang="en-US" dirty="0" smtClean="0"/>
          </a:p>
          <a:p>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val="1560801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304800"/>
            <a:ext cx="7467600" cy="1143000"/>
          </a:xfrm>
        </p:spPr>
        <p:txBody>
          <a:bodyPr/>
          <a:lstStyle/>
          <a:p>
            <a:r>
              <a:rPr lang="it-IT" dirty="0" smtClean="0"/>
              <a:t>Move</a:t>
            </a:r>
          </a:p>
        </p:txBody>
      </p:sp>
      <p:sp>
        <p:nvSpPr>
          <p:cNvPr id="83971" name="Rectangle 3"/>
          <p:cNvSpPr>
            <a:spLocks noGrp="1" noChangeArrowheads="1"/>
          </p:cNvSpPr>
          <p:nvPr>
            <p:ph sz="quarter" idx="1"/>
          </p:nvPr>
        </p:nvSpPr>
        <p:spPr>
          <a:xfrm>
            <a:off x="630238" y="1154113"/>
            <a:ext cx="8342312" cy="5145087"/>
          </a:xfrm>
        </p:spPr>
        <p:txBody>
          <a:bodyPr>
            <a:normAutofit lnSpcReduction="10000"/>
          </a:bodyPr>
          <a:lstStyle/>
          <a:p>
            <a:pPr algn="l">
              <a:lnSpc>
                <a:spcPct val="90000"/>
              </a:lnSpc>
            </a:pPr>
            <a:r>
              <a:rPr lang="en-US" sz="2400" dirty="0" smtClean="0">
                <a:solidFill>
                  <a:srgbClr val="0000FF"/>
                </a:solidFill>
                <a:latin typeface="Courier New" pitchFamily="49" charset="0"/>
              </a:rPr>
              <a:t>$ mv </a:t>
            </a:r>
            <a:r>
              <a:rPr lang="en-US" sz="2400" dirty="0" err="1" smtClean="0">
                <a:solidFill>
                  <a:srgbClr val="0000FF"/>
                </a:solidFill>
                <a:latin typeface="Courier New" pitchFamily="49" charset="0"/>
              </a:rPr>
              <a:t>olddirectory</a:t>
            </a:r>
            <a:r>
              <a:rPr lang="en-US" sz="2400" dirty="0" smtClean="0">
                <a:solidFill>
                  <a:srgbClr val="0000FF"/>
                </a:solidFill>
                <a:latin typeface="Courier New" pitchFamily="49" charset="0"/>
              </a:rPr>
              <a:t> </a:t>
            </a:r>
            <a:r>
              <a:rPr lang="en-US" sz="2400" dirty="0" err="1" smtClean="0">
                <a:solidFill>
                  <a:srgbClr val="0000FF"/>
                </a:solidFill>
                <a:latin typeface="Courier New" pitchFamily="49" charset="0"/>
              </a:rPr>
              <a:t>newdirectory</a:t>
            </a:r>
            <a:r>
              <a:rPr lang="en-US" sz="2400" dirty="0" smtClean="0">
                <a:solidFill>
                  <a:srgbClr val="0000FF"/>
                </a:solidFill>
                <a:latin typeface="Courier New" pitchFamily="49" charset="0"/>
              </a:rPr>
              <a:t> </a:t>
            </a:r>
            <a:r>
              <a:rPr lang="en-US" sz="2400" dirty="0" smtClean="0"/>
              <a:t>(renames directory  </a:t>
            </a:r>
            <a:r>
              <a:rPr lang="en-US" sz="2400" dirty="0" err="1" smtClean="0"/>
              <a:t>oldname</a:t>
            </a:r>
            <a:r>
              <a:rPr lang="en-US" sz="2400" dirty="0" smtClean="0"/>
              <a:t> to </a:t>
            </a:r>
            <a:r>
              <a:rPr lang="en-US" sz="2400" dirty="0" err="1" smtClean="0"/>
              <a:t>newname</a:t>
            </a:r>
            <a:r>
              <a:rPr lang="en-US" sz="2400" dirty="0" smtClean="0"/>
              <a:t>)</a:t>
            </a:r>
          </a:p>
          <a:p>
            <a:pPr lvl="1" algn="l">
              <a:lnSpc>
                <a:spcPct val="90000"/>
              </a:lnSpc>
            </a:pPr>
            <a:r>
              <a:rPr lang="en-US" sz="2000" dirty="0" smtClean="0">
                <a:latin typeface="Times New Roman" pitchFamily="18" charset="0"/>
              </a:rPr>
              <a:t>If</a:t>
            </a:r>
            <a:r>
              <a:rPr lang="en-US" sz="2000" dirty="0" smtClean="0">
                <a:solidFill>
                  <a:srgbClr val="0000FF"/>
                </a:solidFill>
                <a:latin typeface="Courier New" pitchFamily="49" charset="0"/>
              </a:rPr>
              <a:t> </a:t>
            </a:r>
            <a:r>
              <a:rPr lang="en-US" sz="2000" dirty="0" err="1" smtClean="0">
                <a:solidFill>
                  <a:srgbClr val="0000FF"/>
                </a:solidFill>
                <a:latin typeface="Courier New" pitchFamily="49" charset="0"/>
              </a:rPr>
              <a:t>newdirectory</a:t>
            </a:r>
            <a:r>
              <a:rPr lang="en-US" sz="2000" dirty="0" smtClean="0">
                <a:solidFill>
                  <a:srgbClr val="0000FF"/>
                </a:solidFill>
                <a:latin typeface="Courier New" pitchFamily="49" charset="0"/>
              </a:rPr>
              <a:t> </a:t>
            </a:r>
            <a:r>
              <a:rPr lang="en-US" sz="2000" dirty="0" smtClean="0">
                <a:latin typeface="Times New Roman" pitchFamily="18" charset="0"/>
              </a:rPr>
              <a:t>already exists mv moves </a:t>
            </a:r>
            <a:r>
              <a:rPr lang="en-US" sz="2000" dirty="0" err="1" smtClean="0">
                <a:solidFill>
                  <a:srgbClr val="0000FF"/>
                </a:solidFill>
                <a:latin typeface="Courier New" pitchFamily="49" charset="0"/>
              </a:rPr>
              <a:t>olddirectory</a:t>
            </a:r>
            <a:r>
              <a:rPr lang="en-US" sz="2000" dirty="0" smtClean="0">
                <a:solidFill>
                  <a:srgbClr val="0000FF"/>
                </a:solidFill>
                <a:latin typeface="Courier New" pitchFamily="49" charset="0"/>
              </a:rPr>
              <a:t> </a:t>
            </a:r>
            <a:r>
              <a:rPr lang="en-US" sz="2000" dirty="0" smtClean="0">
                <a:latin typeface="Times New Roman" pitchFamily="18" charset="0"/>
              </a:rPr>
              <a:t>into the new one</a:t>
            </a:r>
          </a:p>
          <a:p>
            <a:pPr algn="l">
              <a:lnSpc>
                <a:spcPct val="90000"/>
              </a:lnSpc>
            </a:pPr>
            <a:r>
              <a:rPr lang="en-US" sz="2400" dirty="0" smtClean="0">
                <a:solidFill>
                  <a:srgbClr val="0000FF"/>
                </a:solidFill>
                <a:latin typeface="Courier New" pitchFamily="49" charset="0"/>
              </a:rPr>
              <a:t>$ mv </a:t>
            </a:r>
            <a:r>
              <a:rPr lang="en-US" sz="2400" dirty="0" err="1" smtClean="0">
                <a:solidFill>
                  <a:srgbClr val="0000FF"/>
                </a:solidFill>
                <a:latin typeface="Courier New" pitchFamily="49" charset="0"/>
              </a:rPr>
              <a:t>oldname</a:t>
            </a:r>
            <a:r>
              <a:rPr lang="en-US" sz="2400" dirty="0" smtClean="0">
                <a:solidFill>
                  <a:srgbClr val="0000FF"/>
                </a:solidFill>
                <a:latin typeface="Courier New" pitchFamily="49" charset="0"/>
              </a:rPr>
              <a:t> </a:t>
            </a:r>
            <a:r>
              <a:rPr lang="en-US" sz="2400" dirty="0" err="1" smtClean="0">
                <a:solidFill>
                  <a:srgbClr val="0000FF"/>
                </a:solidFill>
                <a:latin typeface="Courier New" pitchFamily="49" charset="0"/>
              </a:rPr>
              <a:t>newname</a:t>
            </a:r>
            <a:r>
              <a:rPr lang="en-US" sz="2400" dirty="0" smtClean="0">
                <a:solidFill>
                  <a:srgbClr val="0000FF"/>
                </a:solidFill>
                <a:latin typeface="Courier New" pitchFamily="49" charset="0"/>
              </a:rPr>
              <a:t> </a:t>
            </a:r>
            <a:r>
              <a:rPr lang="en-US" sz="2400" dirty="0" smtClean="0"/>
              <a:t>(renames file </a:t>
            </a:r>
            <a:r>
              <a:rPr lang="en-US" sz="2400" dirty="0" err="1" smtClean="0"/>
              <a:t>oldname</a:t>
            </a:r>
            <a:r>
              <a:rPr lang="en-US" sz="2400" dirty="0" smtClean="0"/>
              <a:t> to </a:t>
            </a:r>
            <a:r>
              <a:rPr lang="en-US" sz="2400" dirty="0" err="1" smtClean="0"/>
              <a:t>newname</a:t>
            </a:r>
            <a:r>
              <a:rPr lang="en-US" sz="2400" dirty="0" smtClean="0"/>
              <a:t>)</a:t>
            </a:r>
          </a:p>
          <a:p>
            <a:pPr lvl="1" algn="l">
              <a:lnSpc>
                <a:spcPct val="90000"/>
              </a:lnSpc>
            </a:pPr>
            <a:r>
              <a:rPr lang="en-US" sz="2000" dirty="0" smtClean="0">
                <a:latin typeface="Times New Roman" pitchFamily="18" charset="0"/>
              </a:rPr>
              <a:t>If</a:t>
            </a:r>
            <a:r>
              <a:rPr lang="en-US" sz="2000" dirty="0" smtClean="0">
                <a:solidFill>
                  <a:srgbClr val="0000FF"/>
                </a:solidFill>
                <a:latin typeface="Courier New" pitchFamily="49" charset="0"/>
              </a:rPr>
              <a:t> </a:t>
            </a:r>
            <a:r>
              <a:rPr lang="en-US" sz="2000" dirty="0" err="1" smtClean="0">
                <a:solidFill>
                  <a:srgbClr val="0000FF"/>
                </a:solidFill>
                <a:latin typeface="Courier New" pitchFamily="49" charset="0"/>
              </a:rPr>
              <a:t>newname</a:t>
            </a:r>
            <a:r>
              <a:rPr lang="en-US" sz="2000" dirty="0" smtClean="0">
                <a:solidFill>
                  <a:srgbClr val="0000FF"/>
                </a:solidFill>
                <a:latin typeface="Courier New" pitchFamily="49" charset="0"/>
              </a:rPr>
              <a:t> </a:t>
            </a:r>
            <a:r>
              <a:rPr lang="en-US" sz="2000" dirty="0" smtClean="0">
                <a:latin typeface="Times New Roman" pitchFamily="18" charset="0"/>
              </a:rPr>
              <a:t>already exists mv writes </a:t>
            </a:r>
            <a:r>
              <a:rPr lang="en-US" sz="2000" dirty="0" err="1" smtClean="0">
                <a:solidFill>
                  <a:srgbClr val="0000FF"/>
                </a:solidFill>
                <a:latin typeface="Courier New" pitchFamily="49" charset="0"/>
              </a:rPr>
              <a:t>oldname</a:t>
            </a:r>
            <a:r>
              <a:rPr lang="en-US" sz="2000" dirty="0" smtClean="0">
                <a:solidFill>
                  <a:srgbClr val="0000FF"/>
                </a:solidFill>
                <a:latin typeface="Courier New" pitchFamily="49" charset="0"/>
              </a:rPr>
              <a:t> </a:t>
            </a:r>
            <a:r>
              <a:rPr lang="en-US" sz="2000" dirty="0" smtClean="0">
                <a:latin typeface="Times New Roman" pitchFamily="18" charset="0"/>
              </a:rPr>
              <a:t>over </a:t>
            </a:r>
            <a:r>
              <a:rPr lang="en-US" sz="2000" dirty="0" err="1" smtClean="0">
                <a:solidFill>
                  <a:srgbClr val="0000FF"/>
                </a:solidFill>
                <a:latin typeface="Courier New" pitchFamily="49" charset="0"/>
              </a:rPr>
              <a:t>newname</a:t>
            </a:r>
            <a:r>
              <a:rPr lang="en-US" sz="2000" dirty="0" smtClean="0">
                <a:latin typeface="Times New Roman" pitchFamily="18" charset="0"/>
              </a:rPr>
              <a:t> </a:t>
            </a:r>
          </a:p>
          <a:p>
            <a:pPr algn="l">
              <a:lnSpc>
                <a:spcPct val="90000"/>
              </a:lnSpc>
            </a:pPr>
            <a:r>
              <a:rPr lang="en-US" sz="2400" dirty="0" smtClean="0"/>
              <a:t>mv options:</a:t>
            </a:r>
          </a:p>
          <a:p>
            <a:pPr lvl="1" algn="l">
              <a:lnSpc>
                <a:spcPct val="90000"/>
              </a:lnSpc>
            </a:pPr>
            <a:r>
              <a:rPr lang="en-US" sz="2000" dirty="0" smtClean="0">
                <a:solidFill>
                  <a:srgbClr val="0000FF"/>
                </a:solidFill>
              </a:rPr>
              <a:t>-i		</a:t>
            </a:r>
            <a:r>
              <a:rPr lang="en-US" sz="2000" dirty="0" smtClean="0"/>
              <a:t>prompt before overwriting existing file </a:t>
            </a:r>
          </a:p>
          <a:p>
            <a:pPr lvl="1" algn="l">
              <a:lnSpc>
                <a:spcPct val="90000"/>
              </a:lnSpc>
            </a:pPr>
            <a:r>
              <a:rPr lang="en-US" sz="2000" dirty="0" smtClean="0">
                <a:solidFill>
                  <a:srgbClr val="0000FF"/>
                </a:solidFill>
              </a:rPr>
              <a:t>-f		</a:t>
            </a:r>
            <a:r>
              <a:rPr lang="en-US" sz="2000" dirty="0" smtClean="0"/>
              <a:t>forces mv to replace reserve permissions</a:t>
            </a:r>
          </a:p>
          <a:p>
            <a:pPr algn="l">
              <a:lnSpc>
                <a:spcPct val="90000"/>
              </a:lnSpc>
            </a:pPr>
            <a:r>
              <a:rPr lang="en-US" sz="2400" dirty="0" smtClean="0">
                <a:solidFill>
                  <a:srgbClr val="0000FF"/>
                </a:solidFill>
                <a:latin typeface="Courier New" pitchFamily="49" charset="0"/>
              </a:rPr>
              <a:t>$ mv file path </a:t>
            </a:r>
            <a:r>
              <a:rPr lang="en-US" sz="2400" dirty="0" smtClean="0"/>
              <a:t>(moves file in current directory to new directory)</a:t>
            </a:r>
          </a:p>
          <a:p>
            <a:pPr lvl="1" algn="l">
              <a:lnSpc>
                <a:spcPct val="90000"/>
              </a:lnSpc>
            </a:pPr>
            <a:r>
              <a:rPr lang="en-US" sz="2000" dirty="0" smtClean="0">
                <a:latin typeface="Courier New" pitchFamily="49" charset="0"/>
              </a:rPr>
              <a:t>$ mv chap[1,3,7] book </a:t>
            </a:r>
            <a:r>
              <a:rPr lang="en-US" sz="2000" dirty="0" smtClean="0"/>
              <a:t>(moves files chap1, chap3, and chap7 to directory book) </a:t>
            </a:r>
            <a:endParaRPr lang="en-US" sz="2000" dirty="0" smtClean="0">
              <a:latin typeface="Courier New" pitchFamily="49" charset="0"/>
            </a:endParaRPr>
          </a:p>
          <a:p>
            <a:pPr lvl="1" algn="l">
              <a:lnSpc>
                <a:spcPct val="90000"/>
              </a:lnSpc>
            </a:pPr>
            <a:r>
              <a:rPr lang="en-US" sz="2000" dirty="0" smtClean="0">
                <a:latin typeface="Courier New" pitchFamily="49" charset="0"/>
              </a:rPr>
              <a:t>$ mv chap[1-5] book</a:t>
            </a:r>
            <a:r>
              <a:rPr lang="en-US" sz="2000" dirty="0" smtClean="0"/>
              <a:t> (moves files chap1 to chap5 to directory book)</a:t>
            </a:r>
          </a:p>
          <a:p>
            <a:pPr>
              <a:lnSpc>
                <a:spcPct val="90000"/>
              </a:lnSpc>
            </a:pPr>
            <a:endParaRPr lang="it-IT" sz="2400" dirty="0" smtClean="0"/>
          </a:p>
        </p:txBody>
      </p:sp>
    </p:spTree>
    <p:extLst>
      <p:ext uri="{BB962C8B-B14F-4D97-AF65-F5344CB8AC3E}">
        <p14:creationId xmlns:p14="http://schemas.microsoft.com/office/powerpoint/2010/main" val="36633284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467600" cy="1143000"/>
          </a:xfrm>
        </p:spPr>
        <p:txBody>
          <a:bodyPr/>
          <a:lstStyle/>
          <a:p>
            <a:pPr rtl="1"/>
            <a:r>
              <a:rPr lang="fa-IR" dirty="0" smtClean="0"/>
              <a:t>دستور کار 1 - </a:t>
            </a:r>
            <a:r>
              <a:rPr lang="en-US" dirty="0" smtClean="0"/>
              <a:t>MV/CP/RM</a:t>
            </a:r>
            <a:r>
              <a:rPr lang="fa-IR" dirty="0" smtClean="0"/>
              <a:t> </a:t>
            </a:r>
            <a:endParaRPr lang="en-US" dirty="0"/>
          </a:p>
        </p:txBody>
      </p:sp>
      <p:sp>
        <p:nvSpPr>
          <p:cNvPr id="3" name="Content Placeholder 2"/>
          <p:cNvSpPr>
            <a:spLocks noGrp="1"/>
          </p:cNvSpPr>
          <p:nvPr>
            <p:ph sz="quarter" idx="1"/>
          </p:nvPr>
        </p:nvSpPr>
        <p:spPr>
          <a:xfrm>
            <a:off x="457200" y="1219200"/>
            <a:ext cx="7467600" cy="5410200"/>
          </a:xfrm>
        </p:spPr>
        <p:txBody>
          <a:bodyPr>
            <a:normAutofit/>
          </a:bodyPr>
          <a:lstStyle/>
          <a:p>
            <a:pPr marL="514350" indent="-514350" algn="r" rtl="1">
              <a:buFont typeface="+mj-lt"/>
              <a:buAutoNum type="arabicPeriod"/>
            </a:pPr>
            <a:r>
              <a:rPr lang="fa-IR" dirty="0" smtClean="0"/>
              <a:t>کل پوشه‌ی </a:t>
            </a:r>
            <a:r>
              <a:rPr lang="en-US" dirty="0" smtClean="0"/>
              <a:t>/</a:t>
            </a:r>
            <a:r>
              <a:rPr lang="en-US" dirty="0" err="1" smtClean="0"/>
              <a:t>etc</a:t>
            </a:r>
            <a:r>
              <a:rPr lang="en-US" dirty="0" smtClean="0"/>
              <a:t>/network</a:t>
            </a:r>
            <a:r>
              <a:rPr lang="fa-IR" dirty="0" smtClean="0"/>
              <a:t> را با استفاده از یک دستور به دایرکتوری خانگی کپی کنید.</a:t>
            </a:r>
          </a:p>
          <a:p>
            <a:pPr marL="514350" indent="-514350" algn="r" rtl="1">
              <a:buFont typeface="+mj-lt"/>
              <a:buAutoNum type="arabicPeriod"/>
            </a:pPr>
            <a:endParaRPr lang="fa-IR" dirty="0" smtClean="0"/>
          </a:p>
          <a:p>
            <a:pPr marL="514350" indent="-514350" algn="r" rtl="1">
              <a:buFont typeface="+mj-lt"/>
              <a:buAutoNum type="arabicPeriod"/>
            </a:pPr>
            <a:r>
              <a:rPr lang="fa-IR" dirty="0" smtClean="0"/>
              <a:t>نام پوشه ی کپی شده را به </a:t>
            </a:r>
            <a:r>
              <a:rPr lang="en-US" dirty="0" err="1" smtClean="0"/>
              <a:t>mynetwork</a:t>
            </a:r>
            <a:r>
              <a:rPr lang="fa-IR" dirty="0" smtClean="0"/>
              <a:t> تغییر دهید.</a:t>
            </a:r>
          </a:p>
          <a:p>
            <a:pPr marL="514350" indent="-514350" algn="r" rtl="1">
              <a:buFont typeface="+mj-lt"/>
              <a:buAutoNum type="arabicPeriod"/>
            </a:pPr>
            <a:endParaRPr lang="fa-IR" dirty="0" smtClean="0"/>
          </a:p>
          <a:p>
            <a:pPr marL="514350" indent="-514350" algn="r" rtl="1">
              <a:buFont typeface="+mj-lt"/>
              <a:buAutoNum type="arabicPeriod"/>
            </a:pPr>
            <a:r>
              <a:rPr lang="fa-IR" dirty="0" smtClean="0"/>
              <a:t>پوشه‌ی </a:t>
            </a:r>
            <a:r>
              <a:rPr lang="en-US" dirty="0" err="1" smtClean="0"/>
              <a:t>mynetwork</a:t>
            </a:r>
            <a:r>
              <a:rPr lang="en-US" dirty="0" smtClean="0"/>
              <a:t>/if-</a:t>
            </a:r>
            <a:r>
              <a:rPr lang="en-US" dirty="0" err="1" smtClean="0"/>
              <a:t>up.d</a:t>
            </a:r>
            <a:r>
              <a:rPr lang="fa-IR" dirty="0" smtClean="0"/>
              <a:t> را به همراه محتویات آن حذف کنید.</a:t>
            </a:r>
          </a:p>
          <a:p>
            <a:pPr marL="514350" indent="-514350" algn="r" rtl="1">
              <a:buFont typeface="+mj-lt"/>
              <a:buAutoNum type="arabicPeriod"/>
            </a:pPr>
            <a:endParaRPr lang="fa-IR" dirty="0" smtClean="0"/>
          </a:p>
          <a:p>
            <a:pPr marL="514350" indent="-514350" algn="r" rtl="1">
              <a:buFont typeface="+mj-lt"/>
              <a:buAutoNum type="arabicPeriod"/>
            </a:pPr>
            <a:r>
              <a:rPr lang="fa-IR" dirty="0" smtClean="0"/>
              <a:t>فایل </a:t>
            </a:r>
            <a:r>
              <a:rPr lang="en-US" dirty="0" err="1" smtClean="0"/>
              <a:t>mynetwork</a:t>
            </a:r>
            <a:r>
              <a:rPr lang="en-US" dirty="0" smtClean="0"/>
              <a:t>/interfaces</a:t>
            </a:r>
            <a:r>
              <a:rPr lang="fa-IR" dirty="0" smtClean="0"/>
              <a:t> و پوشه‌ی </a:t>
            </a:r>
            <a:r>
              <a:rPr lang="en-US" dirty="0" err="1" smtClean="0"/>
              <a:t>mynetwork</a:t>
            </a:r>
            <a:r>
              <a:rPr lang="en-US" dirty="0" smtClean="0"/>
              <a:t>/if-</a:t>
            </a:r>
            <a:r>
              <a:rPr lang="en-US" dirty="0" err="1" smtClean="0"/>
              <a:t>down.d</a:t>
            </a:r>
            <a:r>
              <a:rPr lang="fa-IR" dirty="0" smtClean="0"/>
              <a:t> را با استفاده از فقط یک دستور به </a:t>
            </a:r>
            <a:r>
              <a:rPr lang="en-US" dirty="0" smtClean="0"/>
              <a:t>/</a:t>
            </a:r>
            <a:r>
              <a:rPr lang="en-US" dirty="0" err="1" smtClean="0"/>
              <a:t>tmp</a:t>
            </a:r>
            <a:r>
              <a:rPr lang="fa-IR" dirty="0" smtClean="0"/>
              <a:t> کپی کنید. </a:t>
            </a:r>
          </a:p>
          <a:p>
            <a:pPr marL="514350" indent="-514350" algn="r" rtl="1">
              <a:buFont typeface="+mj-lt"/>
              <a:buAutoNum type="arabicPeriod"/>
            </a:pPr>
            <a:endParaRPr lang="fa-IR" dirty="0"/>
          </a:p>
          <a:p>
            <a:pPr marL="514350" indent="-514350" algn="r" rtl="1">
              <a:buFont typeface="+mj-lt"/>
              <a:buAutoNum type="arabicPeriod"/>
            </a:pPr>
            <a:r>
              <a:rPr lang="fa-IR" dirty="0" smtClean="0"/>
              <a:t>دو پوشه‌ی </a:t>
            </a:r>
            <a:r>
              <a:rPr lang="en-US" dirty="0" smtClean="0"/>
              <a:t>if-</a:t>
            </a:r>
            <a:r>
              <a:rPr lang="en-US" dirty="0" err="1" smtClean="0"/>
              <a:t>down.d</a:t>
            </a:r>
            <a:r>
              <a:rPr lang="fa-IR" dirty="0" smtClean="0"/>
              <a:t> و </a:t>
            </a:r>
            <a:r>
              <a:rPr lang="en-US" dirty="0" smtClean="0"/>
              <a:t>if-pre-</a:t>
            </a:r>
            <a:r>
              <a:rPr lang="en-US" dirty="0" err="1" smtClean="0"/>
              <a:t>up.d</a:t>
            </a:r>
            <a:r>
              <a:rPr lang="fa-IR" dirty="0" smtClean="0"/>
              <a:t> را به دایرکتوری خانگی </a:t>
            </a:r>
            <a:r>
              <a:rPr lang="en-US" dirty="0" smtClean="0"/>
              <a:t>cut</a:t>
            </a:r>
            <a:r>
              <a:rPr lang="fa-IR" dirty="0" smtClean="0"/>
              <a:t> کنید.</a:t>
            </a:r>
            <a:endParaRPr lang="en-US" dirty="0"/>
          </a:p>
        </p:txBody>
      </p:sp>
    </p:spTree>
    <p:extLst>
      <p:ext uri="{BB962C8B-B14F-4D97-AF65-F5344CB8AC3E}">
        <p14:creationId xmlns:p14="http://schemas.microsoft.com/office/powerpoint/2010/main" val="39878574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Finding Files</a:t>
            </a:r>
            <a:endParaRPr lang="en-US" dirty="0"/>
          </a:p>
        </p:txBody>
      </p:sp>
      <p:sp>
        <p:nvSpPr>
          <p:cNvPr id="3" name="Content Placeholder 2"/>
          <p:cNvSpPr>
            <a:spLocks noGrp="1"/>
          </p:cNvSpPr>
          <p:nvPr>
            <p:ph sz="quarter" idx="1"/>
          </p:nvPr>
        </p:nvSpPr>
        <p:spPr/>
        <p:txBody>
          <a:bodyPr>
            <a:normAutofit/>
          </a:bodyPr>
          <a:lstStyle/>
          <a:p>
            <a:r>
              <a:rPr lang="en-US" dirty="0" smtClean="0"/>
              <a:t>find</a:t>
            </a:r>
          </a:p>
          <a:p>
            <a:pPr lvl="1"/>
            <a:r>
              <a:rPr lang="en-US" dirty="0" smtClean="0"/>
              <a:t>no </a:t>
            </a:r>
            <a:r>
              <a:rPr lang="en-US" dirty="0" err="1" smtClean="0"/>
              <a:t>db</a:t>
            </a:r>
            <a:r>
              <a:rPr lang="en-US" dirty="0" smtClean="0"/>
              <a:t>/indexing; slow</a:t>
            </a:r>
          </a:p>
          <a:p>
            <a:pPr lvl="1"/>
            <a:r>
              <a:rPr lang="en-US" dirty="0" smtClean="0"/>
              <a:t>powerful</a:t>
            </a:r>
          </a:p>
          <a:p>
            <a:pPr lvl="1"/>
            <a:r>
              <a:rPr lang="en-US" dirty="0" smtClean="0"/>
              <a:t>find /</a:t>
            </a:r>
            <a:r>
              <a:rPr lang="en-US" dirty="0" err="1" smtClean="0"/>
              <a:t>etc</a:t>
            </a:r>
            <a:r>
              <a:rPr lang="en-US" dirty="0" smtClean="0"/>
              <a:t>/ -</a:t>
            </a:r>
            <a:r>
              <a:rPr lang="en-US" dirty="0" err="1" smtClean="0"/>
              <a:t>iname</a:t>
            </a:r>
            <a:r>
              <a:rPr lang="en-US" dirty="0" smtClean="0"/>
              <a:t> “*host*”</a:t>
            </a:r>
          </a:p>
          <a:p>
            <a:r>
              <a:rPr lang="en-US" dirty="0" smtClean="0"/>
              <a:t>locate </a:t>
            </a:r>
          </a:p>
          <a:p>
            <a:pPr lvl="1"/>
            <a:r>
              <a:rPr lang="en-US" dirty="0" smtClean="0"/>
              <a:t>fast, has its own </a:t>
            </a:r>
            <a:r>
              <a:rPr lang="en-US" dirty="0" err="1" smtClean="0"/>
              <a:t>db</a:t>
            </a:r>
            <a:endParaRPr lang="en-US" dirty="0" smtClean="0"/>
          </a:p>
          <a:p>
            <a:pPr lvl="1"/>
            <a:r>
              <a:rPr lang="en-US" dirty="0" smtClean="0"/>
              <a:t>regularly run </a:t>
            </a:r>
            <a:r>
              <a:rPr lang="en-US" i="1" dirty="0" err="1" smtClean="0"/>
              <a:t>updatedb</a:t>
            </a:r>
            <a:r>
              <a:rPr lang="en-US" dirty="0" smtClean="0"/>
              <a:t> to update its </a:t>
            </a:r>
            <a:r>
              <a:rPr lang="en-US" dirty="0" err="1" smtClean="0"/>
              <a:t>db</a:t>
            </a:r>
            <a:endParaRPr lang="en-US" dirty="0" smtClean="0"/>
          </a:p>
          <a:p>
            <a:pPr lvl="1"/>
            <a:r>
              <a:rPr lang="en-US" dirty="0" smtClean="0"/>
              <a:t>incremental database</a:t>
            </a:r>
          </a:p>
          <a:p>
            <a:pPr lvl="1"/>
            <a:r>
              <a:rPr lang="en-US" dirty="0" smtClean="0"/>
              <a:t>locate </a:t>
            </a:r>
            <a:r>
              <a:rPr lang="en-US" dirty="0" err="1" smtClean="0"/>
              <a:t>hello.c</a:t>
            </a:r>
            <a:endParaRPr lang="en-US" dirty="0" smtClean="0"/>
          </a:p>
        </p:txBody>
      </p:sp>
    </p:spTree>
    <p:extLst>
      <p:ext uri="{BB962C8B-B14F-4D97-AF65-F5344CB8AC3E}">
        <p14:creationId xmlns:p14="http://schemas.microsoft.com/office/powerpoint/2010/main" val="3756945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9600" cy="1143000"/>
          </a:xfrm>
        </p:spPr>
        <p:txBody>
          <a:bodyPr/>
          <a:lstStyle/>
          <a:p>
            <a:pPr rtl="1"/>
            <a:r>
              <a:rPr lang="fa-IR" dirty="0" smtClean="0"/>
              <a:t>دستور کار </a:t>
            </a:r>
            <a:r>
              <a:rPr lang="en-US" dirty="0" smtClean="0"/>
              <a:t> </a:t>
            </a:r>
            <a:r>
              <a:rPr lang="en-US" dirty="0"/>
              <a:t>2</a:t>
            </a:r>
            <a:r>
              <a:rPr lang="fa-IR" dirty="0" smtClean="0"/>
              <a:t>- </a:t>
            </a:r>
            <a:r>
              <a:rPr lang="en-US" dirty="0" smtClean="0"/>
              <a:t>find/locate</a:t>
            </a:r>
            <a:endParaRPr lang="en-US" dirty="0"/>
          </a:p>
        </p:txBody>
      </p:sp>
      <p:sp>
        <p:nvSpPr>
          <p:cNvPr id="3" name="Content Placeholder 2"/>
          <p:cNvSpPr>
            <a:spLocks noGrp="1"/>
          </p:cNvSpPr>
          <p:nvPr>
            <p:ph sz="quarter" idx="1"/>
          </p:nvPr>
        </p:nvSpPr>
        <p:spPr>
          <a:xfrm>
            <a:off x="-152400" y="685800"/>
            <a:ext cx="8610600" cy="6096000"/>
          </a:xfrm>
        </p:spPr>
        <p:txBody>
          <a:bodyPr>
            <a:normAutofit lnSpcReduction="10000"/>
          </a:bodyPr>
          <a:lstStyle/>
          <a:p>
            <a:pPr marL="514350" indent="-514350" algn="r" rtl="1">
              <a:buFont typeface="+mj-lt"/>
              <a:buAutoNum type="arabicPeriod"/>
            </a:pPr>
            <a:r>
              <a:rPr lang="fa-IR" dirty="0" smtClean="0"/>
              <a:t>با استفاده از دستور </a:t>
            </a:r>
            <a:r>
              <a:rPr lang="en-US" dirty="0" smtClean="0"/>
              <a:t>find</a:t>
            </a:r>
            <a:r>
              <a:rPr lang="fa-IR" dirty="0" smtClean="0"/>
              <a:t> </a:t>
            </a:r>
            <a:r>
              <a:rPr lang="fa-IR" dirty="0"/>
              <a:t>در مسیر </a:t>
            </a:r>
            <a:r>
              <a:rPr lang="en-US" dirty="0"/>
              <a:t>/</a:t>
            </a:r>
            <a:r>
              <a:rPr lang="en-US" dirty="0" err="1"/>
              <a:t>etc</a:t>
            </a:r>
            <a:r>
              <a:rPr lang="fa-IR" dirty="0"/>
              <a:t> </a:t>
            </a:r>
            <a:r>
              <a:rPr lang="fa-IR" dirty="0" smtClean="0"/>
              <a:t>: </a:t>
            </a:r>
          </a:p>
          <a:p>
            <a:pPr marL="514350" indent="-514350" algn="r" rtl="1">
              <a:buFont typeface="+mj-lt"/>
              <a:buAutoNum type="arabicPeriod"/>
            </a:pPr>
            <a:endParaRPr lang="fa-IR" dirty="0" smtClean="0"/>
          </a:p>
          <a:p>
            <a:pPr marL="914400" lvl="1" indent="-514350" algn="r" rtl="1">
              <a:buFont typeface="+mj-lt"/>
              <a:buAutoNum type="alphaLcParenR"/>
            </a:pPr>
            <a:r>
              <a:rPr lang="fa-IR" dirty="0" smtClean="0"/>
              <a:t>فایل/دایراکتوری هایی را که نام آنها حاوی کلمه ی </a:t>
            </a:r>
            <a:r>
              <a:rPr lang="en-US" dirty="0" smtClean="0"/>
              <a:t>interface</a:t>
            </a:r>
            <a:r>
              <a:rPr lang="fa-IR" dirty="0" smtClean="0"/>
              <a:t> است پیدا کنید.</a:t>
            </a:r>
          </a:p>
          <a:p>
            <a:pPr marL="914400" lvl="1" indent="-514350" algn="r" rtl="1">
              <a:buFont typeface="+mj-lt"/>
              <a:buAutoNum type="alphaLcParenR"/>
            </a:pPr>
            <a:endParaRPr lang="fa-IR" dirty="0" smtClean="0"/>
          </a:p>
          <a:p>
            <a:pPr marL="914400" lvl="1" indent="-514350" algn="r" rtl="1">
              <a:buFont typeface="+mj-lt"/>
              <a:buAutoNum type="alphaLcParenR"/>
            </a:pPr>
            <a:r>
              <a:rPr lang="fa-IR" dirty="0"/>
              <a:t>فایل/دایراکتوری </a:t>
            </a:r>
            <a:r>
              <a:rPr lang="fa-IR" dirty="0" smtClean="0"/>
              <a:t>هایی را که اندازه‌ی آنها از 50 کیلوبایت </a:t>
            </a:r>
            <a:r>
              <a:rPr lang="fa-IR" u="sng" dirty="0" smtClean="0"/>
              <a:t>بیشتر</a:t>
            </a:r>
            <a:r>
              <a:rPr lang="fa-IR" dirty="0" smtClean="0"/>
              <a:t> است پیدا کنید (راهنمایی: در صفحه ی راهنمای </a:t>
            </a:r>
            <a:r>
              <a:rPr lang="en-US" dirty="0" smtClean="0"/>
              <a:t>find</a:t>
            </a:r>
            <a:r>
              <a:rPr lang="fa-IR" dirty="0" smtClean="0"/>
              <a:t> کلمه ‌ی </a:t>
            </a:r>
            <a:r>
              <a:rPr lang="en-US" dirty="0" smtClean="0"/>
              <a:t>size</a:t>
            </a:r>
            <a:r>
              <a:rPr lang="fa-IR" dirty="0" smtClean="0"/>
              <a:t> را جستجو کنید).</a:t>
            </a:r>
          </a:p>
          <a:p>
            <a:pPr marL="914400" lvl="1" indent="-514350" algn="r" rtl="1">
              <a:buFont typeface="+mj-lt"/>
              <a:buAutoNum type="alphaLcParenR"/>
            </a:pPr>
            <a:endParaRPr lang="fa-IR" dirty="0" smtClean="0"/>
          </a:p>
          <a:p>
            <a:pPr marL="914400" lvl="1" indent="-514350" algn="r" rtl="1">
              <a:buFont typeface="+mj-lt"/>
              <a:buAutoNum type="alphaLcParenR"/>
            </a:pPr>
            <a:r>
              <a:rPr lang="fa-IR" dirty="0" smtClean="0"/>
              <a:t>فایل‌هایی را که نام آنها با </a:t>
            </a:r>
            <a:r>
              <a:rPr lang="en-US" dirty="0" smtClean="0"/>
              <a:t>p</a:t>
            </a:r>
            <a:r>
              <a:rPr lang="fa-IR" dirty="0" smtClean="0"/>
              <a:t> شروع شده و از نوع </a:t>
            </a:r>
            <a:r>
              <a:rPr lang="en-US" dirty="0" smtClean="0"/>
              <a:t>symbolic links</a:t>
            </a:r>
            <a:r>
              <a:rPr lang="fa-IR" dirty="0" smtClean="0"/>
              <a:t> هستند، پیدا کنید (راهنمایی</a:t>
            </a:r>
            <a:r>
              <a:rPr lang="fa-IR" dirty="0"/>
              <a:t>: در صفحه ی راهنمای </a:t>
            </a:r>
            <a:r>
              <a:rPr lang="en-US" dirty="0"/>
              <a:t>find</a:t>
            </a:r>
            <a:r>
              <a:rPr lang="fa-IR" dirty="0"/>
              <a:t> </a:t>
            </a:r>
            <a:r>
              <a:rPr lang="fa-IR" dirty="0" smtClean="0"/>
              <a:t>آپشن </a:t>
            </a:r>
            <a:r>
              <a:rPr lang="en-US" dirty="0" smtClean="0"/>
              <a:t>-type</a:t>
            </a:r>
            <a:r>
              <a:rPr lang="fa-IR" dirty="0" smtClean="0"/>
              <a:t> را جستجو </a:t>
            </a:r>
            <a:r>
              <a:rPr lang="fa-IR" dirty="0"/>
              <a:t>کنید</a:t>
            </a:r>
            <a:r>
              <a:rPr lang="fa-IR" dirty="0" smtClean="0"/>
              <a:t>).</a:t>
            </a:r>
          </a:p>
          <a:p>
            <a:pPr marL="914400" lvl="1" indent="-514350" algn="r" rtl="1">
              <a:buFont typeface="+mj-lt"/>
              <a:buAutoNum type="alphaLcParenR"/>
            </a:pPr>
            <a:endParaRPr lang="fa-IR" dirty="0" smtClean="0"/>
          </a:p>
          <a:p>
            <a:pPr marL="514350" indent="-514350" algn="r" rtl="1">
              <a:buFont typeface="+mj-lt"/>
              <a:buAutoNum type="arabicPeriod"/>
            </a:pPr>
            <a:r>
              <a:rPr lang="fa-IR" dirty="0" smtClean="0"/>
              <a:t>در دایرکتوری خانگی فایلی به نام </a:t>
            </a:r>
            <a:r>
              <a:rPr lang="en-US" dirty="0" smtClean="0"/>
              <a:t>xyz123</a:t>
            </a:r>
            <a:r>
              <a:rPr lang="fa-IR" dirty="0" smtClean="0"/>
              <a:t> ایجاد کنید.</a:t>
            </a:r>
          </a:p>
          <a:p>
            <a:pPr marL="514350" indent="-514350" algn="r" rtl="1">
              <a:buFont typeface="+mj-lt"/>
              <a:buAutoNum type="arabicPeriod"/>
            </a:pPr>
            <a:endParaRPr lang="fa-IR" dirty="0" smtClean="0"/>
          </a:p>
          <a:p>
            <a:pPr marL="914400" lvl="1" indent="-514350" algn="r" rtl="1">
              <a:buFont typeface="+mj-lt"/>
              <a:buAutoNum type="alphaLcParenR"/>
            </a:pPr>
            <a:r>
              <a:rPr lang="fa-IR" dirty="0" smtClean="0"/>
              <a:t>آیا دستور </a:t>
            </a:r>
            <a:r>
              <a:rPr lang="en-US" dirty="0" smtClean="0"/>
              <a:t>locate</a:t>
            </a:r>
            <a:r>
              <a:rPr lang="fa-IR" dirty="0" smtClean="0"/>
              <a:t> این فایل را پیدا می‌کند؟</a:t>
            </a:r>
          </a:p>
          <a:p>
            <a:pPr marL="914400" lvl="1" indent="-514350" algn="r" rtl="1">
              <a:buFont typeface="+mj-lt"/>
              <a:buAutoNum type="alphaLcParenR"/>
            </a:pPr>
            <a:endParaRPr lang="fa-IR" dirty="0" smtClean="0"/>
          </a:p>
          <a:p>
            <a:pPr marL="914400" lvl="1" indent="-514350" algn="r" rtl="1">
              <a:buFont typeface="+mj-lt"/>
              <a:buAutoNum type="alphaLcParenR"/>
            </a:pPr>
            <a:r>
              <a:rPr lang="fa-IR" dirty="0" smtClean="0"/>
              <a:t>پایگاه داده </a:t>
            </a:r>
            <a:r>
              <a:rPr lang="en-US" dirty="0" smtClean="0"/>
              <a:t>locate</a:t>
            </a:r>
            <a:r>
              <a:rPr lang="fa-IR" dirty="0" smtClean="0"/>
              <a:t> را بروز کرده و دوباره دستور مورد قبل را تکرار کنید. </a:t>
            </a:r>
          </a:p>
          <a:p>
            <a:pPr marL="914400" lvl="1" indent="-514350" algn="r" rtl="1">
              <a:buFont typeface="+mj-lt"/>
              <a:buAutoNum type="alphaLcParenR"/>
            </a:pPr>
            <a:endParaRPr lang="fa-IR" dirty="0" smtClean="0"/>
          </a:p>
          <a:p>
            <a:pPr marL="914400" lvl="1" indent="-514350" algn="r" rtl="1">
              <a:buFont typeface="+mj-lt"/>
              <a:buAutoNum type="alphaLcParenR"/>
            </a:pPr>
            <a:r>
              <a:rPr lang="fa-IR" dirty="0" smtClean="0"/>
              <a:t>آپشن </a:t>
            </a:r>
            <a:r>
              <a:rPr lang="en-US" dirty="0" smtClean="0"/>
              <a:t>-c</a:t>
            </a:r>
            <a:r>
              <a:rPr lang="fa-IR" dirty="0" smtClean="0"/>
              <a:t> در دستور </a:t>
            </a:r>
            <a:r>
              <a:rPr lang="en-US" dirty="0" smtClean="0"/>
              <a:t>locate</a:t>
            </a:r>
            <a:r>
              <a:rPr lang="fa-IR" dirty="0" smtClean="0"/>
              <a:t> چه کارکردی دارد؟</a:t>
            </a:r>
          </a:p>
          <a:p>
            <a:pPr marL="914400" lvl="1" indent="-514350" algn="r" rtl="1">
              <a:buFont typeface="+mj-lt"/>
              <a:buAutoNum type="alphaLcParenR"/>
            </a:pPr>
            <a:endParaRPr lang="en-US" dirty="0"/>
          </a:p>
          <a:p>
            <a:pPr marL="914400" lvl="1" indent="-514350" algn="r" rtl="1">
              <a:buFont typeface="+mj-lt"/>
              <a:buAutoNum type="alphaLcParenR"/>
            </a:pPr>
            <a:endParaRPr lang="en-US" dirty="0"/>
          </a:p>
        </p:txBody>
      </p:sp>
    </p:spTree>
    <p:extLst>
      <p:ext uri="{BB962C8B-B14F-4D97-AF65-F5344CB8AC3E}">
        <p14:creationId xmlns:p14="http://schemas.microsoft.com/office/powerpoint/2010/main" val="5783678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b="1" dirty="0" smtClean="0"/>
              <a:t>Jobs and processes</a:t>
            </a:r>
            <a:endParaRPr lang="en-US" dirty="0" smtClean="0"/>
          </a:p>
        </p:txBody>
      </p:sp>
      <p:sp>
        <p:nvSpPr>
          <p:cNvPr id="15363" name="Content Placeholder 2"/>
          <p:cNvSpPr>
            <a:spLocks noGrp="1"/>
          </p:cNvSpPr>
          <p:nvPr>
            <p:ph sz="quarter" idx="1"/>
          </p:nvPr>
        </p:nvSpPr>
        <p:spPr/>
        <p:txBody>
          <a:bodyPr>
            <a:normAutofit lnSpcReduction="10000"/>
          </a:bodyPr>
          <a:lstStyle/>
          <a:p>
            <a:r>
              <a:rPr lang="en-US" sz="2400" b="1" dirty="0" smtClean="0"/>
              <a:t>Job control</a:t>
            </a:r>
            <a:r>
              <a:rPr lang="en-US" sz="2400" dirty="0" smtClean="0"/>
              <a:t> is a feature provided by many shells that let you control multiple running commands, or </a:t>
            </a:r>
            <a:r>
              <a:rPr lang="en-US" sz="2400" b="1" dirty="0" smtClean="0"/>
              <a:t>jobs</a:t>
            </a:r>
            <a:r>
              <a:rPr lang="en-US" sz="2400" dirty="0" smtClean="0"/>
              <a:t>, at once. </a:t>
            </a:r>
          </a:p>
          <a:p>
            <a:r>
              <a:rPr lang="en-US" sz="2400" dirty="0" smtClean="0"/>
              <a:t>Every time you run a program, you start what is called a </a:t>
            </a:r>
            <a:r>
              <a:rPr lang="en-US" sz="2400" dirty="0" smtClean="0">
                <a:solidFill>
                  <a:srgbClr val="FF0000"/>
                </a:solidFill>
              </a:rPr>
              <a:t>process</a:t>
            </a:r>
            <a:r>
              <a:rPr lang="en-US" sz="2400" dirty="0" smtClean="0"/>
              <a:t>. </a:t>
            </a:r>
          </a:p>
          <a:p>
            <a:pPr lvl="1"/>
            <a:r>
              <a:rPr lang="en-US" sz="2000" dirty="0" smtClean="0"/>
              <a:t>The command </a:t>
            </a:r>
            <a:r>
              <a:rPr lang="en-US" sz="2000" dirty="0" err="1" smtClean="0"/>
              <a:t>ps</a:t>
            </a:r>
            <a:r>
              <a:rPr lang="en-US" sz="2000" dirty="0" smtClean="0"/>
              <a:t> displays a list of currently running processes</a:t>
            </a:r>
          </a:p>
          <a:p>
            <a:pPr lvl="2"/>
            <a:r>
              <a:rPr lang="en-US" sz="1600" dirty="0" err="1" smtClean="0"/>
              <a:t>ps</a:t>
            </a:r>
            <a:r>
              <a:rPr lang="en-US" sz="1600" dirty="0" smtClean="0"/>
              <a:t> </a:t>
            </a:r>
            <a:r>
              <a:rPr lang="en-US" sz="1600" dirty="0" err="1" smtClean="0"/>
              <a:t>auwx</a:t>
            </a:r>
            <a:r>
              <a:rPr lang="en-US" sz="1600" dirty="0" smtClean="0"/>
              <a:t>, </a:t>
            </a:r>
            <a:r>
              <a:rPr lang="en-US" sz="1600" dirty="0" err="1" smtClean="0"/>
              <a:t>pstree</a:t>
            </a:r>
            <a:endParaRPr lang="en-US" sz="1600" dirty="0" smtClean="0"/>
          </a:p>
          <a:p>
            <a:r>
              <a:rPr lang="en-US" sz="2400" dirty="0" smtClean="0"/>
              <a:t>A running process is also called a </a:t>
            </a:r>
            <a:r>
              <a:rPr lang="en-US" sz="2400" i="1" dirty="0" smtClean="0"/>
              <a:t>job</a:t>
            </a:r>
            <a:r>
              <a:rPr lang="en-US" sz="2400" dirty="0" smtClean="0"/>
              <a:t>. </a:t>
            </a:r>
          </a:p>
          <a:p>
            <a:pPr lvl="1"/>
            <a:r>
              <a:rPr lang="en-US" sz="2000" dirty="0" smtClean="0"/>
              <a:t>The terms </a:t>
            </a:r>
            <a:r>
              <a:rPr lang="en-US" sz="2000" i="1" dirty="0" smtClean="0"/>
              <a:t>process</a:t>
            </a:r>
            <a:r>
              <a:rPr lang="en-US" sz="2000" dirty="0" smtClean="0"/>
              <a:t> and </a:t>
            </a:r>
            <a:r>
              <a:rPr lang="en-US" sz="2000" i="1" dirty="0" smtClean="0"/>
              <a:t>job</a:t>
            </a:r>
            <a:r>
              <a:rPr lang="en-US" sz="2000" dirty="0" smtClean="0"/>
              <a:t> are interchangeable. </a:t>
            </a:r>
          </a:p>
          <a:p>
            <a:pPr lvl="1"/>
            <a:r>
              <a:rPr lang="en-US" sz="2000" dirty="0" smtClean="0"/>
              <a:t>However, a process is usually referred to as a ``job'' when used in conjunction with </a:t>
            </a:r>
            <a:r>
              <a:rPr lang="en-US" sz="2000" b="1" dirty="0" smtClean="0"/>
              <a:t>job control</a:t>
            </a:r>
          </a:p>
          <a:p>
            <a:pPr lvl="2"/>
            <a:r>
              <a:rPr lang="en-US" sz="1600" dirty="0" smtClean="0"/>
              <a:t>--a feature of the shell that lets you switch between several independent jobs.</a:t>
            </a:r>
          </a:p>
          <a:p>
            <a:endParaRPr lang="en-US" sz="2400" dirty="0" smtClean="0"/>
          </a:p>
        </p:txBody>
      </p:sp>
    </p:spTree>
    <p:extLst>
      <p:ext uri="{BB962C8B-B14F-4D97-AF65-F5344CB8AC3E}">
        <p14:creationId xmlns:p14="http://schemas.microsoft.com/office/powerpoint/2010/main" val="21275524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2837</TotalTime>
  <Words>920</Words>
  <Application>Microsoft Office PowerPoint</Application>
  <PresentationFormat>On-screen Show (4:3)</PresentationFormat>
  <Paragraphs>150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Oriel</vt:lpstr>
      <vt:lpstr>Session 6</vt:lpstr>
      <vt:lpstr>Contents</vt:lpstr>
      <vt:lpstr>Create Files and Directories</vt:lpstr>
      <vt:lpstr>Copy/Cut/Rename/Remove Files/Directories</vt:lpstr>
      <vt:lpstr>Move</vt:lpstr>
      <vt:lpstr>دستور کار 1 - MV/CP/RM </vt:lpstr>
      <vt:lpstr>Finding Files</vt:lpstr>
      <vt:lpstr>دستور کار  2- find/locate</vt:lpstr>
      <vt:lpstr>Jobs and processes</vt:lpstr>
      <vt:lpstr>Foreground and background</vt:lpstr>
      <vt:lpstr>Control Characters</vt:lpstr>
      <vt:lpstr>Unix job control</vt:lpstr>
      <vt:lpstr>دستور کار 3: JOB CONTROL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Jobs and processes</dc:title>
  <dc:creator>roshani, mozafar</dc:creator>
  <cp:lastModifiedBy>Mozafar</cp:lastModifiedBy>
  <cp:revision>68</cp:revision>
  <dcterms:created xsi:type="dcterms:W3CDTF">2006-08-16T00:00:00Z</dcterms:created>
  <dcterms:modified xsi:type="dcterms:W3CDTF">2014-03-26T10:51:34Z</dcterms:modified>
</cp:coreProperties>
</file>