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83" r:id="rId14"/>
    <p:sldId id="281" r:id="rId15"/>
    <p:sldId id="289" r:id="rId16"/>
    <p:sldId id="282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7" autoAdjust="0"/>
    <p:restoredTop sz="94660"/>
  </p:normalViewPr>
  <p:slideViewPr>
    <p:cSldViewPr>
      <p:cViewPr>
        <p:scale>
          <a:sx n="66" d="100"/>
          <a:sy n="66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8FEC25E-007A-4B53-963A-755FEA413DB0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15EE85E-D7DE-4AA0-B25B-3B155235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/>
              <a:t>دستور کار: کار با </a:t>
            </a:r>
            <a:r>
              <a:rPr lang="en-US" sz="4000" dirty="0" smtClean="0"/>
              <a:t>Wild-card</a:t>
            </a:r>
            <a:r>
              <a:rPr lang="fa-IR" sz="4000" dirty="0" smtClean="0"/>
              <a:t> ها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Font typeface="+mj-lt"/>
              <a:buAutoNum type="alphaLcParenR"/>
            </a:pPr>
            <a:r>
              <a:rPr lang="fa-IR" sz="2800" dirty="0" smtClean="0"/>
              <a:t>در مسیر </a:t>
            </a:r>
            <a:r>
              <a:rPr lang="en-US" sz="2800" dirty="0" smtClean="0"/>
              <a:t>/</a:t>
            </a:r>
            <a:r>
              <a:rPr lang="en-US" sz="2800" dirty="0" err="1" smtClean="0"/>
              <a:t>etc</a:t>
            </a:r>
            <a:r>
              <a:rPr lang="en-US" sz="2800" dirty="0" smtClean="0"/>
              <a:t>/</a:t>
            </a:r>
            <a:r>
              <a:rPr lang="fa-IR" sz="2800" dirty="0" smtClean="0"/>
              <a:t> همه‌ی فایلهایی را که با حرف </a:t>
            </a:r>
            <a:r>
              <a:rPr lang="en-US" sz="2800" dirty="0" smtClean="0"/>
              <a:t>n</a:t>
            </a:r>
            <a:r>
              <a:rPr lang="fa-IR" sz="2800" dirty="0" smtClean="0"/>
              <a:t> شروع شده و دارای پسوند </a:t>
            </a:r>
            <a:r>
              <a:rPr lang="en-US" sz="2800" dirty="0" err="1" smtClean="0"/>
              <a:t>conf</a:t>
            </a:r>
            <a:r>
              <a:rPr lang="fa-IR" sz="2800" dirty="0" smtClean="0"/>
              <a:t> هستند، فهرست کنید.</a:t>
            </a:r>
          </a:p>
          <a:p>
            <a:pPr marL="514350" indent="-514350" algn="r" rtl="1">
              <a:buFont typeface="+mj-lt"/>
              <a:buAutoNum type="alphaLcParenR"/>
            </a:pPr>
            <a:endParaRPr lang="fa-IR" sz="2800" dirty="0" smtClean="0"/>
          </a:p>
          <a:p>
            <a:pPr marL="514350" indent="-514350" algn="r" rtl="1">
              <a:buFont typeface="+mj-lt"/>
              <a:buAutoNum type="alphaLcParenR"/>
            </a:pPr>
            <a:r>
              <a:rPr lang="fa-IR" sz="2800" dirty="0" smtClean="0"/>
              <a:t>همه‌ی فایل‌های دو حرفی واقع در مسیر </a:t>
            </a:r>
            <a:r>
              <a:rPr lang="en-US" sz="2800" dirty="0" smtClean="0"/>
              <a:t>/</a:t>
            </a:r>
            <a:r>
              <a:rPr lang="en-US" sz="2800" dirty="0" err="1" smtClean="0"/>
              <a:t>usr</a:t>
            </a:r>
            <a:r>
              <a:rPr lang="en-US" sz="2800" dirty="0" smtClean="0"/>
              <a:t>/bin/</a:t>
            </a:r>
            <a:r>
              <a:rPr lang="fa-IR" sz="2800" dirty="0" smtClean="0"/>
              <a:t> را به </a:t>
            </a:r>
            <a:r>
              <a:rPr lang="en-US" sz="2800" dirty="0" smtClean="0"/>
              <a:t>/</a:t>
            </a:r>
            <a:r>
              <a:rPr lang="en-US" sz="2800" dirty="0" err="1" smtClean="0"/>
              <a:t>tmp</a:t>
            </a:r>
            <a:r>
              <a:rPr lang="fa-IR" sz="2800" dirty="0" smtClean="0"/>
              <a:t> کپی کنید.</a:t>
            </a:r>
          </a:p>
          <a:p>
            <a:pPr marL="514350" indent="-514350" algn="r" rtl="1">
              <a:buFont typeface="+mj-lt"/>
              <a:buAutoNum type="alphaLcParenR"/>
            </a:pPr>
            <a:endParaRPr lang="fa-IR" sz="2800" dirty="0" smtClean="0"/>
          </a:p>
          <a:p>
            <a:pPr marL="514350" indent="-514350" algn="r" rtl="1">
              <a:buFont typeface="+mj-lt"/>
              <a:buAutoNum type="alphaLcParenR"/>
            </a:pPr>
            <a:r>
              <a:rPr lang="fa-IR" sz="2800" dirty="0" smtClean="0"/>
              <a:t>همه‌ی فایل‌های واقع در مسیر </a:t>
            </a:r>
            <a:r>
              <a:rPr lang="en-US" sz="2800" dirty="0" smtClean="0"/>
              <a:t>/</a:t>
            </a:r>
            <a:r>
              <a:rPr lang="en-US" sz="2800" dirty="0" err="1" smtClean="0"/>
              <a:t>usr</a:t>
            </a:r>
            <a:r>
              <a:rPr lang="en-US" sz="2800" dirty="0" smtClean="0"/>
              <a:t>/bin/</a:t>
            </a:r>
            <a:r>
              <a:rPr lang="fa-IR" sz="2800" dirty="0" smtClean="0"/>
              <a:t> را که با حروف </a:t>
            </a:r>
            <a:r>
              <a:rPr lang="en-US" sz="2800" dirty="0" smtClean="0"/>
              <a:t>a</a:t>
            </a:r>
            <a:r>
              <a:rPr lang="fa-IR" sz="2800" dirty="0" smtClean="0"/>
              <a:t> یا </a:t>
            </a:r>
            <a:r>
              <a:rPr lang="en-US" sz="2800" dirty="0" smtClean="0"/>
              <a:t>p</a:t>
            </a:r>
            <a:r>
              <a:rPr lang="fa-IR" sz="2800" dirty="0" smtClean="0"/>
              <a:t> یا </a:t>
            </a:r>
            <a:r>
              <a:rPr lang="en-US" sz="2800" dirty="0" smtClean="0"/>
              <a:t>n</a:t>
            </a:r>
            <a:r>
              <a:rPr lang="fa-IR" sz="2800" dirty="0" smtClean="0"/>
              <a:t> شروع و به یکی از رشته‌های </a:t>
            </a:r>
            <a:r>
              <a:rPr lang="en-US" sz="2800" dirty="0" smtClean="0"/>
              <a:t>up</a:t>
            </a:r>
            <a:r>
              <a:rPr lang="fa-IR" sz="2800" dirty="0" smtClean="0"/>
              <a:t>، </a:t>
            </a:r>
            <a:r>
              <a:rPr lang="en-US" sz="2800" dirty="0" smtClean="0"/>
              <a:t>port</a:t>
            </a:r>
            <a:r>
              <a:rPr lang="fa-IR" sz="2800" dirty="0" smtClean="0"/>
              <a:t> یا </a:t>
            </a:r>
            <a:r>
              <a:rPr lang="en-US" sz="2800" dirty="0" smtClean="0"/>
              <a:t>ns</a:t>
            </a:r>
            <a:r>
              <a:rPr lang="fa-IR" sz="2800" dirty="0" smtClean="0"/>
              <a:t> ختم می‌شود، فهرست کنید.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80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Powerful language for specifying strings of text to be searched and/or manipulated. </a:t>
            </a:r>
          </a:p>
          <a:p>
            <a:r>
              <a:rPr lang="en-US" dirty="0"/>
              <a:t>Used by</a:t>
            </a:r>
          </a:p>
          <a:p>
            <a:pPr lvl="1"/>
            <a:r>
              <a:rPr lang="en-US" sz="1800" dirty="0" err="1"/>
              <a:t>grep</a:t>
            </a:r>
            <a:r>
              <a:rPr lang="en-US" sz="1800" dirty="0"/>
              <a:t>	“Get Regular Expression and Print” – search files line by line</a:t>
            </a:r>
          </a:p>
          <a:p>
            <a:pPr lvl="1"/>
            <a:r>
              <a:rPr lang="en-US" sz="1800" dirty="0" err="1"/>
              <a:t>sed</a:t>
            </a:r>
            <a:r>
              <a:rPr lang="en-US" sz="1800" dirty="0"/>
              <a:t>	Simple Editing tool, right from the command line</a:t>
            </a:r>
          </a:p>
          <a:p>
            <a:pPr lvl="1"/>
            <a:r>
              <a:rPr lang="en-US" sz="1800" dirty="0" err="1"/>
              <a:t>awk</a:t>
            </a:r>
            <a:r>
              <a:rPr lang="en-US" sz="1800" dirty="0"/>
              <a:t>	Scripting language, executes “program” on matching lines</a:t>
            </a:r>
          </a:p>
          <a:p>
            <a:pPr lvl="1"/>
            <a:r>
              <a:rPr lang="en-US" sz="1800" dirty="0" err="1"/>
              <a:t>perl</a:t>
            </a:r>
            <a:r>
              <a:rPr lang="en-US" sz="1800" dirty="0"/>
              <a:t>	Pathological Rubbish Lister. Powerful programming language</a:t>
            </a:r>
          </a:p>
          <a:p>
            <a:r>
              <a:rPr lang="en-US" sz="2800" dirty="0" smtClean="0"/>
              <a:t>More complicated and flexible than Wild-cards.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Regex: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 smtClean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smtClean="0"/>
              <a:t>Fundamentals</a:t>
            </a:r>
            <a:r>
              <a:rPr lang="en-US" sz="1800" dirty="0"/>
              <a:t>: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Match the specified character unless it is a ...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.			Match </a:t>
            </a:r>
            <a:r>
              <a:rPr lang="en-US" sz="1600" i="1" dirty="0"/>
              <a:t>any</a:t>
            </a:r>
            <a:r>
              <a:rPr lang="en-US" sz="1600" dirty="0"/>
              <a:t> character (except EOL)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[</a:t>
            </a:r>
            <a:r>
              <a:rPr lang="en-US" sz="1600" i="1" dirty="0"/>
              <a:t>character class</a:t>
            </a:r>
            <a:r>
              <a:rPr lang="en-US" sz="1600" dirty="0"/>
              <a:t>]	Match the characters in </a:t>
            </a:r>
            <a:r>
              <a:rPr lang="en-US" sz="1600" i="1" dirty="0"/>
              <a:t>character class. 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	[</a:t>
            </a:r>
            <a:r>
              <a:rPr lang="en-US" sz="1600" i="1" dirty="0"/>
              <a:t>start-end</a:t>
            </a:r>
            <a:r>
              <a:rPr lang="en-US" sz="1600" dirty="0"/>
              <a:t>]		</a:t>
            </a:r>
            <a:r>
              <a:rPr lang="en-US" sz="1600" i="1" dirty="0"/>
              <a:t>start</a:t>
            </a:r>
            <a:r>
              <a:rPr lang="en-US" sz="1600" dirty="0"/>
              <a:t> to </a:t>
            </a:r>
            <a:r>
              <a:rPr lang="en-US" sz="1600" i="1" dirty="0"/>
              <a:t>end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	[^character class]	Match anything </a:t>
            </a:r>
            <a:r>
              <a:rPr lang="en-US" sz="1600" i="1" dirty="0"/>
              <a:t>except</a:t>
            </a:r>
            <a:r>
              <a:rPr lang="en-US" sz="1600" dirty="0"/>
              <a:t> the character class</a:t>
            </a:r>
            <a:r>
              <a:rPr lang="en-US" sz="1600" dirty="0" smtClean="0"/>
              <a:t>.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</a:t>
            </a:r>
            <a:r>
              <a:rPr lang="en-US" sz="1600" dirty="0" smtClean="0"/>
              <a:t>	Some special predefined classes</a:t>
            </a:r>
            <a:r>
              <a:rPr lang="en-US" sz="1600" dirty="0"/>
              <a:t>: [:</a:t>
            </a:r>
            <a:r>
              <a:rPr lang="en-US" sz="1600" dirty="0" err="1"/>
              <a:t>alnum</a:t>
            </a:r>
            <a:r>
              <a:rPr lang="en-US" sz="1600" dirty="0" smtClean="0"/>
              <a:t>:], [:</a:t>
            </a:r>
            <a:r>
              <a:rPr lang="en-US" sz="1600" dirty="0"/>
              <a:t>alpha</a:t>
            </a:r>
            <a:r>
              <a:rPr lang="en-US" sz="1600" dirty="0" smtClean="0"/>
              <a:t>:], [:</a:t>
            </a:r>
            <a:r>
              <a:rPr lang="en-US" sz="1600" dirty="0"/>
              <a:t>digit:], </a:t>
            </a:r>
            <a:r>
              <a:rPr lang="en-US" sz="1600" dirty="0" smtClean="0"/>
              <a:t>[:</a:t>
            </a:r>
            <a:r>
              <a:rPr lang="en-US" sz="1600" dirty="0" err="1"/>
              <a:t>punct</a:t>
            </a:r>
            <a:r>
              <a:rPr lang="en-US" sz="1600" dirty="0"/>
              <a:t>:], [:space</a:t>
            </a:r>
            <a:r>
              <a:rPr lang="en-US" sz="1600" dirty="0" smtClean="0"/>
              <a:t>:]</a:t>
            </a:r>
            <a:endParaRPr lang="en-US" sz="1600" dirty="0"/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$			Match the end of the line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^			Match the beginning of the line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*			Match the </a:t>
            </a:r>
            <a:r>
              <a:rPr lang="en-US" sz="1600" dirty="0" err="1"/>
              <a:t>preceeding</a:t>
            </a:r>
            <a:r>
              <a:rPr lang="en-US" sz="1600" dirty="0"/>
              <a:t> expression zero or 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			more </a:t>
            </a:r>
            <a:r>
              <a:rPr lang="en-US" sz="1600" dirty="0" smtClean="0"/>
              <a:t>times</a:t>
            </a:r>
          </a:p>
          <a:p>
            <a:pPr lvl="1" indent="-246888">
              <a:lnSpc>
                <a:spcPct val="80000"/>
              </a:lnSpc>
              <a:buNone/>
              <a:defRPr/>
            </a:pPr>
            <a:r>
              <a:rPr lang="en-US" sz="1600" dirty="0" smtClean="0"/>
              <a:t>	+</a:t>
            </a:r>
            <a:r>
              <a:rPr lang="en-US" sz="1600" dirty="0"/>
              <a:t>			Match the </a:t>
            </a:r>
            <a:r>
              <a:rPr lang="en-US" sz="1600" dirty="0" err="1"/>
              <a:t>preceeding</a:t>
            </a:r>
            <a:r>
              <a:rPr lang="en-US" sz="1600" dirty="0"/>
              <a:t> expression </a:t>
            </a:r>
            <a:r>
              <a:rPr lang="en-US" sz="1600" dirty="0" smtClean="0"/>
              <a:t>one or </a:t>
            </a:r>
          </a:p>
          <a:p>
            <a:pPr lvl="1" indent="-246888">
              <a:lnSpc>
                <a:spcPct val="80000"/>
              </a:lnSpc>
              <a:buNone/>
              <a:defRPr/>
            </a:pPr>
            <a:r>
              <a:rPr lang="en-US" sz="1600" dirty="0" smtClean="0"/>
              <a:t>				more times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?			Match the </a:t>
            </a:r>
            <a:r>
              <a:rPr lang="en-US" sz="1600" dirty="0" err="1"/>
              <a:t>preceeding</a:t>
            </a:r>
            <a:r>
              <a:rPr lang="en-US" sz="1600" dirty="0"/>
              <a:t> zero or one time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|			Match the </a:t>
            </a:r>
            <a:r>
              <a:rPr lang="en-US" sz="1600" dirty="0" smtClean="0"/>
              <a:t>left </a:t>
            </a:r>
            <a:r>
              <a:rPr lang="en-US" sz="1600" dirty="0"/>
              <a:t>hand side OR the right side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(</a:t>
            </a:r>
            <a:r>
              <a:rPr lang="en-US" sz="1600" dirty="0" err="1"/>
              <a:t>regexp</a:t>
            </a:r>
            <a:r>
              <a:rPr lang="en-US" sz="1600" dirty="0"/>
              <a:t>)		Group the regular expression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	\			Treat next character literally (not specially</a:t>
            </a:r>
            <a:r>
              <a:rPr lang="en-US" sz="1600" dirty="0" smtClean="0"/>
              <a:t>)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 smtClean="0"/>
              <a:t>     {</a:t>
            </a:r>
            <a:r>
              <a:rPr lang="en-US" sz="1600" dirty="0"/>
              <a:t>n}    </a:t>
            </a:r>
            <a:r>
              <a:rPr lang="en-US" sz="1600" dirty="0" smtClean="0"/>
              <a:t>		The </a:t>
            </a:r>
            <a:r>
              <a:rPr lang="en-US" sz="1600" dirty="0"/>
              <a:t>preceding item is matched exactly n times.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smtClean="0"/>
              <a:t>{</a:t>
            </a:r>
            <a:r>
              <a:rPr lang="en-US" sz="1600" dirty="0"/>
              <a:t>n,}   </a:t>
            </a:r>
            <a:r>
              <a:rPr lang="en-US" sz="1600" dirty="0" smtClean="0"/>
              <a:t>		The </a:t>
            </a:r>
            <a:r>
              <a:rPr lang="en-US" sz="1600" dirty="0"/>
              <a:t>preceding item is matched n or more times.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smtClean="0"/>
              <a:t>{</a:t>
            </a:r>
            <a:r>
              <a:rPr lang="en-US" sz="1600" dirty="0" err="1"/>
              <a:t>n,m</a:t>
            </a:r>
            <a:r>
              <a:rPr lang="en-US" sz="1600" dirty="0"/>
              <a:t>}  </a:t>
            </a:r>
            <a:r>
              <a:rPr lang="en-US" sz="1600" dirty="0" smtClean="0"/>
              <a:t>		The </a:t>
            </a:r>
            <a:r>
              <a:rPr lang="en-US" sz="1600" dirty="0"/>
              <a:t>preceding item is matched </a:t>
            </a:r>
            <a:r>
              <a:rPr lang="en-US" sz="1600" dirty="0" smtClean="0"/>
              <a:t>between </a:t>
            </a:r>
            <a:r>
              <a:rPr lang="en-US" sz="1600" dirty="0"/>
              <a:t>n </a:t>
            </a:r>
            <a:r>
              <a:rPr lang="en-US" sz="1600" dirty="0" smtClean="0"/>
              <a:t>and m times inclusive.</a:t>
            </a:r>
            <a:endParaRPr lang="en-US" sz="1600" dirty="0"/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8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</a:t>
            </a:r>
            <a:r>
              <a:rPr lang="en-US" dirty="0"/>
              <a:t>a line beginning with a space-padded line number and </a:t>
            </a:r>
            <a:r>
              <a:rPr lang="en-US" dirty="0" smtClean="0"/>
              <a:t>colon:  </a:t>
            </a:r>
            <a:r>
              <a:rPr lang="en-US" sz="2600" dirty="0"/>
              <a:t>	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^[ \t]*[0-9][0-9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]*</a:t>
            </a:r>
            <a:r>
              <a:rPr lang="en-US" dirty="0"/>
              <a:t>:</a:t>
            </a:r>
            <a:endParaRPr lang="en-US" sz="2600" dirty="0" smtClean="0"/>
          </a:p>
          <a:p>
            <a:r>
              <a:rPr lang="en-US" sz="2600" dirty="0" smtClean="0"/>
              <a:t>Match </a:t>
            </a:r>
            <a:r>
              <a:rPr lang="en-US" sz="2600" dirty="0"/>
              <a:t>my name (various spellings)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(Tim Shelling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)|(TJS)|(T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\.Shelling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)|(Timothy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J\. Shelling)</a:t>
            </a:r>
          </a:p>
          <a:p>
            <a:pPr marL="576072" indent="-457200">
              <a:lnSpc>
                <a:spcPct val="80000"/>
              </a:lnSpc>
              <a:defRPr/>
            </a:pPr>
            <a:r>
              <a:rPr lang="en-US" dirty="0" smtClean="0"/>
              <a:t>Match if the line ends in a vowel or a number: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		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[0-9aeiou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]$</a:t>
            </a:r>
          </a:p>
          <a:p>
            <a:pPr marL="576072" indent="-457200">
              <a:lnSpc>
                <a:spcPct val="80000"/>
              </a:lnSpc>
              <a:defRPr/>
            </a:pPr>
            <a:r>
              <a:rPr lang="en-US" dirty="0" smtClean="0"/>
              <a:t>Match </a:t>
            </a:r>
            <a:r>
              <a:rPr lang="en-US" dirty="0"/>
              <a:t>if the line begins with anything but a vowel or a number: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	^[^0-9aeiou]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0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Search in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552" y="1219200"/>
            <a:ext cx="8461248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Get Regular Expression and Print</a:t>
            </a:r>
          </a:p>
          <a:p>
            <a:r>
              <a:rPr lang="en-US" dirty="0" smtClean="0"/>
              <a:t>To search strings/patterns within files/streams,</a:t>
            </a:r>
          </a:p>
          <a:p>
            <a:r>
              <a:rPr lang="en-US" dirty="0" smtClean="0"/>
              <a:t>Normal output: matched filename + matched line</a:t>
            </a:r>
          </a:p>
          <a:p>
            <a:r>
              <a:rPr lang="en-US" dirty="0" smtClean="0"/>
              <a:t>Search within configuration and log files.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Useful options:</a:t>
            </a:r>
          </a:p>
          <a:p>
            <a:r>
              <a:rPr lang="en-US" dirty="0" smtClean="0"/>
              <a:t>-E: extended regular expression,</a:t>
            </a:r>
          </a:p>
          <a:p>
            <a:pPr lvl="1"/>
            <a:r>
              <a:rPr lang="en-US" dirty="0" smtClean="0"/>
              <a:t>In basic regex the meta-characters ?, +, {, |, (, and ) lose their special meaning.</a:t>
            </a:r>
          </a:p>
          <a:p>
            <a:r>
              <a:rPr lang="en-US" dirty="0" smtClean="0"/>
              <a:t>-F: fixed string,</a:t>
            </a:r>
          </a:p>
          <a:p>
            <a:r>
              <a:rPr lang="en-US" dirty="0" smtClean="0"/>
              <a:t>-</a:t>
            </a:r>
            <a:r>
              <a:rPr lang="en-US" dirty="0"/>
              <a:t>v:  invert match</a:t>
            </a:r>
            <a:r>
              <a:rPr lang="en-US" dirty="0" smtClean="0"/>
              <a:t>,</a:t>
            </a:r>
          </a:p>
          <a:p>
            <a:r>
              <a:rPr lang="en-US" dirty="0"/>
              <a:t>-o: print only the matched part, </a:t>
            </a:r>
          </a:p>
          <a:p>
            <a:r>
              <a:rPr lang="en-US" dirty="0" smtClean="0"/>
              <a:t>-i: case-insensitive search,</a:t>
            </a:r>
          </a:p>
          <a:p>
            <a:r>
              <a:rPr lang="en-US" dirty="0" smtClean="0"/>
              <a:t>-r: recursive search within subdirectories,</a:t>
            </a:r>
          </a:p>
          <a:p>
            <a:r>
              <a:rPr lang="en-US" dirty="0" smtClean="0"/>
              <a:t>-l: just list matched files,</a:t>
            </a:r>
          </a:p>
          <a:p>
            <a:r>
              <a:rPr lang="en-US" dirty="0" smtClean="0"/>
              <a:t>-n: print line numbers,</a:t>
            </a:r>
          </a:p>
          <a:p>
            <a:r>
              <a:rPr lang="en-US" dirty="0" smtClean="0"/>
              <a:t>-c: just print count of matching lines,</a:t>
            </a:r>
          </a:p>
        </p:txBody>
      </p:sp>
    </p:spTree>
    <p:extLst>
      <p:ext uri="{BB962C8B-B14F-4D97-AF65-F5344CB8AC3E}">
        <p14:creationId xmlns:p14="http://schemas.microsoft.com/office/powerpoint/2010/main" val="13921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grep</a:t>
            </a:r>
            <a:r>
              <a:rPr lang="en-US" dirty="0" smtClean="0"/>
              <a:t>: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ceit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passwd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-E “^Apr.*error.*”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/log/syslog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-E “/bin/false$”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passwd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“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error|warning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”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/log/syslog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rF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‘[1-5]’ /some/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-E "^ +|[a-z]{2}[0-9]$"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somefile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mywebsite.ir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/apache2/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-l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init.d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-n “user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ceit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”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/log/auth.log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-c “user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ceit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”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/log/auth.log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ifconfig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 |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-A1 "^eth0“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-c "^$" 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/network/interfaces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Escaping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dirty="0"/>
              <a:t>and Quoting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Escaping</a:t>
            </a:r>
            <a:r>
              <a:rPr lang="en-US" sz="2400" dirty="0"/>
              <a:t>: Providing a \ (backslash) before the </a:t>
            </a:r>
            <a:r>
              <a:rPr lang="en-US" sz="2400" dirty="0" smtClean="0"/>
              <a:t>character </a:t>
            </a:r>
            <a:r>
              <a:rPr lang="en-US" sz="2400" dirty="0"/>
              <a:t>to remove its special meaning.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Escaping the *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Escaping the [ ]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Escaping the Space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Escaping the \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Escaping the newline character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/>
              <a:t>Quoting</a:t>
            </a:r>
            <a:r>
              <a:rPr lang="en-US" sz="2400" dirty="0"/>
              <a:t>: Enclosing the wild-card, or even the entire pattern, within quotes. Anything within these quotes (barring a few exceptions) are left alone by the shell and not interpreted.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7467600" cy="1143000"/>
          </a:xfrm>
        </p:spPr>
        <p:txBody>
          <a:bodyPr/>
          <a:lstStyle/>
          <a:p>
            <a:pPr algn="r" rtl="1"/>
            <a:r>
              <a:rPr lang="fa-IR" dirty="0" smtClean="0"/>
              <a:t>دستور کار: استفاده از دستور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1143000"/>
            <a:ext cx="5867400" cy="5181600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/>
              <a:t>فایلی با محتویات روبرو بسازید و با استفاده از دستور </a:t>
            </a:r>
            <a:r>
              <a:rPr lang="en-US" sz="2000" dirty="0" err="1" smtClean="0"/>
              <a:t>grep</a:t>
            </a:r>
            <a:r>
              <a:rPr lang="fa-IR" sz="2000" dirty="0" smtClean="0"/>
              <a:t> الگوهای زیر را در آن بیابید:</a:t>
            </a:r>
          </a:p>
          <a:p>
            <a:pPr algn="r" rtl="1"/>
            <a:endParaRPr lang="fa-IR" sz="2000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حاوی رشته </a:t>
            </a:r>
            <a:r>
              <a:rPr lang="en-US" sz="2000" dirty="0" smtClean="0"/>
              <a:t>string1</a:t>
            </a:r>
            <a:r>
              <a:rPr lang="fa-IR" sz="2000" dirty="0" smtClean="0"/>
              <a:t> هستند.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با رشته </a:t>
            </a:r>
            <a:r>
              <a:rPr lang="en-US" sz="2000" dirty="0" smtClean="0"/>
              <a:t>pre</a:t>
            </a:r>
            <a:r>
              <a:rPr lang="fa-IR" sz="2000" dirty="0" smtClean="0"/>
              <a:t> شروع می‌شوند.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با عدد شروع نمی‌شوند.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فقط شامل حروف کوچک و خط فاصله هستند.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شامل حداقل یک عدد 5 رقمی هستند.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با * شروع و به </a:t>
            </a:r>
            <a:r>
              <a:rPr lang="en-US" sz="2000" dirty="0" smtClean="0"/>
              <a:t>$</a:t>
            </a:r>
            <a:r>
              <a:rPr lang="fa-IR" sz="2000" dirty="0" smtClean="0"/>
              <a:t> ختم می‌شوند.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شامل رشته‌ی </a:t>
            </a:r>
            <a:r>
              <a:rPr lang="en-US" sz="2000" dirty="0" smtClean="0"/>
              <a:t>1a2b</a:t>
            </a:r>
            <a:r>
              <a:rPr lang="fa-IR" sz="2000" dirty="0" smtClean="0"/>
              <a:t> نیستند.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خطوطی که با دو حرف شروع شده یا به دو عدد ختم می‌شوند.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000" dirty="0" smtClean="0"/>
              <a:t>تعداد خطوطی که با عدد شروع می‌شوند.</a:t>
            </a:r>
          </a:p>
          <a:p>
            <a:pPr marL="514350" indent="-514350" algn="r" rtl="1">
              <a:buFont typeface="+mj-lt"/>
              <a:buAutoNum type="arabicPeriod"/>
            </a:pPr>
            <a:endParaRPr lang="fa-IR" sz="2000" dirty="0" smtClean="0"/>
          </a:p>
          <a:p>
            <a:pPr marL="514350" indent="-514350" algn="r" rtl="1">
              <a:buFont typeface="+mj-lt"/>
              <a:buAutoNum type="arabicPeriod"/>
            </a:pPr>
            <a:endParaRPr lang="fa-IR" sz="2000" dirty="0" smtClean="0"/>
          </a:p>
          <a:p>
            <a:pPr marL="514350" indent="-514350" algn="r" rtl="1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2247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24611122) pre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some sentence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foobar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pre string1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string126789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another one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ab1a2b34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34abc</a:t>
            </a:r>
          </a:p>
        </p:txBody>
      </p:sp>
    </p:spTree>
    <p:extLst>
      <p:ext uri="{BB962C8B-B14F-4D97-AF65-F5344CB8AC3E}">
        <p14:creationId xmlns:p14="http://schemas.microsoft.com/office/powerpoint/2010/main" val="4183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Redirection</a:t>
            </a:r>
          </a:p>
          <a:p>
            <a:r>
              <a:rPr lang="en-US" dirty="0" smtClean="0"/>
              <a:t>Wild-cards</a:t>
            </a:r>
          </a:p>
          <a:p>
            <a:r>
              <a:rPr lang="en-US" dirty="0" smtClean="0"/>
              <a:t>Regular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err="1" smtClean="0"/>
              <a:t>grep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9144000" cy="844550"/>
          </a:xfrm>
        </p:spPr>
        <p:txBody>
          <a:bodyPr>
            <a:normAutofit/>
          </a:bodyPr>
          <a:lstStyle/>
          <a:p>
            <a:r>
              <a:rPr lang="en-US" dirty="0" smtClean="0"/>
              <a:t>Standard Input and Standard Output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5925" y="955675"/>
            <a:ext cx="8423275" cy="5673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Every program you run from the shell opens three files: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standard input 	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 0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standard output 	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 1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standard error 	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 2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/>
              <a:t>file descriptor </a:t>
            </a:r>
            <a:r>
              <a:rPr lang="en-US" sz="2400" dirty="0"/>
              <a:t>is an </a:t>
            </a:r>
            <a:r>
              <a:rPr lang="en-US" sz="2400" b="1" dirty="0"/>
              <a:t>index</a:t>
            </a:r>
            <a:r>
              <a:rPr lang="en-US" sz="2400" dirty="0"/>
              <a:t> for an entry in a </a:t>
            </a:r>
            <a:r>
              <a:rPr lang="en-US" sz="2400" u="sng" dirty="0" smtClean="0"/>
              <a:t>kernel-resident array data structure</a:t>
            </a:r>
            <a:r>
              <a:rPr lang="en-US" sz="2400" dirty="0" smtClean="0"/>
              <a:t> </a:t>
            </a:r>
            <a:r>
              <a:rPr lang="en-US" sz="2400" dirty="0"/>
              <a:t>containing the details of </a:t>
            </a:r>
            <a:r>
              <a:rPr lang="en-US" sz="2400" b="1" dirty="0"/>
              <a:t>open</a:t>
            </a:r>
            <a:r>
              <a:rPr lang="en-US" sz="2400" dirty="0"/>
              <a:t> files.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POSIX this data structure is called a </a:t>
            </a:r>
            <a:r>
              <a:rPr lang="en-US" sz="2000" i="1" dirty="0"/>
              <a:t>file descriptor table</a:t>
            </a:r>
            <a:r>
              <a:rPr lang="en-US" sz="2000" dirty="0"/>
              <a:t>, and each process has </a:t>
            </a:r>
            <a:r>
              <a:rPr lang="en-US" sz="2000" i="1" dirty="0"/>
              <a:t>its own </a:t>
            </a:r>
            <a:r>
              <a:rPr lang="en-US" sz="2000" dirty="0"/>
              <a:t>file descriptor table.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The standard input </a:t>
            </a:r>
            <a:r>
              <a:rPr lang="en-US" sz="2400" dirty="0" smtClean="0"/>
              <a:t>provides a way to send data to a process.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 a default, the standard input is read from the </a:t>
            </a:r>
            <a:r>
              <a:rPr lang="en-US" sz="2000" i="1" dirty="0" smtClean="0"/>
              <a:t>terminal keyboard</a:t>
            </a:r>
            <a:r>
              <a:rPr lang="en-US" sz="20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The standard output</a:t>
            </a:r>
            <a:r>
              <a:rPr lang="en-US" sz="2400" dirty="0" smtClean="0"/>
              <a:t> provides a means for the program to output data.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 a default, the standard output goes to the </a:t>
            </a:r>
            <a:r>
              <a:rPr lang="en-US" sz="2000" i="1" dirty="0" smtClean="0"/>
              <a:t>terminal display screen</a:t>
            </a:r>
            <a:r>
              <a:rPr lang="en-US" sz="20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The standard error</a:t>
            </a:r>
            <a:r>
              <a:rPr lang="en-US" sz="2400" dirty="0" smtClean="0"/>
              <a:t> is where the program reports any errors encountered during execution.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By default, the standard error goes to the </a:t>
            </a:r>
            <a:r>
              <a:rPr lang="en-US" sz="2000" i="1" dirty="0" smtClean="0"/>
              <a:t>terminal display.</a:t>
            </a:r>
          </a:p>
        </p:txBody>
      </p:sp>
    </p:spTree>
    <p:extLst>
      <p:ext uri="{BB962C8B-B14F-4D97-AF65-F5344CB8AC3E}">
        <p14:creationId xmlns:p14="http://schemas.microsoft.com/office/powerpoint/2010/main" val="40291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3088"/>
          </a:xfrm>
        </p:spPr>
        <p:txBody>
          <a:bodyPr>
            <a:normAutofit fontScale="90000"/>
          </a:bodyPr>
          <a:lstStyle/>
          <a:p>
            <a:r>
              <a:rPr lang="en-US" smtClean="0"/>
              <a:t>Redirecting Input and Output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1450" y="914400"/>
            <a:ext cx="8799513" cy="6089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It is possible to tell a program: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where to look for input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where to send output,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using I/O redirection: using the special characters </a:t>
            </a:r>
            <a:r>
              <a:rPr lang="en-US" sz="2000" b="1" dirty="0" smtClean="0">
                <a:solidFill>
                  <a:srgbClr val="FF0000"/>
                </a:solidFill>
              </a:rPr>
              <a:t>&lt;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Redirecting input:</a:t>
            </a:r>
            <a:r>
              <a:rPr lang="en-US" sz="2000" b="1" dirty="0" smtClean="0"/>
              <a:t> </a:t>
            </a:r>
            <a:r>
              <a:rPr lang="en-US" sz="2000" dirty="0" smtClean="0"/>
              <a:t>Using 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dirty="0" smtClean="0"/>
              <a:t>  with a file name (i.e., </a:t>
            </a:r>
            <a:r>
              <a:rPr lang="en-US" sz="2000" dirty="0" smtClean="0">
                <a:solidFill>
                  <a:srgbClr val="FF0000"/>
                </a:solidFill>
              </a:rPr>
              <a:t>&lt; file1</a:t>
            </a:r>
            <a:r>
              <a:rPr lang="en-US" sz="2000" dirty="0" smtClean="0"/>
              <a:t>) in a shell command,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tells the shell to read input from a file called "file1" instead of from the keyboard.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ourier New" pitchFamily="49" charset="0"/>
              </a:rPr>
              <a:t>$ more &lt; /</a:t>
            </a:r>
            <a:r>
              <a:rPr lang="en-US" sz="1800" dirty="0" err="1" smtClean="0">
                <a:latin typeface="Courier New" pitchFamily="49" charset="0"/>
              </a:rPr>
              <a:t>etc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</a:rPr>
              <a:t>passwd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Arguments</a:t>
            </a:r>
            <a:r>
              <a:rPr lang="en-US" sz="1800" dirty="0" smtClean="0"/>
              <a:t> </a:t>
            </a:r>
            <a:r>
              <a:rPr lang="en-US" sz="1800" dirty="0"/>
              <a:t>vs</a:t>
            </a:r>
            <a:r>
              <a:rPr lang="en-US" sz="1800" dirty="0" smtClean="0"/>
              <a:t>. </a:t>
            </a:r>
            <a:r>
              <a:rPr lang="en-US" sz="1800" dirty="0" err="1"/>
              <a:t>stdin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Redirecting output: </a:t>
            </a:r>
            <a:r>
              <a:rPr lang="en-US" sz="2000" dirty="0" smtClean="0"/>
              <a:t>Using 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 with a file name (i.e., </a:t>
            </a:r>
            <a:r>
              <a:rPr lang="en-US" sz="2000" dirty="0" smtClean="0">
                <a:solidFill>
                  <a:srgbClr val="FF0000"/>
                </a:solidFill>
              </a:rPr>
              <a:t>&gt; file 2</a:t>
            </a:r>
            <a:r>
              <a:rPr lang="en-US" sz="2000" dirty="0" smtClean="0"/>
              <a:t>) causes the shell to place the output from the command in a file called "file2" instead of on the screen.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If the file "file2" already exists, the old version will be overwritten.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ourier New" pitchFamily="49" charset="0"/>
              </a:rPr>
              <a:t>$ </a:t>
            </a:r>
            <a:r>
              <a:rPr lang="en-US" sz="1800" dirty="0" err="1" smtClean="0">
                <a:latin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</a:rPr>
              <a:t> /</a:t>
            </a:r>
            <a:r>
              <a:rPr lang="en-US" sz="1800" dirty="0" err="1" smtClean="0">
                <a:latin typeface="Courier New" pitchFamily="49" charset="0"/>
              </a:rPr>
              <a:t>tmp</a:t>
            </a:r>
            <a:r>
              <a:rPr lang="en-US" sz="1800" dirty="0" smtClean="0">
                <a:latin typeface="Courier New" pitchFamily="49" charset="0"/>
              </a:rPr>
              <a:t> &gt; ~/</a:t>
            </a:r>
            <a:r>
              <a:rPr lang="en-US" sz="1800" dirty="0" err="1" smtClean="0">
                <a:latin typeface="Courier New" pitchFamily="49" charset="0"/>
              </a:rPr>
              <a:t>ls.out</a:t>
            </a:r>
            <a:endParaRPr lang="en-US" sz="18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ourier New" pitchFamily="49" charset="0"/>
              </a:rPr>
              <a:t>$ sort </a:t>
            </a:r>
            <a:r>
              <a:rPr lang="en-US" sz="1800" dirty="0" err="1" smtClean="0">
                <a:latin typeface="Courier New" pitchFamily="49" charset="0"/>
              </a:rPr>
              <a:t>pippo</a:t>
            </a:r>
            <a:r>
              <a:rPr lang="en-US" sz="1800" dirty="0" smtClean="0">
                <a:latin typeface="Courier New" pitchFamily="49" charset="0"/>
              </a:rPr>
              <a:t> &gt; </a:t>
            </a:r>
            <a:r>
              <a:rPr lang="en-US" sz="1800" dirty="0" err="1" smtClean="0">
                <a:latin typeface="Courier New" pitchFamily="49" charset="0"/>
              </a:rPr>
              <a:t>pippo.ordinato</a:t>
            </a:r>
            <a:endParaRPr 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758825"/>
          </a:xfrm>
        </p:spPr>
        <p:txBody>
          <a:bodyPr>
            <a:normAutofit/>
          </a:bodyPr>
          <a:lstStyle/>
          <a:p>
            <a:r>
              <a:rPr lang="en-US" dirty="0" smtClean="0"/>
              <a:t>Redirecting Input and Output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5925" y="1096963"/>
            <a:ext cx="8423275" cy="534511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FF"/>
              </a:buClr>
              <a:buSzPct val="90000"/>
              <a:buFont typeface="Wingdings" pitchFamily="2" charset="2"/>
              <a:buChar char="n"/>
            </a:pPr>
            <a:r>
              <a:rPr kumimoji="1" lang="en-US" dirty="0">
                <a:solidFill>
                  <a:srgbClr val="FF0000"/>
                </a:solidFill>
              </a:rPr>
              <a:t>1&gt;</a:t>
            </a:r>
            <a:r>
              <a:rPr kumimoji="1" lang="en-US" dirty="0" err="1">
                <a:solidFill>
                  <a:srgbClr val="FF0000"/>
                </a:solidFill>
              </a:rPr>
              <a:t>pippo</a:t>
            </a:r>
            <a:r>
              <a:rPr kumimoji="1" lang="en-US" dirty="0">
                <a:solidFill>
                  <a:srgbClr val="FF0000"/>
                </a:solidFill>
              </a:rPr>
              <a:t> </a:t>
            </a:r>
            <a:r>
              <a:rPr kumimoji="1" lang="en-US" dirty="0"/>
              <a:t>redirects standard output to file </a:t>
            </a:r>
            <a:r>
              <a:rPr kumimoji="1" lang="en-US" dirty="0" err="1"/>
              <a:t>pippo</a:t>
            </a:r>
            <a:endParaRPr kumimoji="1" lang="en-US" dirty="0"/>
          </a:p>
          <a:p>
            <a:pPr algn="just">
              <a:lnSpc>
                <a:spcPct val="90000"/>
              </a:lnSpc>
              <a:buClr>
                <a:srgbClr val="0000FF"/>
              </a:buClr>
              <a:buSzPct val="90000"/>
              <a:buFont typeface="Wingdings" pitchFamily="2" charset="2"/>
              <a:buChar char="n"/>
            </a:pPr>
            <a:endParaRPr kumimoji="1" lang="en-US" dirty="0"/>
          </a:p>
          <a:p>
            <a:pPr algn="just">
              <a:lnSpc>
                <a:spcPct val="90000"/>
              </a:lnSpc>
              <a:buClr>
                <a:srgbClr val="0000FF"/>
              </a:buClr>
              <a:buSzPct val="90000"/>
              <a:buFont typeface="Wingdings" pitchFamily="2" charset="2"/>
              <a:buChar char="n"/>
            </a:pPr>
            <a:r>
              <a:rPr kumimoji="1" lang="en-US" dirty="0">
                <a:solidFill>
                  <a:srgbClr val="FF0000"/>
                </a:solidFill>
              </a:rPr>
              <a:t>2&gt;</a:t>
            </a:r>
            <a:r>
              <a:rPr kumimoji="1" lang="en-US" dirty="0" err="1">
                <a:solidFill>
                  <a:srgbClr val="FF0000"/>
                </a:solidFill>
              </a:rPr>
              <a:t>pippo</a:t>
            </a:r>
            <a:r>
              <a:rPr kumimoji="1" lang="en-US" dirty="0">
                <a:solidFill>
                  <a:srgbClr val="FF0000"/>
                </a:solidFill>
              </a:rPr>
              <a:t> </a:t>
            </a:r>
            <a:r>
              <a:rPr kumimoji="1" lang="en-US" dirty="0"/>
              <a:t>redirects standard error to file </a:t>
            </a:r>
            <a:r>
              <a:rPr kumimoji="1" lang="en-US" dirty="0" err="1"/>
              <a:t>pippo</a:t>
            </a:r>
            <a:endParaRPr kumimoji="1" lang="en-US" dirty="0"/>
          </a:p>
          <a:p>
            <a:pPr algn="just">
              <a:lnSpc>
                <a:spcPct val="90000"/>
              </a:lnSpc>
              <a:buClr>
                <a:srgbClr val="0000FF"/>
              </a:buClr>
              <a:buSzPct val="90000"/>
              <a:buFont typeface="Wingdings" pitchFamily="2" charset="2"/>
              <a:buChar char="n"/>
            </a:pPr>
            <a:endParaRPr kumimoji="1" lang="en-US" dirty="0"/>
          </a:p>
          <a:p>
            <a:pPr algn="just">
              <a:lnSpc>
                <a:spcPct val="90000"/>
              </a:lnSpc>
              <a:buClr>
                <a:srgbClr val="0000FF"/>
              </a:buClr>
              <a:buSzPct val="90000"/>
              <a:buFont typeface="Wingdings" pitchFamily="2" charset="2"/>
              <a:buChar char="n"/>
            </a:pPr>
            <a:r>
              <a:rPr kumimoji="1" lang="en-US" dirty="0" err="1"/>
              <a:t>ls</a:t>
            </a:r>
            <a:r>
              <a:rPr kumimoji="1" lang="en-US" dirty="0"/>
              <a:t> /home &gt;/</a:t>
            </a:r>
            <a:r>
              <a:rPr kumimoji="1" lang="en-US" dirty="0" err="1"/>
              <a:t>tmp</a:t>
            </a:r>
            <a:r>
              <a:rPr kumimoji="1" lang="en-US" dirty="0"/>
              <a:t>/</a:t>
            </a:r>
            <a:r>
              <a:rPr kumimoji="1" lang="en-US" dirty="0" err="1"/>
              <a:t>somefile</a:t>
            </a:r>
            <a:endParaRPr kumimoji="1" lang="en-US" dirty="0"/>
          </a:p>
          <a:p>
            <a:pPr algn="just">
              <a:lnSpc>
                <a:spcPct val="90000"/>
              </a:lnSpc>
              <a:buClr>
                <a:srgbClr val="0000FF"/>
              </a:buClr>
              <a:buSzPct val="90000"/>
              <a:buFont typeface="Wingdings" pitchFamily="2" charset="2"/>
              <a:buChar char="n"/>
            </a:pPr>
            <a:r>
              <a:rPr kumimoji="1" lang="en-US" dirty="0" err="1"/>
              <a:t>ls</a:t>
            </a:r>
            <a:r>
              <a:rPr kumimoji="1" lang="en-US" dirty="0"/>
              <a:t> /home/</a:t>
            </a:r>
            <a:r>
              <a:rPr kumimoji="1" lang="en-US" dirty="0" err="1"/>
              <a:t>xxxyyy</a:t>
            </a:r>
            <a:r>
              <a:rPr kumimoji="1" lang="en-US" dirty="0"/>
              <a:t> 2&gt;/</a:t>
            </a:r>
            <a:r>
              <a:rPr kumimoji="1" lang="en-US" dirty="0" err="1"/>
              <a:t>tmp</a:t>
            </a:r>
            <a:r>
              <a:rPr kumimoji="1" lang="en-US" dirty="0"/>
              <a:t>/error</a:t>
            </a:r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en-US" dirty="0" smtClean="0"/>
              <a:t>Use 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 to append to an existing file (i.e., </a:t>
            </a:r>
            <a:r>
              <a:rPr lang="en-US" dirty="0" smtClean="0">
                <a:solidFill>
                  <a:srgbClr val="FF0000"/>
                </a:solidFill>
              </a:rPr>
              <a:t>&gt;&gt; file2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If the file "file2" does not already exist, it will be created.</a:t>
            </a:r>
          </a:p>
          <a:p>
            <a:pPr marL="548640" indent="-457200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/null</a:t>
            </a:r>
          </a:p>
        </p:txBody>
      </p:sp>
    </p:spTree>
    <p:extLst>
      <p:ext uri="{BB962C8B-B14F-4D97-AF65-F5344CB8AC3E}">
        <p14:creationId xmlns:p14="http://schemas.microsoft.com/office/powerpoint/2010/main" val="5991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8825"/>
          </a:xfrm>
        </p:spPr>
        <p:txBody>
          <a:bodyPr>
            <a:normAutofit/>
          </a:bodyPr>
          <a:lstStyle/>
          <a:p>
            <a:r>
              <a:rPr lang="en-US" smtClean="0"/>
              <a:t>Redirecting Error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96963"/>
            <a:ext cx="9144000" cy="53451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rgbClr val="FF0000"/>
                </a:solidFill>
              </a:rPr>
              <a:t>&gt;&amp;</a:t>
            </a:r>
            <a:r>
              <a:rPr lang="en-US" dirty="0" smtClean="0"/>
              <a:t> with a file name (i.e., </a:t>
            </a:r>
            <a:r>
              <a:rPr lang="en-US" dirty="0" smtClean="0">
                <a:solidFill>
                  <a:srgbClr val="FF0000"/>
                </a:solidFill>
              </a:rPr>
              <a:t>&gt;&amp; file1</a:t>
            </a:r>
            <a:r>
              <a:rPr lang="en-US" dirty="0" smtClean="0"/>
              <a:t>) causes the shell to place the </a:t>
            </a:r>
            <a:r>
              <a:rPr lang="en-US" dirty="0" smtClean="0">
                <a:solidFill>
                  <a:srgbClr val="FF0000"/>
                </a:solidFill>
              </a:rPr>
              <a:t>standard error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standard output</a:t>
            </a:r>
            <a:r>
              <a:rPr lang="en-US" dirty="0" smtClean="0"/>
              <a:t> from the command in a file called "file1".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 smtClean="0"/>
              <a:t>If the file "file1" already exists, the old version will be overwritten.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it-IT" dirty="0" smtClean="0">
              <a:solidFill>
                <a:srgbClr val="0000FF"/>
              </a:solidFill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/bin/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/bin/xyz123 </a:t>
            </a:r>
            <a:br>
              <a:rPr lang="en-US" sz="2000" b="1" dirty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cannot access /bin/xyz123: No such file or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directory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rwxr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xr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-x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root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105840 Nov 20  2012 /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bin/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914400" lvl="1" indent="-457200">
              <a:lnSpc>
                <a:spcPct val="90000"/>
              </a:lnSpc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/bin/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/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bin/xyz123 &gt;&amp;/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ls.out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14400" lvl="1" indent="-457200">
              <a:lnSpc>
                <a:spcPct val="90000"/>
              </a:lnSpc>
            </a:pPr>
            <a:endParaRPr lang="it-IT" dirty="0" smtClean="0">
              <a:latin typeface="Courier New" pitchFamily="49" charset="0"/>
            </a:endParaRP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endParaRPr lang="it-IT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457200"/>
            <a:ext cx="7467600" cy="1143000"/>
          </a:xfrm>
        </p:spPr>
        <p:txBody>
          <a:bodyPr>
            <a:normAutofit/>
          </a:bodyPr>
          <a:lstStyle/>
          <a:p>
            <a:pPr algn="r" rtl="1"/>
            <a:r>
              <a:rPr lang="fa-IR" sz="3600" dirty="0" smtClean="0"/>
              <a:t>دستور کار : </a:t>
            </a:r>
            <a:r>
              <a:rPr lang="en-US" sz="3600" dirty="0" smtClean="0"/>
              <a:t>I/O Redirection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924800" cy="6096000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endParaRPr lang="fa-IR" sz="3200" dirty="0" smtClean="0"/>
          </a:p>
          <a:p>
            <a:pPr marL="0" indent="0" algn="r" rtl="1">
              <a:buNone/>
            </a:pPr>
            <a:r>
              <a:rPr lang="fa-IR" sz="3200" dirty="0" smtClean="0"/>
              <a:t>دستور زیر را توسط کاربر </a:t>
            </a:r>
            <a:r>
              <a:rPr lang="en-US" sz="3200" dirty="0" err="1" smtClean="0"/>
              <a:t>ceit</a:t>
            </a:r>
            <a:r>
              <a:rPr lang="fa-IR" sz="3200" dirty="0" smtClean="0"/>
              <a:t> اجرا کنید: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-r Permit /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</a:t>
            </a:r>
            <a:endParaRPr lang="fa-IR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0" lvl="1" indent="-457200" algn="r" rtl="1">
              <a:buFont typeface="+mj-lt"/>
              <a:buAutoNum type="alphaLcParenR"/>
            </a:pPr>
            <a:r>
              <a:rPr lang="fa-IR" sz="2800" dirty="0" smtClean="0"/>
              <a:t>این دستور کلمه‌ی </a:t>
            </a:r>
            <a:r>
              <a:rPr lang="en-US" sz="2800" dirty="0" smtClean="0"/>
              <a:t>Permit</a:t>
            </a:r>
            <a:r>
              <a:rPr lang="fa-IR" sz="2800" dirty="0" smtClean="0"/>
              <a:t> را در همه ی فایل‌های واقع در مسیر </a:t>
            </a:r>
            <a:r>
              <a:rPr lang="en-US" sz="2800" dirty="0" smtClean="0"/>
              <a:t>/</a:t>
            </a:r>
            <a:r>
              <a:rPr lang="en-US" sz="2800" dirty="0" err="1" smtClean="0"/>
              <a:t>etc</a:t>
            </a:r>
            <a:r>
              <a:rPr lang="en-US" sz="2800" dirty="0" smtClean="0"/>
              <a:t>/</a:t>
            </a:r>
            <a:r>
              <a:rPr lang="en-US" sz="2800" dirty="0" err="1" smtClean="0"/>
              <a:t>ssh</a:t>
            </a:r>
            <a:r>
              <a:rPr lang="en-US" sz="2800" dirty="0" smtClean="0"/>
              <a:t>/</a:t>
            </a:r>
            <a:r>
              <a:rPr lang="fa-IR" sz="2800" dirty="0" smtClean="0"/>
              <a:t> و زیردایرکتوری‌های آن جستجو می‌کند. کدام بخش از خروجی مربوط به  </a:t>
            </a:r>
            <a:r>
              <a:rPr lang="en-US" sz="2800" dirty="0" smtClean="0"/>
              <a:t>standard output</a:t>
            </a:r>
            <a:r>
              <a:rPr lang="fa-IR" sz="2800" dirty="0" smtClean="0"/>
              <a:t> و کدام مربوط به </a:t>
            </a:r>
            <a:r>
              <a:rPr lang="en-US" sz="2800" dirty="0" smtClean="0"/>
              <a:t>standard error</a:t>
            </a:r>
            <a:r>
              <a:rPr lang="fa-IR" sz="2800" dirty="0" smtClean="0"/>
              <a:t> است؟ </a:t>
            </a:r>
          </a:p>
          <a:p>
            <a:pPr marL="822960" lvl="1" indent="-457200" algn="r" rtl="1">
              <a:buFont typeface="+mj-lt"/>
              <a:buAutoNum type="alphaLcParenR"/>
            </a:pPr>
            <a:endParaRPr lang="fa-IR" sz="2800" dirty="0" smtClean="0"/>
          </a:p>
          <a:p>
            <a:pPr marL="822960" lvl="1" indent="-457200" algn="r" rtl="1">
              <a:buFont typeface="+mj-lt"/>
              <a:buAutoNum type="alphaLcParenR"/>
            </a:pPr>
            <a:r>
              <a:rPr lang="en-US" sz="2800" dirty="0" err="1" smtClean="0"/>
              <a:t>Stdout</a:t>
            </a:r>
            <a:r>
              <a:rPr lang="fa-IR" sz="2800" dirty="0" smtClean="0"/>
              <a:t> را به فایل </a:t>
            </a:r>
            <a:r>
              <a:rPr lang="en-US" sz="2800" dirty="0" err="1" smtClean="0"/>
              <a:t>test.out</a:t>
            </a:r>
            <a:r>
              <a:rPr lang="fa-IR" sz="2800" dirty="0" smtClean="0"/>
              <a:t> و </a:t>
            </a:r>
            <a:r>
              <a:rPr lang="en-US" sz="2800" dirty="0" err="1" smtClean="0"/>
              <a:t>stderr</a:t>
            </a:r>
            <a:r>
              <a:rPr lang="fa-IR" sz="2800" dirty="0" smtClean="0"/>
              <a:t> را به فایل </a:t>
            </a:r>
            <a:r>
              <a:rPr lang="en-US" sz="2800" dirty="0" err="1" smtClean="0"/>
              <a:t>test.err</a:t>
            </a:r>
            <a:r>
              <a:rPr lang="fa-IR" sz="2800" dirty="0" smtClean="0"/>
              <a:t> هدایت (</a:t>
            </a:r>
            <a:r>
              <a:rPr lang="en-US" sz="2800" dirty="0" smtClean="0"/>
              <a:t>redirect</a:t>
            </a:r>
            <a:r>
              <a:rPr lang="fa-IR" sz="2800" dirty="0" smtClean="0"/>
              <a:t>) کنید.</a:t>
            </a:r>
          </a:p>
          <a:p>
            <a:pPr marL="822960" lvl="1" indent="-457200" algn="r" rtl="1">
              <a:buFont typeface="+mj-lt"/>
              <a:buAutoNum type="alphaLcParenR"/>
            </a:pPr>
            <a:endParaRPr lang="fa-IR" sz="2800" dirty="0" smtClean="0"/>
          </a:p>
          <a:p>
            <a:pPr marL="822960" lvl="1" indent="-457200" algn="r" rtl="1">
              <a:buFont typeface="+mj-lt"/>
              <a:buAutoNum type="alphaLcParenR"/>
            </a:pPr>
            <a:r>
              <a:rPr lang="fa-IR" sz="2800" dirty="0" smtClean="0"/>
              <a:t>هر دو نوع خروجی را همزمان به فایل </a:t>
            </a:r>
            <a:r>
              <a:rPr lang="en-US" sz="2800" dirty="0" smtClean="0"/>
              <a:t>test.txt</a:t>
            </a:r>
            <a:r>
              <a:rPr lang="fa-IR" sz="2800" dirty="0" smtClean="0"/>
              <a:t> بفرستید.</a:t>
            </a:r>
          </a:p>
          <a:p>
            <a:pPr marL="822960" lvl="1" indent="-457200" algn="r" rtl="1">
              <a:buFont typeface="+mj-lt"/>
              <a:buAutoNum type="alphaLcParenR"/>
            </a:pPr>
            <a:endParaRPr lang="fa-IR" sz="2800" dirty="0" smtClean="0"/>
          </a:p>
          <a:p>
            <a:pPr marL="822960" lvl="1" indent="-457200" algn="r" rtl="1">
              <a:buFont typeface="+mj-lt"/>
              <a:buAutoNum type="alphaLcParenR"/>
            </a:pPr>
            <a:r>
              <a:rPr lang="fa-IR" sz="2800" dirty="0" smtClean="0"/>
              <a:t>دستور را دوباره طوری اجرا کنید که تنها خروجی </a:t>
            </a:r>
            <a:r>
              <a:rPr lang="en-US" sz="2800" dirty="0" err="1" smtClean="0"/>
              <a:t>stdout</a:t>
            </a:r>
            <a:r>
              <a:rPr lang="fa-IR" sz="2800" dirty="0" smtClean="0"/>
              <a:t> نمایش داده شود.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Wild-cards</a:t>
            </a:r>
          </a:p>
        </p:txBody>
      </p:sp>
      <p:sp>
        <p:nvSpPr>
          <p:cNvPr id="63491" name="Rectangle 307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</a:rPr>
              <a:t> –l *.c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</a:rPr>
              <a:t>]*</a:t>
            </a:r>
          </a:p>
          <a:p>
            <a:pPr lvl="1">
              <a:lnSpc>
                <a:spcPct val="90000"/>
              </a:lnSpc>
            </a:pPr>
            <a:r>
              <a:rPr kumimoji="0" lang="en-US" dirty="0" smtClean="0">
                <a:latin typeface="Courier New" pitchFamily="49" charset="0"/>
              </a:rPr>
              <a:t>$ </a:t>
            </a:r>
            <a:r>
              <a:rPr kumimoji="0" lang="en-US" dirty="0" err="1" smtClean="0">
                <a:latin typeface="Courier New" pitchFamily="49" charset="0"/>
              </a:rPr>
              <a:t>ls</a:t>
            </a:r>
            <a:r>
              <a:rPr kumimoji="0" lang="en-US" dirty="0" smtClean="0">
                <a:latin typeface="Courier New" pitchFamily="49" charset="0"/>
              </a:rPr>
              <a:t> ?a*</a:t>
            </a:r>
          </a:p>
          <a:p>
            <a:r>
              <a:rPr kumimoji="0" lang="en-US" b="1" dirty="0" smtClean="0">
                <a:solidFill>
                  <a:srgbClr val="0000FF"/>
                </a:solidFill>
              </a:rPr>
              <a:t>* </a:t>
            </a:r>
            <a:r>
              <a:rPr kumimoji="0" lang="en-US" dirty="0" smtClean="0"/>
              <a:t>means 'match any number of characters'. </a:t>
            </a:r>
          </a:p>
          <a:p>
            <a:pPr lvl="1"/>
            <a:r>
              <a:rPr kumimoji="0" lang="en-US" sz="2800" dirty="0" smtClean="0"/>
              <a:t>For example, </a:t>
            </a:r>
            <a:r>
              <a:rPr kumimoji="0" lang="en-US" sz="2800" dirty="0" smtClean="0">
                <a:solidFill>
                  <a:srgbClr val="FF33CC"/>
                </a:solidFill>
              </a:rPr>
              <a:t>chap*</a:t>
            </a:r>
            <a:r>
              <a:rPr kumimoji="0" lang="en-US" sz="2800" dirty="0" smtClean="0"/>
              <a:t> matches: </a:t>
            </a:r>
            <a:r>
              <a:rPr kumimoji="0" lang="en-US" sz="2800" i="1" dirty="0" smtClean="0"/>
              <a:t>chap01, </a:t>
            </a:r>
            <a:r>
              <a:rPr kumimoji="0" lang="en-US" sz="2800" i="1" dirty="0" err="1" smtClean="0"/>
              <a:t>chapa</a:t>
            </a:r>
            <a:r>
              <a:rPr kumimoji="0" lang="en-US" sz="2800" i="1" dirty="0" smtClean="0"/>
              <a:t>, </a:t>
            </a:r>
            <a:r>
              <a:rPr kumimoji="0" lang="en-US" sz="2800" i="1" dirty="0" err="1" smtClean="0"/>
              <a:t>chap_end</a:t>
            </a:r>
            <a:r>
              <a:rPr kumimoji="0" lang="en-US" sz="2800" dirty="0" smtClean="0"/>
              <a:t>, and also </a:t>
            </a:r>
            <a:r>
              <a:rPr kumimoji="0" lang="en-US" sz="2800" i="1" dirty="0" smtClean="0"/>
              <a:t>chap</a:t>
            </a:r>
            <a:r>
              <a:rPr kumimoji="0" lang="en-US" sz="2800" dirty="0" smtClean="0"/>
              <a:t>. </a:t>
            </a:r>
          </a:p>
          <a:p>
            <a:pPr lvl="1"/>
            <a:r>
              <a:rPr kumimoji="0" lang="en-US" sz="2800" dirty="0" smtClean="0"/>
              <a:t>If you just give </a:t>
            </a:r>
            <a:r>
              <a:rPr kumimoji="0" lang="en-US" sz="2800" dirty="0" smtClean="0">
                <a:solidFill>
                  <a:srgbClr val="FF33CC"/>
                </a:solidFill>
              </a:rPr>
              <a:t>*</a:t>
            </a:r>
            <a:r>
              <a:rPr kumimoji="0" lang="en-US" sz="2800" dirty="0" smtClean="0"/>
              <a:t> (nothing else), it matches every file.</a:t>
            </a:r>
          </a:p>
          <a:p>
            <a:r>
              <a:rPr kumimoji="0" lang="en-US" dirty="0" smtClean="0"/>
              <a:t> </a:t>
            </a:r>
            <a:r>
              <a:rPr kumimoji="0" lang="en-US" dirty="0" smtClean="0">
                <a:solidFill>
                  <a:srgbClr val="0000FF"/>
                </a:solidFill>
              </a:rPr>
              <a:t>?</a:t>
            </a:r>
            <a:r>
              <a:rPr kumimoji="0" lang="en-US" dirty="0" smtClean="0"/>
              <a:t> means 'match any single character'. </a:t>
            </a:r>
          </a:p>
          <a:p>
            <a:pPr lvl="1"/>
            <a:r>
              <a:rPr kumimoji="0" lang="en-US" sz="2800" dirty="0" smtClean="0"/>
              <a:t>For example, </a:t>
            </a:r>
            <a:r>
              <a:rPr kumimoji="0" lang="en-US" sz="2800" dirty="0" smtClean="0">
                <a:solidFill>
                  <a:srgbClr val="FF33CC"/>
                </a:solidFill>
              </a:rPr>
              <a:t>chap?</a:t>
            </a:r>
            <a:r>
              <a:rPr kumimoji="0" lang="en-US" sz="2800" dirty="0" smtClean="0"/>
              <a:t> matches: </a:t>
            </a:r>
            <a:r>
              <a:rPr kumimoji="0" lang="en-US" sz="2800" i="1" dirty="0" err="1" smtClean="0"/>
              <a:t>chapa</a:t>
            </a:r>
            <a:r>
              <a:rPr kumimoji="0" lang="en-US" sz="2800" dirty="0" smtClean="0"/>
              <a:t> and </a:t>
            </a:r>
            <a:r>
              <a:rPr kumimoji="0" lang="en-US" sz="2800" i="1" dirty="0" smtClean="0"/>
              <a:t>chap1</a:t>
            </a:r>
            <a:r>
              <a:rPr kumimoji="0" lang="en-US" sz="2800" dirty="0" smtClean="0"/>
              <a:t>, but not </a:t>
            </a:r>
            <a:r>
              <a:rPr kumimoji="0" lang="en-US" sz="2800" i="1" dirty="0" smtClean="0"/>
              <a:t>chap01</a:t>
            </a:r>
            <a:r>
              <a:rPr kumimoji="0" lang="en-US" sz="2800" dirty="0" smtClean="0"/>
              <a:t> and </a:t>
            </a:r>
            <a:r>
              <a:rPr kumimoji="0" lang="en-US" sz="2800" i="1" dirty="0" smtClean="0"/>
              <a:t>chap</a:t>
            </a:r>
            <a:r>
              <a:rPr kumimoji="0" lang="en-US" sz="2800" dirty="0" smtClean="0"/>
              <a:t>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7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0"/>
            <a:ext cx="7772400" cy="573088"/>
          </a:xfrm>
        </p:spPr>
        <p:txBody>
          <a:bodyPr>
            <a:normAutofit fontScale="90000"/>
          </a:bodyPr>
          <a:lstStyle/>
          <a:p>
            <a:r>
              <a:rPr kumimoji="0" lang="en-US" smtClean="0"/>
              <a:t>Wild-cards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038" y="1068388"/>
            <a:ext cx="8751887" cy="5208587"/>
          </a:xfrm>
        </p:spPr>
        <p:txBody>
          <a:bodyPr>
            <a:normAutofit fontScale="92500" lnSpcReduction="20000"/>
          </a:bodyPr>
          <a:lstStyle/>
          <a:p>
            <a:endParaRPr kumimoji="0" lang="en-US" dirty="0" smtClean="0">
              <a:solidFill>
                <a:srgbClr val="0000FF"/>
              </a:solidFill>
            </a:endParaRPr>
          </a:p>
          <a:p>
            <a:r>
              <a:rPr kumimoji="0" lang="en-US" dirty="0" smtClean="0">
                <a:solidFill>
                  <a:srgbClr val="0000FF"/>
                </a:solidFill>
              </a:rPr>
              <a:t>[..]</a:t>
            </a:r>
            <a:r>
              <a:rPr kumimoji="0" lang="en-US" dirty="0" smtClean="0"/>
              <a:t> means 'match any one characters between the brackets'. A range of characters  may be specified by separating a pair of characters by a dash.</a:t>
            </a:r>
          </a:p>
          <a:p>
            <a:pPr lvl="1"/>
            <a:r>
              <a:rPr kumimoji="0" lang="en-US" sz="2800" dirty="0" smtClean="0"/>
              <a:t>For example, </a:t>
            </a:r>
            <a:r>
              <a:rPr kumimoji="0" lang="en-US" sz="2800" dirty="0" smtClean="0">
                <a:solidFill>
                  <a:srgbClr val="FF33CC"/>
                </a:solidFill>
              </a:rPr>
              <a:t>chap[</a:t>
            </a:r>
            <a:r>
              <a:rPr kumimoji="0" lang="en-US" sz="2800" dirty="0" err="1" smtClean="0">
                <a:solidFill>
                  <a:srgbClr val="FF33CC"/>
                </a:solidFill>
              </a:rPr>
              <a:t>abc</a:t>
            </a:r>
            <a:r>
              <a:rPr kumimoji="0" lang="en-US" sz="2800" dirty="0" smtClean="0">
                <a:solidFill>
                  <a:srgbClr val="FF33CC"/>
                </a:solidFill>
              </a:rPr>
              <a:t>]</a:t>
            </a:r>
            <a:r>
              <a:rPr kumimoji="0" lang="en-US" sz="2800" dirty="0" smtClean="0"/>
              <a:t> matches: </a:t>
            </a:r>
            <a:r>
              <a:rPr kumimoji="0" lang="en-US" sz="2800" i="1" dirty="0" err="1" smtClean="0"/>
              <a:t>chapa</a:t>
            </a:r>
            <a:r>
              <a:rPr kumimoji="0" lang="en-US" sz="2800" dirty="0" smtClean="0"/>
              <a:t> and </a:t>
            </a:r>
            <a:r>
              <a:rPr kumimoji="0" lang="en-US" sz="2800" i="1" dirty="0" err="1" smtClean="0"/>
              <a:t>chapc</a:t>
            </a:r>
            <a:r>
              <a:rPr kumimoji="0" lang="en-US" sz="2800" dirty="0" smtClean="0"/>
              <a:t>, but not </a:t>
            </a:r>
            <a:r>
              <a:rPr kumimoji="0" lang="en-US" sz="2800" i="1" dirty="0" smtClean="0"/>
              <a:t>chap1</a:t>
            </a:r>
            <a:r>
              <a:rPr kumimoji="0" lang="en-US" sz="2800" dirty="0" smtClean="0"/>
              <a:t> and </a:t>
            </a:r>
            <a:r>
              <a:rPr kumimoji="0" lang="en-US" sz="2800" i="1" dirty="0" err="1" smtClean="0"/>
              <a:t>chapab</a:t>
            </a:r>
            <a:r>
              <a:rPr kumimoji="0" lang="en-US" sz="2800" dirty="0" smtClean="0"/>
              <a:t>.</a:t>
            </a:r>
          </a:p>
          <a:p>
            <a:pPr lvl="1"/>
            <a:r>
              <a:rPr kumimoji="0" lang="en-US" sz="2800" dirty="0" smtClean="0">
                <a:solidFill>
                  <a:srgbClr val="FF33CC"/>
                </a:solidFill>
              </a:rPr>
              <a:t>[A-</a:t>
            </a:r>
            <a:r>
              <a:rPr kumimoji="0" lang="en-US" sz="2800" dirty="0" err="1" smtClean="0">
                <a:solidFill>
                  <a:srgbClr val="FF33CC"/>
                </a:solidFill>
              </a:rPr>
              <a:t>Za</a:t>
            </a:r>
            <a:r>
              <a:rPr kumimoji="0" lang="en-US" sz="2800" dirty="0" smtClean="0">
                <a:solidFill>
                  <a:srgbClr val="FF33CC"/>
                </a:solidFill>
              </a:rPr>
              <a:t>-z]*</a:t>
            </a:r>
            <a:r>
              <a:rPr kumimoji="0" lang="en-US" sz="2800" dirty="0" smtClean="0"/>
              <a:t> matches with any word whose first element is a character</a:t>
            </a:r>
          </a:p>
          <a:p>
            <a:pPr lvl="1"/>
            <a:r>
              <a:rPr kumimoji="0" lang="en-US" sz="2800" dirty="0" smtClean="0">
                <a:solidFill>
                  <a:srgbClr val="FF33CC"/>
                </a:solidFill>
              </a:rPr>
              <a:t>[!</a:t>
            </a:r>
            <a:r>
              <a:rPr kumimoji="0" lang="en-US" sz="2800" dirty="0" err="1" smtClean="0">
                <a:solidFill>
                  <a:srgbClr val="FF33CC"/>
                </a:solidFill>
              </a:rPr>
              <a:t>abc</a:t>
            </a:r>
            <a:r>
              <a:rPr kumimoji="0" lang="en-US" sz="2800" dirty="0" smtClean="0">
                <a:solidFill>
                  <a:srgbClr val="FF33CC"/>
                </a:solidFill>
              </a:rPr>
              <a:t>]</a:t>
            </a:r>
            <a:r>
              <a:rPr kumimoji="0" lang="en-US" sz="2800" dirty="0" smtClean="0"/>
              <a:t> matches with any one characters different from </a:t>
            </a:r>
            <a:r>
              <a:rPr kumimoji="0" lang="en-US" sz="2800" dirty="0" err="1" smtClean="0"/>
              <a:t>a,b</a:t>
            </a:r>
            <a:r>
              <a:rPr kumimoji="0" lang="en-US" sz="2800" dirty="0" smtClean="0"/>
              <a:t> and c</a:t>
            </a:r>
          </a:p>
          <a:p>
            <a:r>
              <a:rPr lang="en-US" sz="3100" dirty="0"/>
              <a:t>{ } (curly brackets</a:t>
            </a:r>
            <a:r>
              <a:rPr lang="en-US" sz="3100" dirty="0" smtClean="0"/>
              <a:t>)</a:t>
            </a:r>
          </a:p>
          <a:p>
            <a:pPr lvl="1"/>
            <a:r>
              <a:rPr lang="en-US" sz="2800" dirty="0" smtClean="0"/>
              <a:t>or!</a:t>
            </a:r>
          </a:p>
          <a:p>
            <a:pPr lvl="1"/>
            <a:r>
              <a:rPr lang="en-US" sz="2800" dirty="0" smtClean="0"/>
              <a:t>E.g. </a:t>
            </a:r>
            <a:br>
              <a:rPr lang="en-US" sz="2800" dirty="0" smtClean="0"/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pic-{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reza,ali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 ~/My\ Pictures </a:t>
            </a:r>
            <a:br>
              <a:rPr lang="en-US" sz="2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pic-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reza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pic-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ali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~/My\ Pictures</a:t>
            </a:r>
          </a:p>
          <a:p>
            <a:pPr lvl="1"/>
            <a:endParaRPr kumimoji="0"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06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1940</TotalTime>
  <Words>981</Words>
  <Application>Microsoft Office PowerPoint</Application>
  <PresentationFormat>On-screen Show 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Session 7</vt:lpstr>
      <vt:lpstr>Contents</vt:lpstr>
      <vt:lpstr>Standard Input and Standard Output</vt:lpstr>
      <vt:lpstr>Redirecting Input and Output</vt:lpstr>
      <vt:lpstr>Redirecting Input and Output</vt:lpstr>
      <vt:lpstr>Redirecting Error</vt:lpstr>
      <vt:lpstr>دستور کار : I/O Redirection</vt:lpstr>
      <vt:lpstr>Wild-cards</vt:lpstr>
      <vt:lpstr>Wild-cards</vt:lpstr>
      <vt:lpstr>دستور کار: کار با Wild-card ها</vt:lpstr>
      <vt:lpstr>Regular Expressions</vt:lpstr>
      <vt:lpstr>Regex: Summary</vt:lpstr>
      <vt:lpstr>Regex Examples</vt:lpstr>
      <vt:lpstr>grep: Search in Files</vt:lpstr>
      <vt:lpstr>grep: Examples</vt:lpstr>
      <vt:lpstr>Escaping and Quoting  </vt:lpstr>
      <vt:lpstr>دستور کار: استفاده از دستور grep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Mozafar</dc:creator>
  <cp:lastModifiedBy>Mozafar</cp:lastModifiedBy>
  <cp:revision>98</cp:revision>
  <dcterms:created xsi:type="dcterms:W3CDTF">2006-08-16T00:00:00Z</dcterms:created>
  <dcterms:modified xsi:type="dcterms:W3CDTF">2014-04-26T04:17:20Z</dcterms:modified>
</cp:coreProperties>
</file>