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76" r:id="rId2"/>
    <p:sldId id="277" r:id="rId3"/>
    <p:sldId id="284" r:id="rId4"/>
    <p:sldId id="285" r:id="rId5"/>
    <p:sldId id="287" r:id="rId6"/>
    <p:sldId id="28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8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7" autoAdjust="0"/>
    <p:restoredTop sz="94660"/>
  </p:normalViewPr>
  <p:slideViewPr>
    <p:cSldViewPr>
      <p:cViewPr>
        <p:scale>
          <a:sx n="66" d="100"/>
          <a:sy n="66" d="100"/>
        </p:scale>
        <p:origin x="-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8FEC25E-007A-4B53-963A-755FEA413DB0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15EE85E-D7DE-4AA0-B25B-3B155235B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9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B3E57-D234-492F-B49E-9C436AA6CC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9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5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Linux software installation model:</a:t>
            </a:r>
          </a:p>
          <a:p>
            <a:pPr lvl="1"/>
            <a:r>
              <a:rPr lang="en-US" dirty="0" smtClean="0"/>
              <a:t>Single &amp; coherent packages</a:t>
            </a:r>
          </a:p>
          <a:p>
            <a:pPr lvl="1"/>
            <a:r>
              <a:rPr lang="en-US" dirty="0" smtClean="0"/>
              <a:t>Verified </a:t>
            </a:r>
          </a:p>
          <a:p>
            <a:pPr lvl="1"/>
            <a:r>
              <a:rPr lang="en-US" dirty="0" smtClean="0"/>
              <a:t>Have checksum</a:t>
            </a:r>
          </a:p>
          <a:p>
            <a:pPr lvl="1"/>
            <a:r>
              <a:rPr lang="en-US" dirty="0" smtClean="0"/>
              <a:t>Internet repo</a:t>
            </a:r>
          </a:p>
          <a:p>
            <a:pPr lvl="1"/>
            <a:r>
              <a:rPr lang="en-US" dirty="0" smtClean="0"/>
              <a:t>Pros &amp; cons?</a:t>
            </a:r>
          </a:p>
          <a:p>
            <a:r>
              <a:rPr lang="en-US" dirty="0"/>
              <a:t>A package management system is a collection </a:t>
            </a:r>
            <a:r>
              <a:rPr lang="en-US" dirty="0" smtClean="0"/>
              <a:t>of tools </a:t>
            </a:r>
            <a:r>
              <a:rPr lang="en-US" dirty="0"/>
              <a:t>to </a:t>
            </a:r>
            <a:r>
              <a:rPr lang="en-US" dirty="0" smtClean="0"/>
              <a:t>work with packages,</a:t>
            </a:r>
          </a:p>
          <a:p>
            <a:r>
              <a:rPr lang="en-US" dirty="0"/>
              <a:t>Packages are distributions of software and </a:t>
            </a:r>
            <a:r>
              <a:rPr lang="en-US" dirty="0" smtClean="0"/>
              <a:t>metadata</a:t>
            </a:r>
          </a:p>
          <a:p>
            <a:pPr lvl="1"/>
            <a:r>
              <a:rPr lang="en-US" dirty="0"/>
              <a:t>Metadata: </a:t>
            </a:r>
            <a:r>
              <a:rPr lang="en-US" dirty="0" smtClean="0"/>
              <a:t>full </a:t>
            </a:r>
            <a:r>
              <a:rPr lang="en-US" dirty="0"/>
              <a:t>name, </a:t>
            </a:r>
            <a:r>
              <a:rPr lang="en-US" dirty="0" smtClean="0"/>
              <a:t>description, version, checksum</a:t>
            </a:r>
            <a:r>
              <a:rPr lang="en-US" dirty="0"/>
              <a:t>, </a:t>
            </a:r>
            <a:r>
              <a:rPr lang="en-US" dirty="0" smtClean="0"/>
              <a:t>dependencies …</a:t>
            </a:r>
            <a:endParaRPr lang="en-US" dirty="0"/>
          </a:p>
          <a:p>
            <a:r>
              <a:rPr lang="en-US" dirty="0" smtClean="0"/>
              <a:t>Upon </a:t>
            </a:r>
            <a:r>
              <a:rPr lang="en-US" dirty="0"/>
              <a:t>installation, metadata is stored in a </a:t>
            </a:r>
            <a:r>
              <a:rPr lang="en-US" dirty="0" smtClean="0"/>
              <a:t>local package </a:t>
            </a:r>
            <a:r>
              <a:rPr lang="en-US" dirty="0"/>
              <a:t>database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happens when we install some package?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3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Typical functions of a package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Install/remove/search packages</a:t>
            </a:r>
          </a:p>
          <a:p>
            <a:r>
              <a:rPr lang="en-US" dirty="0" smtClean="0"/>
              <a:t>Verifying </a:t>
            </a:r>
            <a:r>
              <a:rPr lang="en-US" dirty="0"/>
              <a:t>file checksums to ensure correct </a:t>
            </a:r>
            <a:r>
              <a:rPr lang="en-US" dirty="0" smtClean="0"/>
              <a:t>packages,</a:t>
            </a:r>
            <a:endParaRPr lang="en-US" dirty="0"/>
          </a:p>
          <a:p>
            <a:r>
              <a:rPr lang="en-US" dirty="0" smtClean="0"/>
              <a:t>Verifying </a:t>
            </a:r>
            <a:r>
              <a:rPr lang="en-US" dirty="0"/>
              <a:t>digital signatures to authenticate the </a:t>
            </a:r>
            <a:r>
              <a:rPr lang="en-US" dirty="0" smtClean="0"/>
              <a:t>origin,</a:t>
            </a:r>
            <a:endParaRPr lang="en-US" dirty="0"/>
          </a:p>
          <a:p>
            <a:r>
              <a:rPr lang="en-US" dirty="0" smtClean="0"/>
              <a:t>Upgrading </a:t>
            </a:r>
            <a:r>
              <a:rPr lang="en-US" dirty="0"/>
              <a:t>software with latest versions, typically from a </a:t>
            </a:r>
            <a:r>
              <a:rPr lang="en-US" dirty="0" smtClean="0"/>
              <a:t>software repository</a:t>
            </a:r>
            <a:r>
              <a:rPr lang="en-US" dirty="0"/>
              <a:t>.</a:t>
            </a:r>
          </a:p>
          <a:p>
            <a:r>
              <a:rPr lang="en-US" dirty="0" smtClean="0"/>
              <a:t>Grouping </a:t>
            </a:r>
            <a:r>
              <a:rPr lang="en-US" dirty="0"/>
              <a:t>of packages by function to help eliminate user confusion.</a:t>
            </a:r>
          </a:p>
          <a:p>
            <a:r>
              <a:rPr lang="en-US" dirty="0" smtClean="0"/>
              <a:t>Managing </a:t>
            </a:r>
            <a:r>
              <a:rPr lang="en-US" dirty="0"/>
              <a:t>dependencies to ensure a package is installed with </a:t>
            </a:r>
            <a:r>
              <a:rPr lang="en-US" dirty="0" smtClean="0"/>
              <a:t>all packages </a:t>
            </a:r>
            <a:r>
              <a:rPr lang="en-US" dirty="0"/>
              <a:t>it requires.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8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Each </a:t>
            </a:r>
            <a:r>
              <a:rPr lang="en-US" sz="2800" dirty="0"/>
              <a:t>package manager relies on the format </a:t>
            </a:r>
            <a:r>
              <a:rPr lang="en-US" sz="2800" dirty="0" smtClean="0"/>
              <a:t>and metadata </a:t>
            </a:r>
            <a:r>
              <a:rPr lang="en-US" sz="2800" dirty="0"/>
              <a:t>of the packages it can manage.</a:t>
            </a:r>
          </a:p>
          <a:p>
            <a:r>
              <a:rPr lang="en-US" sz="2800" dirty="0" smtClean="0"/>
              <a:t>Often </a:t>
            </a:r>
            <a:r>
              <a:rPr lang="en-US" sz="2800" dirty="0"/>
              <a:t>a suit of tools manages the basic </a:t>
            </a:r>
            <a:r>
              <a:rPr lang="en-US" sz="2800" dirty="0" smtClean="0"/>
              <a:t>installation from </a:t>
            </a:r>
            <a:r>
              <a:rPr lang="en-US" sz="2800" dirty="0"/>
              <a:t>these packages and other mangers relies on </a:t>
            </a:r>
            <a:r>
              <a:rPr lang="en-US" sz="2800" dirty="0" smtClean="0"/>
              <a:t>them (</a:t>
            </a:r>
            <a:r>
              <a:rPr lang="en-US" sz="2800" dirty="0"/>
              <a:t>Provide new functionalities).</a:t>
            </a:r>
          </a:p>
          <a:p>
            <a:pPr lvl="1"/>
            <a:r>
              <a:rPr lang="en-US" sz="2400" b="1" dirty="0" smtClean="0"/>
              <a:t>apt</a:t>
            </a:r>
            <a:r>
              <a:rPr lang="en-US" sz="2400" dirty="0" smtClean="0"/>
              <a:t> relies on </a:t>
            </a:r>
            <a:r>
              <a:rPr lang="en-US" sz="2400" b="1" dirty="0" err="1" smtClean="0"/>
              <a:t>dpkg</a:t>
            </a:r>
            <a:r>
              <a:rPr lang="en-US" sz="2400" dirty="0" smtClean="0"/>
              <a:t> as a backend</a:t>
            </a:r>
          </a:p>
          <a:p>
            <a:pPr lvl="1"/>
            <a:r>
              <a:rPr lang="en-US" sz="2400" b="1" dirty="0" smtClean="0"/>
              <a:t>Synaptic</a:t>
            </a:r>
            <a:r>
              <a:rPr lang="en-US" sz="2400" dirty="0" smtClean="0"/>
              <a:t> Package Manager uses </a:t>
            </a:r>
            <a:r>
              <a:rPr lang="en-US" sz="2400" b="1" dirty="0" smtClean="0"/>
              <a:t>apt</a:t>
            </a:r>
            <a:r>
              <a:rPr lang="en-US" sz="2400" dirty="0" smtClean="0"/>
              <a:t> library</a:t>
            </a:r>
          </a:p>
          <a:p>
            <a:pPr lvl="1"/>
            <a:r>
              <a:rPr lang="en-US" sz="2400" b="1" dirty="0" smtClean="0"/>
              <a:t>yum</a:t>
            </a:r>
            <a:r>
              <a:rPr lang="en-US" sz="2400" dirty="0" smtClean="0"/>
              <a:t> </a:t>
            </a:r>
            <a:r>
              <a:rPr lang="en-US" sz="2400" dirty="0"/>
              <a:t>relies on </a:t>
            </a:r>
            <a:r>
              <a:rPr lang="en-US" sz="2400" b="1" dirty="0"/>
              <a:t>rpm</a:t>
            </a:r>
            <a:r>
              <a:rPr lang="en-US" sz="2400" dirty="0"/>
              <a:t> as a </a:t>
            </a:r>
            <a:r>
              <a:rPr lang="en-US" sz="2400" dirty="0" smtClean="0"/>
              <a:t>backend</a:t>
            </a:r>
          </a:p>
          <a:p>
            <a:r>
              <a:rPr lang="en-US" sz="2800" dirty="0" smtClean="0"/>
              <a:t>APT vs. Yum? 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922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81000"/>
            <a:ext cx="7467600" cy="1143000"/>
          </a:xfrm>
        </p:spPr>
        <p:txBody>
          <a:bodyPr/>
          <a:lstStyle/>
          <a:p>
            <a:r>
              <a:rPr lang="en-US" dirty="0" smtClean="0"/>
              <a:t>Working with APT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077200" cy="53340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3 tools: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dpkg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&amp; apt-get &amp; apt-cache </a:t>
            </a:r>
          </a:p>
          <a:p>
            <a:r>
              <a:rPr lang="en-US" dirty="0" smtClean="0"/>
              <a:t>To update package list (when?):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apt-get update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See what packages installed:	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dpkg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-l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dpkg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-l |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pkgname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Search for </a:t>
            </a:r>
            <a:r>
              <a:rPr lang="en-US" dirty="0" err="1" smtClean="0"/>
              <a:t>pachages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apt-cache search packet capture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apt-cache -n search dump</a:t>
            </a:r>
          </a:p>
          <a:p>
            <a:r>
              <a:rPr lang="en-US" dirty="0" smtClean="0"/>
              <a:t>Display information about packages: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apt-cache show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wireshark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apt-cache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showpkg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wireshark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apt-cache show depends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wireshark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apt-cache show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rdepends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wireshark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Install a package:</a:t>
            </a:r>
          </a:p>
          <a:p>
            <a:pPr lvl="1"/>
            <a:r>
              <a:rPr lang="en-US" dirty="0" smtClean="0"/>
              <a:t>Basic/local: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dpkg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-i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wireshark_1.6.7-1_amd64.deb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apt-get install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wireshark</a:t>
            </a:r>
          </a:p>
          <a:p>
            <a:r>
              <a:rPr lang="en-US" dirty="0" smtClean="0"/>
              <a:t>Re-install: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apt-get --reinstall install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wireshark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8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467600" cy="1143000"/>
          </a:xfrm>
        </p:spPr>
        <p:txBody>
          <a:bodyPr/>
          <a:lstStyle/>
          <a:p>
            <a:r>
              <a:rPr lang="en-US" dirty="0"/>
              <a:t>Working with APT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791200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Uninstall/remove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apt-get remove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wireshark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apt-get purge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wireshark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To upgrade single or several packages: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apt-get install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wireshark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/>
              <a:t>To upgrade all packages: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apt-get upgrade</a:t>
            </a:r>
          </a:p>
          <a:p>
            <a:r>
              <a:rPr lang="en-US" dirty="0"/>
              <a:t>To upgrade distribution: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apt-get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-upgrade</a:t>
            </a:r>
          </a:p>
          <a:p>
            <a:r>
              <a:rPr lang="en-US" dirty="0" smtClean="0"/>
              <a:t>Download package sources: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apt-get source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wireshark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apt-get -b source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wireshark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+mj-lt"/>
              </a:rPr>
              <a:t>Easy: get source, modify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and re-build</a:t>
            </a:r>
          </a:p>
          <a:p>
            <a:r>
              <a:rPr lang="en-US" dirty="0" smtClean="0"/>
              <a:t>See what package some file belongs to: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dpkg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-S 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/bin/head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Packages cached</a:t>
            </a:r>
          </a:p>
          <a:p>
            <a:r>
              <a:rPr lang="en-US" dirty="0"/>
              <a:t>aptitude?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4582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apt </a:t>
            </a:r>
            <a:r>
              <a:rPr lang="en-US" dirty="0"/>
              <a:t>repositories are specified </a:t>
            </a:r>
            <a:r>
              <a:rPr lang="en-US" dirty="0" smtClean="0"/>
              <a:t>in</a:t>
            </a:r>
            <a:r>
              <a:rPr lang="en-US" dirty="0"/>
              <a:t> 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/apt/</a:t>
            </a:r>
            <a:r>
              <a:rPr lang="en-US" dirty="0" err="1" smtClean="0"/>
              <a:t>sources.list</a:t>
            </a:r>
            <a:endParaRPr lang="en-US" dirty="0"/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deb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http://host/debian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distro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section1 section2 section3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deb-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http://host/debian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distro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section1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section2 section3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editing this file you must </a:t>
            </a:r>
            <a:r>
              <a:rPr lang="en-US" dirty="0" smtClean="0"/>
              <a:t>run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apt-get update</a:t>
            </a:r>
          </a:p>
          <a:p>
            <a:endParaRPr lang="en-US" dirty="0"/>
          </a:p>
          <a:p>
            <a:r>
              <a:rPr lang="en-US" dirty="0"/>
              <a:t>If an installation breaks in the middle of the </a:t>
            </a:r>
            <a:r>
              <a:rPr lang="en-US" dirty="0" smtClean="0"/>
              <a:t>process and </a:t>
            </a:r>
            <a:r>
              <a:rPr lang="en-US" dirty="0"/>
              <a:t>you find that it's no longer possible to install </a:t>
            </a:r>
            <a:r>
              <a:rPr lang="en-US" dirty="0" smtClean="0"/>
              <a:t>or remove </a:t>
            </a:r>
            <a:r>
              <a:rPr lang="en-US" dirty="0"/>
              <a:t>packages, </a:t>
            </a:r>
            <a:r>
              <a:rPr lang="en-US" dirty="0" smtClean="0"/>
              <a:t>try: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apt-get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-f install</a:t>
            </a:r>
          </a:p>
          <a:p>
            <a:endParaRPr lang="en-US" dirty="0"/>
          </a:p>
          <a:p>
            <a:r>
              <a:rPr lang="en-US" dirty="0" smtClean="0"/>
              <a:t>Synaptic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دستور کار: </a:t>
            </a:r>
            <a:r>
              <a:rPr lang="en-US" dirty="0" smtClean="0"/>
              <a:t>package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فهرست بسته‌های موجود در سیستم را بروزرسانی کنید.</a:t>
            </a:r>
          </a:p>
          <a:p>
            <a:pPr algn="r" rtl="1"/>
            <a:r>
              <a:rPr lang="fa-IR" dirty="0" smtClean="0"/>
              <a:t>چک کنید که آیا بسته‌ی </a:t>
            </a:r>
            <a:r>
              <a:rPr lang="en-US" dirty="0" smtClean="0"/>
              <a:t>links</a:t>
            </a:r>
            <a:r>
              <a:rPr lang="fa-IR" dirty="0" smtClean="0"/>
              <a:t> نصب شده است؟</a:t>
            </a:r>
          </a:p>
          <a:p>
            <a:pPr algn="r" rtl="1"/>
            <a:r>
              <a:rPr lang="fa-IR" dirty="0" smtClean="0"/>
              <a:t>در صورتی که نصب شده باشد، آن را حذف (</a:t>
            </a:r>
            <a:r>
              <a:rPr lang="en-US" dirty="0" smtClean="0"/>
              <a:t>uninstall</a:t>
            </a:r>
            <a:r>
              <a:rPr lang="fa-IR" dirty="0" smtClean="0"/>
              <a:t>) کنید.</a:t>
            </a:r>
          </a:p>
          <a:p>
            <a:pPr algn="r" rtl="1"/>
            <a:r>
              <a:rPr lang="fa-IR" dirty="0" smtClean="0"/>
              <a:t>کارکرد این بسته چیست؟</a:t>
            </a:r>
          </a:p>
          <a:p>
            <a:pPr algn="r" rtl="1"/>
            <a:r>
              <a:rPr lang="fa-IR" dirty="0" smtClean="0"/>
              <a:t>نسخه‌ی فعلی آن در مخزن </a:t>
            </a:r>
            <a:r>
              <a:rPr lang="en-US" dirty="0" err="1" smtClean="0"/>
              <a:t>ubuntu</a:t>
            </a:r>
            <a:r>
              <a:rPr lang="fa-IR" dirty="0" smtClean="0"/>
              <a:t> چند است؟</a:t>
            </a:r>
          </a:p>
          <a:p>
            <a:pPr algn="r" rtl="1"/>
            <a:r>
              <a:rPr lang="en-US" dirty="0" smtClean="0"/>
              <a:t>links</a:t>
            </a:r>
            <a:r>
              <a:rPr lang="fa-IR" dirty="0" smtClean="0"/>
              <a:t> به چه بسته‌های دیگری وابسته است؟</a:t>
            </a:r>
          </a:p>
          <a:p>
            <a:pPr algn="r" rtl="1"/>
            <a:r>
              <a:rPr lang="fa-IR" dirty="0" smtClean="0"/>
              <a:t>چه بسته‌هایی به </a:t>
            </a:r>
            <a:r>
              <a:rPr lang="en-US" dirty="0" smtClean="0"/>
              <a:t>links</a:t>
            </a:r>
            <a:r>
              <a:rPr lang="fa-IR" dirty="0" smtClean="0"/>
              <a:t> وابسته هستند؟</a:t>
            </a:r>
          </a:p>
          <a:p>
            <a:pPr algn="r" rtl="1"/>
            <a:r>
              <a:rPr lang="fa-IR" dirty="0" smtClean="0"/>
              <a:t>بسته‌ی </a:t>
            </a:r>
            <a:r>
              <a:rPr lang="en-US" dirty="0" smtClean="0"/>
              <a:t>links</a:t>
            </a:r>
            <a:r>
              <a:rPr lang="fa-IR" dirty="0" smtClean="0"/>
              <a:t> را نصب کنید.</a:t>
            </a:r>
          </a:p>
          <a:p>
            <a:pPr algn="r" rtl="1"/>
            <a:r>
              <a:rPr lang="fa-IR" dirty="0" smtClean="0"/>
              <a:t>فایل‌های متعلق به بسته‌ی </a:t>
            </a:r>
            <a:r>
              <a:rPr lang="en-US" dirty="0" smtClean="0"/>
              <a:t>links</a:t>
            </a:r>
            <a:r>
              <a:rPr lang="fa-IR" dirty="0" smtClean="0"/>
              <a:t> را روی سیستم فهرست کنید.</a:t>
            </a:r>
          </a:p>
          <a:p>
            <a:pPr algn="r" rtl="1"/>
            <a:r>
              <a:rPr lang="fa-IR" dirty="0" smtClean="0"/>
              <a:t>فایل </a:t>
            </a:r>
            <a:r>
              <a:rPr lang="en-US" dirty="0" smtClean="0"/>
              <a:t>/bin/</a:t>
            </a:r>
            <a:r>
              <a:rPr lang="en-US" dirty="0" err="1" smtClean="0"/>
              <a:t>ls</a:t>
            </a:r>
            <a:r>
              <a:rPr lang="fa-IR" dirty="0" smtClean="0"/>
              <a:t> به چه بسته‌ای تعلق دارد؟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</a:p>
          <a:p>
            <a:pPr lvl="1"/>
            <a:r>
              <a:rPr lang="en-US" dirty="0" err="1" smtClean="0"/>
              <a:t>sed</a:t>
            </a:r>
            <a:endParaRPr lang="en-US" dirty="0" smtClean="0"/>
          </a:p>
          <a:p>
            <a:r>
              <a:rPr lang="en-US" dirty="0" smtClean="0"/>
              <a:t>Pipeline</a:t>
            </a:r>
          </a:p>
          <a:p>
            <a:r>
              <a:rPr lang="en-US" dirty="0" smtClean="0"/>
              <a:t>Package Management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sed</a:t>
            </a:r>
            <a:r>
              <a:rPr lang="en-US" dirty="0" smtClean="0"/>
              <a:t>: Stream Editor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edit streams/files with the aid of regexes,</a:t>
            </a:r>
          </a:p>
          <a:p>
            <a:r>
              <a:rPr lang="en-US" dirty="0" smtClean="0"/>
              <a:t>Forming one-line powerful commands,</a:t>
            </a:r>
          </a:p>
          <a:p>
            <a:r>
              <a:rPr lang="en-US" dirty="0" smtClean="0"/>
              <a:t>Has its own small programming language,</a:t>
            </a:r>
          </a:p>
          <a:p>
            <a:r>
              <a:rPr lang="en-US" dirty="0" smtClean="0"/>
              <a:t>Mostly used form: </a:t>
            </a:r>
            <a:r>
              <a:rPr lang="en-US" dirty="0" err="1" smtClean="0"/>
              <a:t>sed</a:t>
            </a:r>
            <a:r>
              <a:rPr lang="en-US" dirty="0" smtClean="0"/>
              <a:t> “s/pattern/replacement/g”</a:t>
            </a:r>
          </a:p>
          <a:p>
            <a:r>
              <a:rPr lang="en-US" dirty="0" smtClean="0"/>
              <a:t>General form: &lt;address&gt;&lt;</a:t>
            </a:r>
            <a:r>
              <a:rPr lang="en-US" dirty="0" err="1" smtClean="0"/>
              <a:t>cmd</a:t>
            </a:r>
            <a:r>
              <a:rPr lang="en-US" dirty="0" smtClean="0"/>
              <a:t>&gt;&lt;parameters&gt;</a:t>
            </a:r>
          </a:p>
          <a:p>
            <a:pPr lvl="1"/>
            <a:r>
              <a:rPr lang="en-US" b="1" dirty="0" smtClean="0"/>
              <a:t>address</a:t>
            </a:r>
            <a:r>
              <a:rPr lang="en-US" dirty="0" smtClean="0"/>
              <a:t>: to specify lines to be matched</a:t>
            </a:r>
          </a:p>
          <a:p>
            <a:pPr lvl="1"/>
            <a:r>
              <a:rPr lang="en-US" b="1" dirty="0" err="1" smtClean="0"/>
              <a:t>cmd</a:t>
            </a:r>
            <a:r>
              <a:rPr lang="en-US" dirty="0" smtClean="0"/>
              <a:t>: delete/print/insert lines, substitute patterns …</a:t>
            </a:r>
          </a:p>
          <a:p>
            <a:pPr lvl="1"/>
            <a:r>
              <a:rPr lang="en-US" b="1" dirty="0" smtClean="0"/>
              <a:t>parameters</a:t>
            </a:r>
            <a:r>
              <a:rPr lang="en-US" dirty="0" smtClean="0"/>
              <a:t>: </a:t>
            </a:r>
            <a:r>
              <a:rPr lang="en-US" dirty="0" err="1" smtClean="0"/>
              <a:t>eg</a:t>
            </a:r>
            <a:r>
              <a:rPr lang="en-US" dirty="0" smtClean="0"/>
              <a:t>. pattern &amp; replacement.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5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sed</a:t>
            </a:r>
            <a:r>
              <a:rPr lang="en-US" dirty="0" smtClean="0"/>
              <a:t>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5d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myfile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100,200d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myfile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-n 100,200p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myfile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-i: to edit file in-place,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‘300,$d’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myfile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-i “/^123/,/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abc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$/d”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myfile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-i “/^123/,300d”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myfile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“/string1/,+40d”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myfile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-i “s/192.168.100/10.10.10/g”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myfile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“s/[0-9]//g; 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/[\t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]+$//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”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myfile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“s/^$/empty line/g”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myfile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3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sed</a:t>
            </a:r>
            <a:r>
              <a:rPr lang="en-US" sz="3600" dirty="0" smtClean="0"/>
              <a:t>: back-references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4937760"/>
          </a:xfrm>
        </p:spPr>
        <p:txBody>
          <a:bodyPr/>
          <a:lstStyle/>
          <a:p>
            <a:r>
              <a:rPr lang="en-US" dirty="0" smtClean="0"/>
              <a:t>Keep first 10 chars of lines: </a:t>
            </a:r>
            <a:br>
              <a:rPr lang="en-US" dirty="0" smtClean="0"/>
            </a:b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sed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-r “s/(^.{10}).*$/\1/g”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myfile</a:t>
            </a:r>
            <a:endParaRPr lang="en-US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Consider lines staring with a digit and ending with a letter; replace other characters with ABC; for example: 1 hi test -&gt; 1ABCt : 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sed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-r “s/^([0-9]).*([a-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zA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-Z])$/\1ABC\2/g”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myfile</a:t>
            </a:r>
            <a:endParaRPr lang="en-US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Append each line with its own content; e.g. </a:t>
            </a:r>
            <a:br>
              <a:rPr lang="en-US" dirty="0" smtClean="0"/>
            </a:br>
            <a:r>
              <a:rPr lang="en-US" dirty="0" smtClean="0"/>
              <a:t>some line -&gt; some </a:t>
            </a:r>
            <a:r>
              <a:rPr lang="en-US" dirty="0" err="1" smtClean="0"/>
              <a:t>linesome</a:t>
            </a:r>
            <a:r>
              <a:rPr lang="en-US" dirty="0" smtClean="0"/>
              <a:t> line</a:t>
            </a:r>
            <a:br>
              <a:rPr lang="en-US" dirty="0" smtClean="0"/>
            </a:b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sed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-r “s/.*/&amp;&amp;/g”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myfile</a:t>
            </a:r>
            <a:endParaRPr lang="en-US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6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دستور کار: استفاده از دستور </a:t>
            </a:r>
            <a:r>
              <a:rPr lang="en-US" dirty="0" err="1" smtClean="0"/>
              <a:t>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5200" y="1219200"/>
            <a:ext cx="5181600" cy="4937760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fa-IR" dirty="0" smtClean="0"/>
              <a:t>فایلی با محتویات روبرو بسازید و موارد زیر را با استفاده از دستور </a:t>
            </a:r>
            <a:r>
              <a:rPr lang="en-US" dirty="0" err="1" smtClean="0"/>
              <a:t>sed</a:t>
            </a:r>
            <a:r>
              <a:rPr lang="fa-IR" dirty="0" smtClean="0"/>
              <a:t> روی آن انجام دهید (از </a:t>
            </a:r>
            <a:r>
              <a:rPr lang="en-US" dirty="0" smtClean="0"/>
              <a:t>-i</a:t>
            </a:r>
            <a:r>
              <a:rPr lang="fa-IR" dirty="0" smtClean="0"/>
              <a:t> استفاده </a:t>
            </a:r>
            <a:r>
              <a:rPr lang="fa-IR" u="sng" dirty="0" smtClean="0"/>
              <a:t>نکنید</a:t>
            </a:r>
            <a:r>
              <a:rPr lang="fa-IR" dirty="0" smtClean="0"/>
              <a:t>).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en-US" dirty="0" smtClean="0"/>
              <a:t>string1</a:t>
            </a:r>
            <a:r>
              <a:rPr lang="fa-IR" dirty="0" smtClean="0"/>
              <a:t> را با </a:t>
            </a:r>
            <a:r>
              <a:rPr lang="en-US" dirty="0" err="1" smtClean="0"/>
              <a:t>str_one</a:t>
            </a:r>
            <a:r>
              <a:rPr lang="fa-IR" dirty="0" smtClean="0"/>
              <a:t> جایگزین کنید.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dirty="0" smtClean="0"/>
              <a:t>رشته‌ی </a:t>
            </a:r>
            <a:r>
              <a:rPr lang="en-US" dirty="0" err="1" smtClean="0"/>
              <a:t>b.c</a:t>
            </a:r>
            <a:r>
              <a:rPr lang="fa-IR" dirty="0" smtClean="0"/>
              <a:t> را با </a:t>
            </a:r>
            <a:r>
              <a:rPr lang="en-US" dirty="0" err="1" smtClean="0"/>
              <a:t>bdotc</a:t>
            </a:r>
            <a:r>
              <a:rPr lang="fa-IR" dirty="0" smtClean="0"/>
              <a:t> جایگزین کنید.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dirty="0" smtClean="0"/>
              <a:t>خطوطی را که با رشته‌ی </a:t>
            </a:r>
            <a:r>
              <a:rPr lang="en-US" dirty="0" smtClean="0"/>
              <a:t>pre</a:t>
            </a:r>
            <a:r>
              <a:rPr lang="fa-IR" dirty="0" smtClean="0"/>
              <a:t> شروع می‌شوند حذف کنید.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dirty="0" smtClean="0"/>
              <a:t>خطوطی را که با عدد شروع و به حرف ختم می‌شوند با رشته‌ی </a:t>
            </a:r>
            <a:r>
              <a:rPr lang="en-US" dirty="0" smtClean="0"/>
              <a:t>ABC</a:t>
            </a:r>
            <a:r>
              <a:rPr lang="fa-IR" dirty="0" smtClean="0"/>
              <a:t> جایگزین کنید.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dirty="0" smtClean="0"/>
              <a:t>در مورد قبل عدد ابتدای خطوط را با </a:t>
            </a:r>
            <a:r>
              <a:rPr lang="en-US" dirty="0" smtClean="0"/>
              <a:t>#</a:t>
            </a:r>
            <a:r>
              <a:rPr lang="fa-IR" dirty="0" smtClean="0"/>
              <a:t> جایگزین کنید.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dirty="0" smtClean="0"/>
              <a:t>کاراکترهای اول و آخر همه‌ی خطوط را با هم جابجا کنید.</a:t>
            </a:r>
          </a:p>
          <a:p>
            <a:pPr marL="514350" indent="-514350" algn="r" rtl="1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266700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24611122) pre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some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bic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sentencE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foobar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pre string1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string126789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another one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ab1a2b34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34ab.c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1245b.c8</a:t>
            </a:r>
          </a:p>
        </p:txBody>
      </p:sp>
    </p:spTree>
    <p:extLst>
      <p:ext uri="{BB962C8B-B14F-4D97-AF65-F5344CB8AC3E}">
        <p14:creationId xmlns:p14="http://schemas.microsoft.com/office/powerpoint/2010/main" val="69196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-304800" y="-152400"/>
            <a:ext cx="9144000" cy="844550"/>
          </a:xfrm>
        </p:spPr>
        <p:txBody>
          <a:bodyPr/>
          <a:lstStyle/>
          <a:p>
            <a:pPr algn="ctr"/>
            <a:r>
              <a:rPr lang="en-US" dirty="0" smtClean="0"/>
              <a:t>Pipes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5900" y="811213"/>
            <a:ext cx="8623300" cy="6046787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UNIX allows you to connect processes, by letting the standard output of one process feed into the standard input of another process. That mechanism is called a </a:t>
            </a:r>
            <a:r>
              <a:rPr lang="en-US" b="1" dirty="0" smtClean="0">
                <a:solidFill>
                  <a:srgbClr val="0000FF"/>
                </a:solidFill>
              </a:rPr>
              <a:t>pipe (|)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$ command1 | command2</a:t>
            </a:r>
            <a:r>
              <a:rPr lang="en-US" dirty="0" smtClean="0"/>
              <a:t> causes the standard output of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command1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to flow through to standard input of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command2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sequence of commands chained together in this way is called a </a:t>
            </a:r>
            <a:r>
              <a:rPr lang="en-US" dirty="0" smtClean="0">
                <a:solidFill>
                  <a:srgbClr val="0000FF"/>
                </a:solidFill>
              </a:rPr>
              <a:t>pipeline</a:t>
            </a:r>
            <a:r>
              <a:rPr lang="en-US" dirty="0" smtClean="0"/>
              <a:t>. Connecting simple processes in a pipeline allows you to perform complex tasks without writing complex programs. </a:t>
            </a:r>
          </a:p>
          <a:p>
            <a:r>
              <a:rPr lang="en-US" sz="27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grep</a:t>
            </a:r>
            <a:r>
              <a:rPr lang="en-US" sz="27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-i “interface” </a:t>
            </a:r>
            <a:r>
              <a:rPr lang="en-US" sz="27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net.cfg</a:t>
            </a:r>
            <a:r>
              <a:rPr lang="en-US" sz="27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| sort | </a:t>
            </a:r>
            <a:br>
              <a:rPr lang="en-US" sz="27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</a:br>
            <a:r>
              <a:rPr lang="en-US" sz="27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sed</a:t>
            </a:r>
            <a:r>
              <a:rPr lang="en-US" sz="27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-r -e “s/192.168.100/10.10.10/g” &gt;new-config.txt</a:t>
            </a:r>
          </a:p>
          <a:p>
            <a:r>
              <a:rPr lang="en-US" sz="27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ps</a:t>
            </a:r>
            <a:r>
              <a:rPr lang="en-US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aux | </a:t>
            </a:r>
            <a:r>
              <a:rPr lang="en-US" sz="27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grep</a:t>
            </a:r>
            <a:r>
              <a:rPr lang="en-US" sz="27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user3 </a:t>
            </a:r>
            <a:r>
              <a:rPr lang="en-US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7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grep</a:t>
            </a:r>
            <a:r>
              <a:rPr lang="en-US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-v </a:t>
            </a:r>
            <a:r>
              <a:rPr lang="en-US" sz="27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grep</a:t>
            </a:r>
            <a:r>
              <a:rPr lang="en-US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| </a:t>
            </a:r>
            <a:r>
              <a:rPr lang="en-US" sz="27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awk</a:t>
            </a:r>
            <a:r>
              <a:rPr lang="en-US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'{print $2}' | </a:t>
            </a:r>
            <a:r>
              <a:rPr lang="en-US" sz="27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xargs</a:t>
            </a:r>
            <a:r>
              <a:rPr lang="en-US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kill</a:t>
            </a:r>
            <a:endParaRPr lang="en-US" sz="2700" b="1" dirty="0" smtClean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US" dirty="0">
                <a:latin typeface="+mj-lt"/>
              </a:rPr>
              <a:t>UNIX philosophy urges the use of small yet highly focused programs that can be used together to perform complex </a:t>
            </a:r>
            <a:r>
              <a:rPr lang="en-US" dirty="0" smtClean="0">
                <a:latin typeface="+mj-lt"/>
              </a:rPr>
              <a:t>tasks.</a:t>
            </a:r>
          </a:p>
          <a:p>
            <a:pPr lvl="1"/>
            <a:r>
              <a:rPr lang="en-US" dirty="0" smtClean="0">
                <a:latin typeface="+mj-lt"/>
              </a:rPr>
              <a:t>So, learning how to string together a number of small commands on the command-line is an intrinsic part of being comfortable with Bash.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Filter commands</a:t>
            </a:r>
          </a:p>
        </p:txBody>
      </p:sp>
    </p:spTree>
    <p:extLst>
      <p:ext uri="{BB962C8B-B14F-4D97-AF65-F5344CB8AC3E}">
        <p14:creationId xmlns:p14="http://schemas.microsoft.com/office/powerpoint/2010/main" val="265162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374805"/>
            <a:ext cx="4724400" cy="4492595"/>
          </a:xfrm>
        </p:spPr>
      </p:pic>
      <p:sp>
        <p:nvSpPr>
          <p:cNvPr id="5" name="TextBox 4"/>
          <p:cNvSpPr txBox="1"/>
          <p:nvPr/>
        </p:nvSpPr>
        <p:spPr>
          <a:xfrm>
            <a:off x="685800" y="672855"/>
            <a:ext cx="6934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Program1 | Program2 | Program3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46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7467600" cy="1143000"/>
          </a:xfrm>
        </p:spPr>
        <p:txBody>
          <a:bodyPr/>
          <a:lstStyle/>
          <a:p>
            <a:pPr algn="r" rtl="1"/>
            <a:r>
              <a:rPr lang="fa-IR" dirty="0" smtClean="0"/>
              <a:t>دستور کار: </a:t>
            </a:r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7620000" cy="5562600"/>
          </a:xfrm>
        </p:spPr>
        <p:txBody>
          <a:bodyPr>
            <a:normAutofit fontScale="92500" lnSpcReduction="10000"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fa-IR" dirty="0" smtClean="0"/>
              <a:t>خروجی دستور </a:t>
            </a:r>
            <a:r>
              <a:rPr lang="en-US" dirty="0" err="1" smtClean="0"/>
              <a:t>ls</a:t>
            </a:r>
            <a:r>
              <a:rPr lang="en-US" dirty="0" smtClean="0"/>
              <a:t> -l 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fa-IR" dirty="0" smtClean="0"/>
              <a:t> را به </a:t>
            </a:r>
            <a:r>
              <a:rPr lang="en-US" dirty="0" smtClean="0"/>
              <a:t>less</a:t>
            </a:r>
            <a:r>
              <a:rPr lang="fa-IR" dirty="0" smtClean="0"/>
              <a:t> بفرستید.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dirty="0" smtClean="0"/>
              <a:t>خروجی دستور </a:t>
            </a:r>
            <a:r>
              <a:rPr lang="en-US" dirty="0" err="1" smtClean="0"/>
              <a:t>ls</a:t>
            </a:r>
            <a:r>
              <a:rPr lang="en-US" dirty="0" smtClean="0"/>
              <a:t> -l /</a:t>
            </a:r>
            <a:r>
              <a:rPr lang="en-US" dirty="0" err="1" smtClean="0"/>
              <a:t>usr</a:t>
            </a:r>
            <a:r>
              <a:rPr lang="en-US" dirty="0" smtClean="0"/>
              <a:t>/bin/ /</a:t>
            </a:r>
            <a:r>
              <a:rPr lang="en-US" dirty="0" err="1" smtClean="0"/>
              <a:t>usr</a:t>
            </a:r>
            <a:r>
              <a:rPr lang="en-US" dirty="0" smtClean="0"/>
              <a:t>/bin/xyz123</a:t>
            </a:r>
            <a:r>
              <a:rPr lang="fa-IR" dirty="0" smtClean="0"/>
              <a:t> را طوری به فایل  </a:t>
            </a:r>
            <a:r>
              <a:rPr lang="en-US" dirty="0" smtClean="0"/>
              <a:t>/</a:t>
            </a:r>
            <a:r>
              <a:rPr lang="en-US" dirty="0" err="1" smtClean="0"/>
              <a:t>tmp</a:t>
            </a:r>
            <a:r>
              <a:rPr lang="en-US" dirty="0" smtClean="0"/>
              <a:t>/file1</a:t>
            </a:r>
            <a:r>
              <a:rPr lang="fa-IR" dirty="0" smtClean="0"/>
              <a:t> بفرستید که پیغام خطا هم در فایل ذخیره شود.</a:t>
            </a:r>
          </a:p>
          <a:p>
            <a:pPr marL="457200" indent="-457200" algn="r" rtl="1">
              <a:buFont typeface="+mj-lt"/>
              <a:buAutoNum type="arabicPeriod"/>
            </a:pPr>
            <a:endParaRPr lang="fa-IR" dirty="0" smtClean="0"/>
          </a:p>
          <a:p>
            <a:pPr marL="457200" indent="-457200" algn="r" rtl="1">
              <a:buFont typeface="+mj-lt"/>
              <a:buAutoNum type="arabicPeriod"/>
            </a:pPr>
            <a:r>
              <a:rPr lang="fa-IR" dirty="0" smtClean="0"/>
              <a:t>عملکرد دستور </a:t>
            </a:r>
            <a:r>
              <a:rPr lang="en-US" dirty="0" err="1" smtClean="0"/>
              <a:t>ls</a:t>
            </a:r>
            <a:r>
              <a:rPr lang="en-US" dirty="0" smtClean="0"/>
              <a:t> -</a:t>
            </a:r>
            <a:r>
              <a:rPr lang="en-US" dirty="0" err="1" smtClean="0"/>
              <a:t>lct</a:t>
            </a:r>
            <a:r>
              <a:rPr lang="en-US" dirty="0" smtClean="0"/>
              <a:t> | head -10</a:t>
            </a:r>
            <a:r>
              <a:rPr lang="fa-IR" dirty="0" smtClean="0"/>
              <a:t> چیست؟ آن را در دایرکتوری خانگی اجرا کنید.</a:t>
            </a:r>
          </a:p>
          <a:p>
            <a:pPr marL="457200" indent="-457200" algn="r" rtl="1">
              <a:buFont typeface="+mj-lt"/>
              <a:buAutoNum type="arabicPeriod"/>
            </a:pPr>
            <a:endParaRPr lang="fa-IR" dirty="0" smtClean="0"/>
          </a:p>
          <a:p>
            <a:pPr marL="457200" indent="-457200" algn="r" rtl="1">
              <a:buFont typeface="+mj-lt"/>
              <a:buAutoNum type="arabicPeriod"/>
            </a:pPr>
            <a:r>
              <a:rPr lang="fa-IR" dirty="0" smtClean="0"/>
              <a:t>با استفاده از دستور </a:t>
            </a:r>
            <a:r>
              <a:rPr lang="en-US" dirty="0" err="1" smtClean="0"/>
              <a:t>ps</a:t>
            </a:r>
            <a:r>
              <a:rPr lang="en-US" dirty="0" smtClean="0"/>
              <a:t> </a:t>
            </a:r>
            <a:r>
              <a:rPr lang="en-US" dirty="0" err="1" smtClean="0"/>
              <a:t>auwx</a:t>
            </a:r>
            <a:r>
              <a:rPr lang="fa-IR" dirty="0" smtClean="0"/>
              <a:t> پردازه‌هایی را که نام آنها حاوی واژه‌ی </a:t>
            </a:r>
            <a:r>
              <a:rPr lang="en-US" dirty="0" smtClean="0"/>
              <a:t>gnome</a:t>
            </a:r>
            <a:r>
              <a:rPr lang="fa-IR" dirty="0" smtClean="0"/>
              <a:t> است در فایل </a:t>
            </a:r>
            <a:r>
              <a:rPr lang="en-US" dirty="0" smtClean="0"/>
              <a:t>/</a:t>
            </a:r>
            <a:r>
              <a:rPr lang="en-US" dirty="0" err="1" smtClean="0"/>
              <a:t>tmp</a:t>
            </a:r>
            <a:r>
              <a:rPr lang="en-US" dirty="0" smtClean="0"/>
              <a:t>/proc.txt</a:t>
            </a:r>
            <a:r>
              <a:rPr lang="fa-IR" dirty="0" smtClean="0"/>
              <a:t> بریزید.</a:t>
            </a:r>
          </a:p>
          <a:p>
            <a:pPr marL="457200" indent="-457200" algn="r" rtl="1">
              <a:buFont typeface="+mj-lt"/>
              <a:buAutoNum type="arabicPeriod"/>
            </a:pPr>
            <a:endParaRPr lang="fa-IR" dirty="0" smtClean="0"/>
          </a:p>
          <a:p>
            <a:pPr marL="457200" indent="-457200" algn="r" rtl="1">
              <a:buFont typeface="+mj-lt"/>
              <a:buAutoNum type="arabicPeriod"/>
            </a:pPr>
            <a:r>
              <a:rPr lang="fa-IR" dirty="0" smtClean="0"/>
              <a:t>عملکرد دستور زیر را توضیح دهید و آن را در دایرکتوری خانگی اجرا کنید.(</a:t>
            </a:r>
            <a:r>
              <a:rPr lang="fa-IR" dirty="0"/>
              <a:t>آپشن </a:t>
            </a:r>
            <a:r>
              <a:rPr lang="en-US" dirty="0"/>
              <a:t>-k 5</a:t>
            </a:r>
            <a:r>
              <a:rPr lang="fa-IR" dirty="0"/>
              <a:t> در دستور </a:t>
            </a:r>
            <a:r>
              <a:rPr lang="en-US" dirty="0"/>
              <a:t>sort</a:t>
            </a:r>
            <a:r>
              <a:rPr lang="fa-IR" dirty="0"/>
              <a:t>، ورودی را برحسب ستون پنجم مرتب می‌کند)</a:t>
            </a:r>
            <a:endParaRPr lang="fa-IR" dirty="0" smtClean="0"/>
          </a:p>
          <a:p>
            <a:pPr marL="0" indent="0" algn="l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-l |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“Feb"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| sort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-nr -k5 | less</a:t>
            </a:r>
            <a:endParaRPr lang="fa-IR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 algn="r" rtl="1">
              <a:buFont typeface="+mj-lt"/>
              <a:buAutoNum type="arabicPeriod"/>
            </a:pPr>
            <a:endParaRPr lang="en-US" dirty="0" smtClean="0"/>
          </a:p>
          <a:p>
            <a:pPr marL="457200" indent="-457200" algn="r" rtl="1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925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2048</TotalTime>
  <Words>983</Words>
  <Application>Microsoft Office PowerPoint</Application>
  <PresentationFormat>On-screen Show (4:3)</PresentationFormat>
  <Paragraphs>158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Origin</vt:lpstr>
      <vt:lpstr>Session 8</vt:lpstr>
      <vt:lpstr>Contents</vt:lpstr>
      <vt:lpstr>sed: Stream Editor </vt:lpstr>
      <vt:lpstr>sed: Examples</vt:lpstr>
      <vt:lpstr>sed: back-references</vt:lpstr>
      <vt:lpstr>دستور کار: استفاده از دستور sed</vt:lpstr>
      <vt:lpstr>Pipes</vt:lpstr>
      <vt:lpstr>PowerPoint Presentation</vt:lpstr>
      <vt:lpstr>دستور کار: pipeline</vt:lpstr>
      <vt:lpstr>Package Management System</vt:lpstr>
      <vt:lpstr>Typical functions of a package management system</vt:lpstr>
      <vt:lpstr>Package Formats</vt:lpstr>
      <vt:lpstr>Working with APT</vt:lpstr>
      <vt:lpstr>Working with APT</vt:lpstr>
      <vt:lpstr>Working with APT</vt:lpstr>
      <vt:lpstr>دستور کار: package management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Mozafar</dc:creator>
  <cp:lastModifiedBy>Mozafar</cp:lastModifiedBy>
  <cp:revision>97</cp:revision>
  <dcterms:created xsi:type="dcterms:W3CDTF">2006-08-16T00:00:00Z</dcterms:created>
  <dcterms:modified xsi:type="dcterms:W3CDTF">2014-05-13T17:31:36Z</dcterms:modified>
</cp:coreProperties>
</file>