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</p:sldMasterIdLst>
  <p:notesMasterIdLst>
    <p:notesMasterId r:id="rId22"/>
  </p:notesMasterIdLst>
  <p:sldIdLst>
    <p:sldId id="256" r:id="rId3"/>
    <p:sldId id="257" r:id="rId4"/>
    <p:sldId id="259" r:id="rId5"/>
    <p:sldId id="263" r:id="rId6"/>
    <p:sldId id="267" r:id="rId7"/>
    <p:sldId id="269" r:id="rId8"/>
    <p:sldId id="275" r:id="rId9"/>
    <p:sldId id="273" r:id="rId10"/>
    <p:sldId id="261" r:id="rId11"/>
    <p:sldId id="279" r:id="rId12"/>
    <p:sldId id="280" r:id="rId13"/>
    <p:sldId id="281" r:id="rId14"/>
    <p:sldId id="282" r:id="rId15"/>
    <p:sldId id="283" r:id="rId16"/>
    <p:sldId id="284" r:id="rId17"/>
    <p:sldId id="260" r:id="rId18"/>
    <p:sldId id="278" r:id="rId19"/>
    <p:sldId id="28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65"/>
    <a:srgbClr val="D68B1C"/>
    <a:srgbClr val="FF9E1D"/>
    <a:srgbClr val="CC9900"/>
    <a:srgbClr val="705532"/>
    <a:srgbClr val="986F38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2591F-C7ED-44CB-B715-88459AE261D8}" type="doc">
      <dgm:prSet loTypeId="urn:microsoft.com/office/officeart/2005/8/layout/hierarchy2" loCatId="hierarchy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E0F7CE-C3E3-49F2-9D4D-E16FDFCFDBD0}">
      <dgm:prSet phldrT="[Text]" custT="1"/>
      <dgm:spPr>
        <a:solidFill>
          <a:srgbClr val="FFFF00"/>
        </a:solidFill>
      </dgm:spPr>
      <dgm:t>
        <a:bodyPr/>
        <a:lstStyle/>
        <a:p>
          <a:r>
            <a:rPr lang="fa-IR" sz="32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مهندسي ژنتيك ذاتاً اشتباه است</a:t>
          </a:r>
          <a:endParaRPr lang="en-US" sz="32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gm:t>
    </dgm:pt>
    <dgm:pt modelId="{111EE115-FAFE-4E57-965C-6402DF55E531}" type="parTrans" cxnId="{2132EB20-1F37-4187-BC23-8625F2203BB2}">
      <dgm:prSet/>
      <dgm:spPr/>
      <dgm:t>
        <a:bodyPr/>
        <a:lstStyle/>
        <a:p>
          <a:endParaRPr lang="en-US" sz="1600">
            <a:cs typeface="+mj-cs"/>
          </a:endParaRPr>
        </a:p>
      </dgm:t>
    </dgm:pt>
    <dgm:pt modelId="{7E72F0C2-123A-410C-900E-6ACA33B17850}" type="sibTrans" cxnId="{2132EB20-1F37-4187-BC23-8625F2203BB2}">
      <dgm:prSet/>
      <dgm:spPr/>
      <dgm:t>
        <a:bodyPr/>
        <a:lstStyle/>
        <a:p>
          <a:endParaRPr lang="en-US" sz="1600">
            <a:cs typeface="+mj-cs"/>
          </a:endParaRPr>
        </a:p>
      </dgm:t>
    </dgm:pt>
    <dgm:pt modelId="{7888D6BC-FE3A-4093-807F-B94C25094B9F}">
      <dgm:prSet phldrT="[Text]" custT="1"/>
      <dgm:spPr>
        <a:solidFill>
          <a:srgbClr val="FF0000"/>
        </a:solidFill>
      </dgm:spPr>
      <dgm:t>
        <a:bodyPr/>
        <a:lstStyle/>
        <a:p>
          <a:r>
            <a:rPr lang="fa-IR" sz="32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ايرادات غيرمذهبي در مورد مهندسي ژنتيك</a:t>
          </a:r>
          <a:endParaRPr lang="en-US" sz="32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gm:t>
    </dgm:pt>
    <dgm:pt modelId="{D8B62DEF-2701-4F69-9DA3-4AB5898C6B89}" type="parTrans" cxnId="{2B9D1707-F7F0-4D80-BEFC-C2BCE8B5E1F5}">
      <dgm:prSet custT="1"/>
      <dgm:spPr/>
      <dgm:t>
        <a:bodyPr/>
        <a:lstStyle/>
        <a:p>
          <a:endParaRPr lang="en-US" sz="9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gm:t>
    </dgm:pt>
    <dgm:pt modelId="{9145730D-F538-4A4A-961E-4E36C9BB4E23}" type="sibTrans" cxnId="{2B9D1707-F7F0-4D80-BEFC-C2BCE8B5E1F5}">
      <dgm:prSet/>
      <dgm:spPr/>
      <dgm:t>
        <a:bodyPr/>
        <a:lstStyle/>
        <a:p>
          <a:endParaRPr lang="en-US" sz="1600">
            <a:cs typeface="+mj-cs"/>
          </a:endParaRPr>
        </a:p>
      </dgm:t>
    </dgm:pt>
    <dgm:pt modelId="{A9E135D1-359E-4C26-9F8E-39F17C4C773E}">
      <dgm:prSet custT="1"/>
      <dgm:spPr>
        <a:solidFill>
          <a:srgbClr val="92D050"/>
        </a:solidFill>
      </dgm:spPr>
      <dgm:t>
        <a:bodyPr/>
        <a:lstStyle/>
        <a:p>
          <a:r>
            <a:rPr lang="fa-IR" sz="3200" b="1" i="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 ايرادات مذهبي به مهندسي ژنتيك</a:t>
          </a:r>
          <a:endParaRPr lang="fa-IR" sz="3200" b="1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gm:t>
    </dgm:pt>
    <dgm:pt modelId="{D4F99B7C-CF83-4494-8698-F03B2BC0C057}" type="parTrans" cxnId="{38905536-8FB6-4A45-8967-462CE0A772F0}">
      <dgm:prSet custT="1"/>
      <dgm:spPr/>
      <dgm:t>
        <a:bodyPr/>
        <a:lstStyle/>
        <a:p>
          <a:endParaRPr lang="en-US" sz="900" b="1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gm:t>
    </dgm:pt>
    <dgm:pt modelId="{842E9A8B-3892-42B9-9E5E-82BC0F8F149A}" type="sibTrans" cxnId="{38905536-8FB6-4A45-8967-462CE0A772F0}">
      <dgm:prSet/>
      <dgm:spPr/>
      <dgm:t>
        <a:bodyPr/>
        <a:lstStyle/>
        <a:p>
          <a:endParaRPr lang="en-US" sz="1600">
            <a:cs typeface="+mj-cs"/>
          </a:endParaRPr>
        </a:p>
      </dgm:t>
    </dgm:pt>
    <dgm:pt modelId="{33E371EF-27D7-444F-88E5-6A1DFDF362BF}" type="pres">
      <dgm:prSet presAssocID="{6A82591F-C7ED-44CB-B715-88459AE261D8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3CB956-29B6-4878-B4CA-64110770AA0C}" type="pres">
      <dgm:prSet presAssocID="{EEE0F7CE-C3E3-49F2-9D4D-E16FDFCFDBD0}" presName="root1" presStyleCnt="0"/>
      <dgm:spPr/>
    </dgm:pt>
    <dgm:pt modelId="{E433A8F4-8735-4C62-A38A-DF00B9121FCF}" type="pres">
      <dgm:prSet presAssocID="{EEE0F7CE-C3E3-49F2-9D4D-E16FDFCFDBD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0232E-59D8-449A-8BF9-182B909155FC}" type="pres">
      <dgm:prSet presAssocID="{EEE0F7CE-C3E3-49F2-9D4D-E16FDFCFDBD0}" presName="level2hierChild" presStyleCnt="0"/>
      <dgm:spPr/>
    </dgm:pt>
    <dgm:pt modelId="{51FA3559-3A89-4FA5-85CB-52377BE913BE}" type="pres">
      <dgm:prSet presAssocID="{D4F99B7C-CF83-4494-8698-F03B2BC0C05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F60755F5-F729-4202-BF65-20A57942C050}" type="pres">
      <dgm:prSet presAssocID="{D4F99B7C-CF83-4494-8698-F03B2BC0C05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979F0B99-591C-48E4-91D1-BBF2A8C1E7F0}" type="pres">
      <dgm:prSet presAssocID="{A9E135D1-359E-4C26-9F8E-39F17C4C773E}" presName="root2" presStyleCnt="0"/>
      <dgm:spPr/>
    </dgm:pt>
    <dgm:pt modelId="{8F37DDD3-2902-4487-9E5D-836392CFB1FA}" type="pres">
      <dgm:prSet presAssocID="{A9E135D1-359E-4C26-9F8E-39F17C4C773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658910-A62D-400E-884B-33CF3232D53C}" type="pres">
      <dgm:prSet presAssocID="{A9E135D1-359E-4C26-9F8E-39F17C4C773E}" presName="level3hierChild" presStyleCnt="0"/>
      <dgm:spPr/>
    </dgm:pt>
    <dgm:pt modelId="{AF3C4ABC-039B-40A4-946C-7F87A3FEE234}" type="pres">
      <dgm:prSet presAssocID="{D8B62DEF-2701-4F69-9DA3-4AB5898C6B89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21842A41-B136-44F3-9994-ECFB646F2BE6}" type="pres">
      <dgm:prSet presAssocID="{D8B62DEF-2701-4F69-9DA3-4AB5898C6B89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6A825DB-084E-43B3-B877-1EAAE80A1AEE}" type="pres">
      <dgm:prSet presAssocID="{7888D6BC-FE3A-4093-807F-B94C25094B9F}" presName="root2" presStyleCnt="0"/>
      <dgm:spPr/>
    </dgm:pt>
    <dgm:pt modelId="{27F9CCD9-10C5-4EF9-981C-7002BC2E4BB6}" type="pres">
      <dgm:prSet presAssocID="{7888D6BC-FE3A-4093-807F-B94C25094B9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DD36E6-4E77-4EC1-8CF6-DAE76615EC04}" type="pres">
      <dgm:prSet presAssocID="{7888D6BC-FE3A-4093-807F-B94C25094B9F}" presName="level3hierChild" presStyleCnt="0"/>
      <dgm:spPr/>
    </dgm:pt>
  </dgm:ptLst>
  <dgm:cxnLst>
    <dgm:cxn modelId="{ED24E744-A516-43DB-B016-3A9F65F174F7}" type="presOf" srcId="{EEE0F7CE-C3E3-49F2-9D4D-E16FDFCFDBD0}" destId="{E433A8F4-8735-4C62-A38A-DF00B9121FCF}" srcOrd="0" destOrd="0" presId="urn:microsoft.com/office/officeart/2005/8/layout/hierarchy2"/>
    <dgm:cxn modelId="{38905536-8FB6-4A45-8967-462CE0A772F0}" srcId="{EEE0F7CE-C3E3-49F2-9D4D-E16FDFCFDBD0}" destId="{A9E135D1-359E-4C26-9F8E-39F17C4C773E}" srcOrd="0" destOrd="0" parTransId="{D4F99B7C-CF83-4494-8698-F03B2BC0C057}" sibTransId="{842E9A8B-3892-42B9-9E5E-82BC0F8F149A}"/>
    <dgm:cxn modelId="{2132EB20-1F37-4187-BC23-8625F2203BB2}" srcId="{6A82591F-C7ED-44CB-B715-88459AE261D8}" destId="{EEE0F7CE-C3E3-49F2-9D4D-E16FDFCFDBD0}" srcOrd="0" destOrd="0" parTransId="{111EE115-FAFE-4E57-965C-6402DF55E531}" sibTransId="{7E72F0C2-123A-410C-900E-6ACA33B17850}"/>
    <dgm:cxn modelId="{E3EE8169-9537-4833-A36C-48BB958EA934}" type="presOf" srcId="{D4F99B7C-CF83-4494-8698-F03B2BC0C057}" destId="{F60755F5-F729-4202-BF65-20A57942C050}" srcOrd="1" destOrd="0" presId="urn:microsoft.com/office/officeart/2005/8/layout/hierarchy2"/>
    <dgm:cxn modelId="{A5DBEE76-E1A3-412F-A44F-D384CB024B32}" type="presOf" srcId="{D8B62DEF-2701-4F69-9DA3-4AB5898C6B89}" destId="{AF3C4ABC-039B-40A4-946C-7F87A3FEE234}" srcOrd="0" destOrd="0" presId="urn:microsoft.com/office/officeart/2005/8/layout/hierarchy2"/>
    <dgm:cxn modelId="{29B1717D-3026-4F76-9183-1A9E7139832E}" type="presOf" srcId="{6A82591F-C7ED-44CB-B715-88459AE261D8}" destId="{33E371EF-27D7-444F-88E5-6A1DFDF362BF}" srcOrd="0" destOrd="0" presId="urn:microsoft.com/office/officeart/2005/8/layout/hierarchy2"/>
    <dgm:cxn modelId="{2B9D1707-F7F0-4D80-BEFC-C2BCE8B5E1F5}" srcId="{EEE0F7CE-C3E3-49F2-9D4D-E16FDFCFDBD0}" destId="{7888D6BC-FE3A-4093-807F-B94C25094B9F}" srcOrd="1" destOrd="0" parTransId="{D8B62DEF-2701-4F69-9DA3-4AB5898C6B89}" sibTransId="{9145730D-F538-4A4A-961E-4E36C9BB4E23}"/>
    <dgm:cxn modelId="{5864A974-70F6-490C-A6F3-C46435718B04}" type="presOf" srcId="{D4F99B7C-CF83-4494-8698-F03B2BC0C057}" destId="{51FA3559-3A89-4FA5-85CB-52377BE913BE}" srcOrd="0" destOrd="0" presId="urn:microsoft.com/office/officeart/2005/8/layout/hierarchy2"/>
    <dgm:cxn modelId="{F4FF7AB4-0C90-499E-9667-E9B168DAFE9B}" type="presOf" srcId="{A9E135D1-359E-4C26-9F8E-39F17C4C773E}" destId="{8F37DDD3-2902-4487-9E5D-836392CFB1FA}" srcOrd="0" destOrd="0" presId="urn:microsoft.com/office/officeart/2005/8/layout/hierarchy2"/>
    <dgm:cxn modelId="{2A135A84-4118-4A4D-BF21-887291822987}" type="presOf" srcId="{D8B62DEF-2701-4F69-9DA3-4AB5898C6B89}" destId="{21842A41-B136-44F3-9994-ECFB646F2BE6}" srcOrd="1" destOrd="0" presId="urn:microsoft.com/office/officeart/2005/8/layout/hierarchy2"/>
    <dgm:cxn modelId="{3B34A0EE-73E7-4274-AE71-4B320EF1B6DB}" type="presOf" srcId="{7888D6BC-FE3A-4093-807F-B94C25094B9F}" destId="{27F9CCD9-10C5-4EF9-981C-7002BC2E4BB6}" srcOrd="0" destOrd="0" presId="urn:microsoft.com/office/officeart/2005/8/layout/hierarchy2"/>
    <dgm:cxn modelId="{E738A9AB-A8D5-4849-BA27-74F6869F6685}" type="presParOf" srcId="{33E371EF-27D7-444F-88E5-6A1DFDF362BF}" destId="{563CB956-29B6-4878-B4CA-64110770AA0C}" srcOrd="0" destOrd="0" presId="urn:microsoft.com/office/officeart/2005/8/layout/hierarchy2"/>
    <dgm:cxn modelId="{889D13E3-19C1-4E1F-B205-168E71A9A427}" type="presParOf" srcId="{563CB956-29B6-4878-B4CA-64110770AA0C}" destId="{E433A8F4-8735-4C62-A38A-DF00B9121FCF}" srcOrd="0" destOrd="0" presId="urn:microsoft.com/office/officeart/2005/8/layout/hierarchy2"/>
    <dgm:cxn modelId="{EFE34008-C343-4A1D-A4D8-2F4799F1C875}" type="presParOf" srcId="{563CB956-29B6-4878-B4CA-64110770AA0C}" destId="{2210232E-59D8-449A-8BF9-182B909155FC}" srcOrd="1" destOrd="0" presId="urn:microsoft.com/office/officeart/2005/8/layout/hierarchy2"/>
    <dgm:cxn modelId="{20FC6307-2F6C-46F7-A247-2A6161CDB470}" type="presParOf" srcId="{2210232E-59D8-449A-8BF9-182B909155FC}" destId="{51FA3559-3A89-4FA5-85CB-52377BE913BE}" srcOrd="0" destOrd="0" presId="urn:microsoft.com/office/officeart/2005/8/layout/hierarchy2"/>
    <dgm:cxn modelId="{004DC7A2-E458-4843-90E3-044F749E7F84}" type="presParOf" srcId="{51FA3559-3A89-4FA5-85CB-52377BE913BE}" destId="{F60755F5-F729-4202-BF65-20A57942C050}" srcOrd="0" destOrd="0" presId="urn:microsoft.com/office/officeart/2005/8/layout/hierarchy2"/>
    <dgm:cxn modelId="{8DD4CBE5-14F2-4A2B-BCDC-BCA5565A8E29}" type="presParOf" srcId="{2210232E-59D8-449A-8BF9-182B909155FC}" destId="{979F0B99-591C-48E4-91D1-BBF2A8C1E7F0}" srcOrd="1" destOrd="0" presId="urn:microsoft.com/office/officeart/2005/8/layout/hierarchy2"/>
    <dgm:cxn modelId="{67B7630C-FDFC-43B8-8CCE-B05148E7C4A7}" type="presParOf" srcId="{979F0B99-591C-48E4-91D1-BBF2A8C1E7F0}" destId="{8F37DDD3-2902-4487-9E5D-836392CFB1FA}" srcOrd="0" destOrd="0" presId="urn:microsoft.com/office/officeart/2005/8/layout/hierarchy2"/>
    <dgm:cxn modelId="{2F56CBBA-C681-4116-951C-85992E13672B}" type="presParOf" srcId="{979F0B99-591C-48E4-91D1-BBF2A8C1E7F0}" destId="{82658910-A62D-400E-884B-33CF3232D53C}" srcOrd="1" destOrd="0" presId="urn:microsoft.com/office/officeart/2005/8/layout/hierarchy2"/>
    <dgm:cxn modelId="{CD8A1588-D8A2-483A-85DE-1A2AD656F4C6}" type="presParOf" srcId="{2210232E-59D8-449A-8BF9-182B909155FC}" destId="{AF3C4ABC-039B-40A4-946C-7F87A3FEE234}" srcOrd="2" destOrd="0" presId="urn:microsoft.com/office/officeart/2005/8/layout/hierarchy2"/>
    <dgm:cxn modelId="{426E4457-A466-41F0-A1AF-F65235A35481}" type="presParOf" srcId="{AF3C4ABC-039B-40A4-946C-7F87A3FEE234}" destId="{21842A41-B136-44F3-9994-ECFB646F2BE6}" srcOrd="0" destOrd="0" presId="urn:microsoft.com/office/officeart/2005/8/layout/hierarchy2"/>
    <dgm:cxn modelId="{7E3ECE27-9336-48CC-AC52-B94EAC598D3E}" type="presParOf" srcId="{2210232E-59D8-449A-8BF9-182B909155FC}" destId="{86A825DB-084E-43B3-B877-1EAAE80A1AEE}" srcOrd="3" destOrd="0" presId="urn:microsoft.com/office/officeart/2005/8/layout/hierarchy2"/>
    <dgm:cxn modelId="{13B46480-E105-4B9F-9078-2F658015E7A4}" type="presParOf" srcId="{86A825DB-084E-43B3-B877-1EAAE80A1AEE}" destId="{27F9CCD9-10C5-4EF9-981C-7002BC2E4BB6}" srcOrd="0" destOrd="0" presId="urn:microsoft.com/office/officeart/2005/8/layout/hierarchy2"/>
    <dgm:cxn modelId="{5B6E9226-3FE3-46FC-8C6F-B0EE05EB7910}" type="presParOf" srcId="{86A825DB-084E-43B3-B877-1EAAE80A1AEE}" destId="{76DD36E6-4E77-4EC1-8CF6-DAE76615EC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A8F4-8735-4C62-A38A-DF00B9121FCF}">
      <dsp:nvSpPr>
        <dsp:cNvPr id="0" name=""/>
        <dsp:cNvSpPr/>
      </dsp:nvSpPr>
      <dsp:spPr>
        <a:xfrm>
          <a:off x="4798917" y="1817190"/>
          <a:ext cx="3420588" cy="1710294"/>
        </a:xfrm>
        <a:prstGeom prst="roundRect">
          <a:avLst>
            <a:gd name="adj" fmla="val 10000"/>
          </a:avLst>
        </a:prstGeom>
        <a:solidFill>
          <a:srgbClr val="FF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مهندسي ژنتيك ذاتاً اشتباه است</a:t>
          </a:r>
          <a:endParaRPr lang="en-US" sz="32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sp:txBody>
      <dsp:txXfrm>
        <a:off x="4849010" y="1867283"/>
        <a:ext cx="3320402" cy="1610108"/>
      </dsp:txXfrm>
    </dsp:sp>
    <dsp:sp modelId="{51FA3559-3A89-4FA5-85CB-52377BE913BE}">
      <dsp:nvSpPr>
        <dsp:cNvPr id="0" name=""/>
        <dsp:cNvSpPr/>
      </dsp:nvSpPr>
      <dsp:spPr>
        <a:xfrm rot="12942401">
          <a:off x="3272306" y="215182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sp:txBody>
      <dsp:txXfrm rot="10800000">
        <a:off x="4072675" y="2138503"/>
        <a:ext cx="84249" cy="84249"/>
      </dsp:txXfrm>
    </dsp:sp>
    <dsp:sp modelId="{8F37DDD3-2902-4487-9E5D-836392CFB1FA}">
      <dsp:nvSpPr>
        <dsp:cNvPr id="0" name=""/>
        <dsp:cNvSpPr/>
      </dsp:nvSpPr>
      <dsp:spPr>
        <a:xfrm>
          <a:off x="10093" y="833771"/>
          <a:ext cx="3420588" cy="1710294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 ايرادات مذهبي به مهندسي ژنتيك</a:t>
          </a:r>
          <a:endParaRPr lang="fa-IR" sz="32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sp:txBody>
      <dsp:txXfrm>
        <a:off x="60186" y="883864"/>
        <a:ext cx="3320402" cy="1610108"/>
      </dsp:txXfrm>
    </dsp:sp>
    <dsp:sp modelId="{AF3C4ABC-039B-40A4-946C-7F87A3FEE234}">
      <dsp:nvSpPr>
        <dsp:cNvPr id="0" name=""/>
        <dsp:cNvSpPr/>
      </dsp:nvSpPr>
      <dsp:spPr>
        <a:xfrm rot="8657599">
          <a:off x="3272306" y="3135247"/>
          <a:ext cx="1684987" cy="57599"/>
        </a:xfrm>
        <a:custGeom>
          <a:avLst/>
          <a:gdLst/>
          <a:ahLst/>
          <a:cxnLst/>
          <a:rect l="0" t="0" r="0" b="0"/>
          <a:pathLst>
            <a:path>
              <a:moveTo>
                <a:pt x="0" y="28799"/>
              </a:moveTo>
              <a:lnTo>
                <a:pt x="1684987" y="2879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cap="none" spc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sp:txBody>
      <dsp:txXfrm rot="10800000">
        <a:off x="4072675" y="3121922"/>
        <a:ext cx="84249" cy="84249"/>
      </dsp:txXfrm>
    </dsp:sp>
    <dsp:sp modelId="{27F9CCD9-10C5-4EF9-981C-7002BC2E4BB6}">
      <dsp:nvSpPr>
        <dsp:cNvPr id="0" name=""/>
        <dsp:cNvSpPr/>
      </dsp:nvSpPr>
      <dsp:spPr>
        <a:xfrm>
          <a:off x="10093" y="2800609"/>
          <a:ext cx="3420588" cy="1710294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i="0" kern="1200" cap="none" spc="0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cs typeface="+mj-cs"/>
            </a:rPr>
            <a:t>ايرادات غيرمذهبي در مورد مهندسي ژنتيك</a:t>
          </a:r>
          <a:endParaRPr lang="en-US" sz="3200" b="1" kern="1200" cap="none" spc="0" dirty="0">
            <a:ln w="12700">
              <a:solidFill>
                <a:schemeClr val="accent3">
                  <a:lumMod val="50000"/>
                </a:schemeClr>
              </a:solidFill>
              <a:prstDash val="solid"/>
            </a:ln>
            <a:pattFill prst="narHorz">
              <a:fgClr>
                <a:schemeClr val="accent3"/>
              </a:fgClr>
              <a:bgClr>
                <a:schemeClr val="accent3">
                  <a:lumMod val="40000"/>
                  <a:lumOff val="60000"/>
                </a:schemeClr>
              </a:bgClr>
            </a:pattFill>
            <a:effectLst>
              <a:innerShdw blurRad="177800">
                <a:schemeClr val="accent3">
                  <a:lumMod val="50000"/>
                </a:schemeClr>
              </a:innerShdw>
            </a:effectLst>
            <a:cs typeface="+mj-cs"/>
          </a:endParaRPr>
        </a:p>
      </dsp:txBody>
      <dsp:txXfrm>
        <a:off x="60186" y="2850702"/>
        <a:ext cx="3320402" cy="161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6C447AF-FE4E-4064-BA2B-6B8F1EC47F17}" type="datetimeFigureOut">
              <a:rPr lang="fa-IR" smtClean="0"/>
              <a:t>20/04/1440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70EF882-DFF0-4A26-BE0A-5EEB66BABDA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264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443835"/>
            <a:ext cx="7772400" cy="137434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29000"/>
            <a:ext cx="6400800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02832-DD8F-44EF-88D0-5D92633624EC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E676E-1755-4875-BC13-57F297F70ABC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AA033-65BE-463B-BA2B-F0EA07D11922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E618-FE8E-41BB-9D4C-BC5A22542C9A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10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59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3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7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48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90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53217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054656"/>
            <a:ext cx="8229600" cy="366492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117A-ABC7-44AC-AC47-50CA99602E94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502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1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1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780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1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113842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371" y="190195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99677-C4A6-4F14-9493-2CAC42897E32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7CA5-4593-4CFA-9176-F7B52636421F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E60C-5FD6-417C-92B4-C7BA7F7AE11B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80" y="1291130"/>
            <a:ext cx="8229600" cy="55122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9019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531813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5" y="19019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5" y="2531813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7F0F-1915-48EE-BCD8-15EC0668CD2B}" type="datetime1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EA351-0B27-4631-9455-C17FE3DBA4B8}" type="datetime1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E01B-12F0-46E6-BB8E-718944472721}" type="datetime1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21BC-A0FF-409E-93F1-D7B3060E178E}" type="datetime1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C19A-8685-4AB9-8E06-219966B12E68}" type="datetime1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0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" TargetMode="External"/><Relationship Id="rId2" Type="http://schemas.openxmlformats.org/officeDocument/2006/relationships/hyperlink" Target="http://www.actionbioscience.org/biotechnology/glenn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namlik.me/article/&#1605;&#1587;&#1574;&#1604;&#1607;%20&#1575;&#1582;&#1604;&#1575;&#1602;%20&#1583;&#1585;%20&#1605;&#1607;&#1606;&#1583;&#1587;&#1740;%20&#1688;&#1606;&#1578;&#1740;&#1705;%20&#1575;&#1606;&#1587;&#1575;&#1606;&#1740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4560" y="1443835"/>
            <a:ext cx="4871005" cy="1374345"/>
          </a:xfrm>
        </p:spPr>
        <p:txBody>
          <a:bodyPr>
            <a:noAutofit/>
          </a:bodyPr>
          <a:lstStyle/>
          <a:p>
            <a:pPr algn="ctr"/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بررسی چالش های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اخلاقی</a:t>
            </a:r>
            <a:b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r>
              <a:rPr lang="fa-IR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مهندسی ژنتیک</a:t>
            </a:r>
            <a:endParaRPr lang="en-US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72675" y="3581706"/>
            <a:ext cx="6400800" cy="916230"/>
          </a:xfrm>
        </p:spPr>
        <p:txBody>
          <a:bodyPr>
            <a:normAutofit/>
          </a:bodyPr>
          <a:lstStyle/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گرد آوری و ارائه : مهران تقیان</a:t>
            </a:r>
          </a:p>
          <a:p>
            <a:pPr algn="ctr"/>
            <a:r>
              <a:rPr lang="fa-IR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                                 آریا وارسته نژاد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cs typeface="2  Titr" panose="00000700000000000000" pitchFamily="2" charset="-78"/>
              </a:rPr>
              <a:t>        </a:t>
            </a:r>
            <a:endParaRPr lang="en-US" sz="2400" b="1" dirty="0">
              <a:solidFill>
                <a:srgbClr val="FFFF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cs typeface="2 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78" y="4803345"/>
            <a:ext cx="292099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استاد درس : مهندس علی دیزانی</a:t>
            </a:r>
          </a:p>
          <a:p>
            <a:pPr algn="ctr"/>
            <a:r>
              <a:rPr lang="fa-IR" dirty="0" smtClean="0">
                <a:solidFill>
                  <a:schemeClr val="bg1"/>
                </a:solidFill>
                <a:cs typeface="2  Mitra_5 (MRT)" panose="00000700000000000000" pitchFamily="2" charset="-78"/>
              </a:rPr>
              <a:t>دی ماه 1397  </a:t>
            </a:r>
            <a:endParaRPr lang="fa-IR" dirty="0">
              <a:solidFill>
                <a:schemeClr val="bg1"/>
              </a:solidFill>
              <a:cs typeface="2  Mitra_5 (MRT)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661" y="680310"/>
            <a:ext cx="7016195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Niagara Solid" panose="04020502070702020202" pitchFamily="82" charset="0"/>
              </a:rPr>
              <a:t>Ethical Issus</a:t>
            </a:r>
            <a:endParaRPr lang="en-US" sz="4400" dirty="0">
              <a:latin typeface="Niagara Solid" panose="0402050207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749245"/>
            <a:ext cx="7016195" cy="4275740"/>
          </a:xfrm>
        </p:spPr>
        <p:txBody>
          <a:bodyPr/>
          <a:lstStyle/>
          <a:p>
            <a:r>
              <a:rPr lang="en-US" dirty="0" smtClean="0"/>
              <a:t>Social Concerns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Extrinsic Concerns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Intrinsic Concerns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9" y="1611767"/>
            <a:ext cx="7787955" cy="48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3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12470"/>
            <a:ext cx="7016195" cy="610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Niagara Solid" panose="04020502070702020202" pitchFamily="82" charset="0"/>
              </a:rPr>
              <a:t>The Issue of Species Boundaries</a:t>
            </a:r>
            <a:br>
              <a:rPr lang="en-US" b="1" dirty="0">
                <a:latin typeface="Niagara Solid" panose="04020502070702020202" pitchFamily="82" charset="0"/>
              </a:rPr>
            </a:br>
            <a:endParaRPr lang="en-US" dirty="0">
              <a:latin typeface="Niagara Solid" panose="0402050207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05" y="1735480"/>
            <a:ext cx="7016195" cy="4275740"/>
          </a:xfrm>
        </p:spPr>
        <p:txBody>
          <a:bodyPr/>
          <a:lstStyle/>
          <a:p>
            <a:r>
              <a:rPr lang="en-US" dirty="0" smtClean="0"/>
              <a:t>Biological</a:t>
            </a:r>
          </a:p>
          <a:p>
            <a:r>
              <a:rPr lang="en-US" dirty="0" smtClean="0"/>
              <a:t>Morphological</a:t>
            </a:r>
          </a:p>
          <a:p>
            <a:r>
              <a:rPr lang="en-US" dirty="0" smtClean="0"/>
              <a:t>Ecological</a:t>
            </a:r>
          </a:p>
          <a:p>
            <a:r>
              <a:rPr lang="en-US" dirty="0" smtClean="0"/>
              <a:t>Typological</a:t>
            </a:r>
          </a:p>
          <a:p>
            <a:r>
              <a:rPr lang="en-US" dirty="0" smtClean="0"/>
              <a:t>Evolutionary</a:t>
            </a:r>
          </a:p>
          <a:p>
            <a:r>
              <a:rPr lang="en-US" dirty="0" smtClean="0"/>
              <a:t>Phylogenetic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291130"/>
            <a:ext cx="7787955" cy="479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7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7016195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Niagara Solid" panose="04020502070702020202" pitchFamily="82" charset="0"/>
              </a:rPr>
              <a:t>Other issues in </a:t>
            </a:r>
            <a:r>
              <a:rPr lang="en-US" sz="4400" dirty="0" err="1" smtClean="0">
                <a:latin typeface="Niagara Solid" panose="04020502070702020202" pitchFamily="82" charset="0"/>
              </a:rPr>
              <a:t>transgenics</a:t>
            </a:r>
            <a:r>
              <a:rPr lang="en-US" sz="4400" dirty="0" smtClean="0">
                <a:latin typeface="Niagara Solid" panose="04020502070702020202" pitchFamily="82" charset="0"/>
              </a:rPr>
              <a:t> and generic engineering researches</a:t>
            </a:r>
            <a:endParaRPr lang="en-US" sz="4400" dirty="0">
              <a:latin typeface="Niagara Solid" panose="0402050207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7016195" cy="4275740"/>
          </a:xfrm>
        </p:spPr>
        <p:txBody>
          <a:bodyPr>
            <a:normAutofit/>
          </a:bodyPr>
          <a:lstStyle/>
          <a:p>
            <a:r>
              <a:rPr lang="en-US" sz="2000" dirty="0"/>
              <a:t>the risks and benefits of the experimental use of animals;</a:t>
            </a:r>
          </a:p>
          <a:p>
            <a:r>
              <a:rPr lang="en-US" sz="2000" dirty="0"/>
              <a:t>the risk of creating new diseases—for which there is no treatment—by combining animal DNA or human DNA with plant </a:t>
            </a:r>
            <a:r>
              <a:rPr lang="en-US" sz="2000" dirty="0" smtClean="0"/>
              <a:t>DNA</a:t>
            </a:r>
          </a:p>
          <a:p>
            <a:r>
              <a:rPr lang="en-US" sz="2000" dirty="0"/>
              <a:t>the potential long-term risks to the environment</a:t>
            </a:r>
            <a:r>
              <a:rPr lang="en-US" sz="2000" dirty="0" smtClean="0"/>
              <a:t>;</a:t>
            </a:r>
          </a:p>
          <a:p>
            <a:r>
              <a:rPr lang="en-US" sz="2200" dirty="0"/>
              <a:t>the potential for increased suffering of transgenic organisms. Various bioethicists, environmentalists, and animal rights activists have argued that it is wrong to create animals that would suffer as a result of genetic alteration (for example, a pig with no legs) and that such experimentation should be banned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01800"/>
            <a:ext cx="7016195" cy="61082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Niagara Solid" panose="04020502070702020202" pitchFamily="82" charset="0"/>
              </a:rPr>
              <a:t>The Legal Implications of </a:t>
            </a:r>
            <a:r>
              <a:rPr lang="en-US" sz="4000" b="1" dirty="0" err="1">
                <a:latin typeface="Niagara Solid" panose="04020502070702020202" pitchFamily="82" charset="0"/>
              </a:rPr>
              <a:t>Transgenics</a:t>
            </a:r>
            <a:r>
              <a:rPr lang="en-US" sz="4000" b="1" dirty="0">
                <a:latin typeface="Niagara Solid" panose="04020502070702020202" pitchFamily="82" charset="0"/>
              </a:rPr>
              <a:t/>
            </a:r>
            <a:br>
              <a:rPr lang="en-US" sz="4000" b="1" dirty="0">
                <a:latin typeface="Niagara Solid" panose="04020502070702020202" pitchFamily="82" charset="0"/>
              </a:rPr>
            </a:br>
            <a:endParaRPr lang="en-US" sz="4000" dirty="0">
              <a:latin typeface="Niagara Solid" panose="040205020707020202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05" y="1833519"/>
            <a:ext cx="7016195" cy="4275740"/>
          </a:xfrm>
        </p:spPr>
        <p:txBody>
          <a:bodyPr/>
          <a:lstStyle/>
          <a:p>
            <a:r>
              <a:rPr lang="en-US" dirty="0" smtClean="0"/>
              <a:t>Creation of slave race</a:t>
            </a:r>
          </a:p>
          <a:p>
            <a:r>
              <a:rPr lang="en-US" dirty="0" smtClean="0"/>
              <a:t>In </a:t>
            </a:r>
            <a:r>
              <a:rPr lang="en-US" dirty="0"/>
              <a:t>April 1998, scientists Jeremy Rifkin and Stuart </a:t>
            </a:r>
            <a:r>
              <a:rPr lang="en-US" dirty="0" smtClean="0"/>
              <a:t>Newman debate on “</a:t>
            </a:r>
            <a:r>
              <a:rPr lang="en-US" dirty="0" err="1" smtClean="0"/>
              <a:t>Humanzee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Give rights and protection to a created being that was owed by human</a:t>
            </a:r>
          </a:p>
          <a:p>
            <a:r>
              <a:rPr lang="en-US" dirty="0" smtClean="0"/>
              <a:t>Employing genetic engineering in competitions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8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760" y="374900"/>
            <a:ext cx="3343040" cy="532179"/>
          </a:xfrm>
        </p:spPr>
        <p:txBody>
          <a:bodyPr>
            <a:noAutofit/>
          </a:bodyPr>
          <a:lstStyle/>
          <a:p>
            <a:pPr algn="r"/>
            <a:r>
              <a:rPr lang="fa-IR" sz="4400" b="1" dirty="0" smtClean="0">
                <a:solidFill>
                  <a:srgbClr val="FFFF00"/>
                </a:solidFill>
                <a:cs typeface="2  Titr" panose="00000700000000000000" pitchFamily="2" charset="-78"/>
              </a:rPr>
              <a:t>جمع بندی</a:t>
            </a:r>
            <a:endParaRPr lang="fa-IR" sz="4400" b="1" dirty="0">
              <a:solidFill>
                <a:srgbClr val="FFFF00"/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804" y="1473904"/>
            <a:ext cx="8229600" cy="5065220"/>
          </a:xfrm>
        </p:spPr>
        <p:txBody>
          <a:bodyPr>
            <a:normAutofit fontScale="92500" lnSpcReduction="20000"/>
          </a:bodyPr>
          <a:lstStyle/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/>
              <a:t>دانش امروزی بشر به چنان پیشرفتی دست پیدا کرده است که در حوزه های مختلف علمی از پزشکی تا کشاورزی و صنعت قادر به دستورزی ژنتیکی اشکال مختلف حیات است. </a:t>
            </a:r>
            <a:endParaRPr lang="fa-IR" sz="2000" dirty="0" smtClean="0"/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بنابراین </a:t>
            </a:r>
            <a:r>
              <a:rPr lang="fa-IR" sz="2000" dirty="0"/>
              <a:t>بشر امروزی به عصری وارد شده است که با </a:t>
            </a:r>
            <a:r>
              <a:rPr lang="fa-IR" sz="2000" dirty="0" smtClean="0"/>
              <a:t>دست ورزی </a:t>
            </a:r>
            <a:r>
              <a:rPr lang="fa-IR" sz="2000" dirty="0"/>
              <a:t>کدهای ژنتیکی موجودات و یا مهندسی موجودات کاملاً جدید، تعامل او با جهان طبیعت در حال تغییر است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همانند هر فناوری نوظهور، نگرانی، ترس جنبه های اخلاقی در مهندسی ژنتیک هم مطرح است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برخی از این نگرانیها مبنای درستی داشته و مربوط به مخاطرات احتمالی و جنبه های احتیاطی این فناوری است در حالی که سایر نگرانیها نتیجه اطلاعات نادرست، تعصبات مذهبی، یا هیجانات اجتماعی می باشد. </a:t>
            </a:r>
            <a:endParaRPr lang="fa-IR" sz="2000" dirty="0" smtClean="0"/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بسیاری </a:t>
            </a:r>
            <a:r>
              <a:rPr lang="fa-IR" sz="2000" dirty="0"/>
              <a:t>از مخالفان از این نگرانند که استفاده از این فناوری جدید در زندگی گیاهان و جانواران و حتی انسان دخالتهای ناروائی بکند و یا آثار سوئی بر سلامت انسان و محیط زیست بگذارد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با توجه به جوان بودن این فناوری و ا مکانات فراوانی که در جهت بهبود شرایط و اوضاع </a:t>
            </a:r>
            <a:r>
              <a:rPr lang="fa-IR" sz="2000" dirty="0" smtClean="0"/>
              <a:t>زندگی بشری </a:t>
            </a:r>
            <a:r>
              <a:rPr lang="fa-IR" sz="2000" dirty="0"/>
              <a:t>به همراه دارد، ارزیابی و شناخت دقیق جنبه های اخلاقی می تواند </a:t>
            </a:r>
            <a:r>
              <a:rPr lang="fa-IR" sz="2000" dirty="0" smtClean="0"/>
              <a:t>آینده دوران </a:t>
            </a:r>
            <a:r>
              <a:rPr lang="fa-IR" sz="2000" dirty="0"/>
              <a:t>مهندسی ژنتیک را بیمه نماید.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z="2000" smtClean="0"/>
              <a:pPr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956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4" y="450057"/>
            <a:ext cx="8686800" cy="715962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1984CC"/>
                </a:solidFill>
                <a:latin typeface="ParkAvenue BT" panose="03020602050506080705" pitchFamily="66" charset="0"/>
              </a:rPr>
              <a:t>Q &amp; A</a:t>
            </a:r>
            <a:endParaRPr lang="fa-IR" sz="6000" dirty="0">
              <a:solidFill>
                <a:srgbClr val="1984CC"/>
              </a:solidFill>
              <a:latin typeface="ParkAvenue BT" panose="03020602050506080705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01" y="1556792"/>
            <a:ext cx="5012845" cy="5093568"/>
          </a:xfrm>
        </p:spPr>
      </p:pic>
    </p:spTree>
    <p:extLst>
      <p:ext uri="{BB962C8B-B14F-4D97-AF65-F5344CB8AC3E}">
        <p14:creationId xmlns:p14="http://schemas.microsoft.com/office/powerpoint/2010/main" val="17065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>
                    <a:lumMod val="50000"/>
                  </a:schemeClr>
                </a:solidFill>
                <a:cs typeface="2  Titr" panose="00000700000000000000" pitchFamily="2" charset="-78"/>
              </a:rPr>
              <a:t>منابع</a:t>
            </a:r>
            <a:endParaRPr lang="en-US" dirty="0">
              <a:solidFill>
                <a:schemeClr val="tx1">
                  <a:lumMod val="50000"/>
                </a:schemeClr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865445" cy="4191000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</a:rPr>
              <a:t>© 2013, American Institute of Biological </a:t>
            </a:r>
            <a:r>
              <a:rPr lang="en-US" sz="2800" b="1" dirty="0" smtClean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</a:rPr>
              <a:t>Sciences</a:t>
            </a:r>
          </a:p>
          <a:p>
            <a:r>
              <a:rPr lang="en-US" sz="2800" dirty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2"/>
              </a:rPr>
              <a:t>http://</a:t>
            </a:r>
            <a:r>
              <a:rPr lang="en-US" sz="2800" dirty="0" smtClean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2"/>
              </a:rPr>
              <a:t>www.actionbioscience.org/biotechnology/glenn.html</a:t>
            </a:r>
            <a:endParaRPr lang="en-US" sz="2800" dirty="0" smtClean="0">
              <a:solidFill>
                <a:srgbClr val="00B0F0"/>
              </a:solidFill>
              <a:latin typeface="Palatino Linotype" panose="02040502050505030304" pitchFamily="18" charset="0"/>
              <a:ea typeface="MS PGothic" panose="020B0600070205080204" pitchFamily="34" charset="-128"/>
            </a:endParaRPr>
          </a:p>
          <a:p>
            <a:r>
              <a:rPr lang="en-US" sz="2800" dirty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3"/>
              </a:rPr>
              <a:t>https://www.nature.com</a:t>
            </a:r>
            <a:r>
              <a:rPr lang="en-US" sz="2800" dirty="0" smtClean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3"/>
              </a:rPr>
              <a:t>/</a:t>
            </a:r>
            <a:endParaRPr lang="en-US" sz="2800" dirty="0" smtClean="0">
              <a:solidFill>
                <a:srgbClr val="00B0F0"/>
              </a:solidFill>
              <a:latin typeface="Palatino Linotype" panose="02040502050505030304" pitchFamily="18" charset="0"/>
              <a:ea typeface="MS PGothic" panose="020B0600070205080204" pitchFamily="34" charset="-128"/>
            </a:endParaRPr>
          </a:p>
          <a:p>
            <a:r>
              <a:rPr lang="en-US" sz="2800" dirty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4"/>
              </a:rPr>
              <a:t>http://www.namlik.me/article/</a:t>
            </a:r>
            <a:r>
              <a:rPr lang="fa-IR" sz="2800" dirty="0" smtClean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  <a:hlinkClick r:id="rId4"/>
              </a:rPr>
              <a:t>مسئله%20اخلاق%20در%20مهندسی%20ژنتیک%20انسانی</a:t>
            </a:r>
            <a:endParaRPr lang="en-US" sz="2800" dirty="0" smtClean="0">
              <a:solidFill>
                <a:srgbClr val="00B0F0"/>
              </a:solidFill>
              <a:latin typeface="Palatino Linotype" panose="02040502050505030304" pitchFamily="18" charset="0"/>
              <a:ea typeface="MS PGothic" panose="020B0600070205080204" pitchFamily="34" charset="-128"/>
            </a:endParaRPr>
          </a:p>
          <a:p>
            <a:r>
              <a:rPr lang="en-US" sz="2800" dirty="0">
                <a:solidFill>
                  <a:srgbClr val="00B0F0"/>
                </a:solidFill>
                <a:latin typeface="Palatino Linotype" panose="02040502050505030304" pitchFamily="18" charset="0"/>
                <a:ea typeface="MS PGothic" panose="020B0600070205080204" pitchFamily="34" charset="-128"/>
              </a:rPr>
              <a:t>https://maktabkhooneh.org/course/107/chapter/7/lesson/1/</a:t>
            </a:r>
            <a:endParaRPr lang="en-US" sz="2800" dirty="0">
              <a:solidFill>
                <a:srgbClr val="00B0F0"/>
              </a:solidFill>
              <a:latin typeface="Palatino Linotype" panose="0204050205050503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08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5974587"/>
            <a:ext cx="4949618" cy="763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600" dirty="0" smtClean="0">
                <a:solidFill>
                  <a:srgbClr val="00B0F0"/>
                </a:solidFill>
              </a:rPr>
              <a:t>با تشکر از توجه شما</a:t>
            </a:r>
            <a:r>
              <a:rPr lang="en-US" sz="3600" dirty="0" smtClean="0">
                <a:solidFill>
                  <a:srgbClr val="00B0F0"/>
                </a:solidFill>
              </a:rPr>
              <a:t> ☺</a:t>
            </a:r>
            <a:endParaRPr lang="fa-IR" sz="3600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6" r="32187" b="5466"/>
          <a:stretch/>
        </p:blipFill>
        <p:spPr>
          <a:xfrm rot="5400000">
            <a:off x="1779200" y="-1779200"/>
            <a:ext cx="55856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766" y="222195"/>
            <a:ext cx="3817625" cy="532180"/>
          </a:xfrm>
        </p:spPr>
        <p:txBody>
          <a:bodyPr>
            <a:noAutofit/>
          </a:bodyPr>
          <a:lstStyle/>
          <a:p>
            <a:pPr algn="ctr"/>
            <a:r>
              <a:rPr lang="fa-IR" sz="4800" dirty="0" smtClean="0"/>
              <a:t>سیر مطالب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0" y="1739851"/>
            <a:ext cx="5818642" cy="4799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3310" y="222195"/>
            <a:ext cx="7016195" cy="610820"/>
          </a:xfrm>
        </p:spPr>
        <p:txBody>
          <a:bodyPr>
            <a:noAutofit/>
          </a:bodyPr>
          <a:lstStyle/>
          <a:p>
            <a:pPr algn="ctr" rtl="1"/>
            <a:r>
              <a:rPr lang="fa-IR" sz="4000" dirty="0" smtClean="0">
                <a:solidFill>
                  <a:srgbClr val="4FD165"/>
                </a:solidFill>
              </a:rPr>
              <a:t>مقدمه</a:t>
            </a:r>
            <a:endParaRPr lang="en-US" sz="4000" dirty="0">
              <a:solidFill>
                <a:srgbClr val="4FD165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8839" y="1351259"/>
            <a:ext cx="7160666" cy="5497379"/>
          </a:xfrm>
        </p:spPr>
        <p:txBody>
          <a:bodyPr>
            <a:norm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ژنتیک به ما اجازه می‌دهد تا </a:t>
            </a:r>
            <a:r>
              <a:rPr lang="fa-IR" sz="2000" dirty="0">
                <a:solidFill>
                  <a:srgbClr val="FF0000"/>
                </a:solidFill>
              </a:rPr>
              <a:t>بیماری</a:t>
            </a:r>
            <a:r>
              <a:rPr lang="fa-IR" sz="2000" dirty="0"/>
              <a:t> های انسانی را درمان کنیم </a:t>
            </a:r>
            <a:r>
              <a:rPr lang="fa-IR" sz="2000" dirty="0" smtClean="0"/>
              <a:t>و حتی </a:t>
            </a:r>
            <a:r>
              <a:rPr lang="fa-IR" sz="2000" dirty="0">
                <a:solidFill>
                  <a:srgbClr val="4FD165"/>
                </a:solidFill>
              </a:rPr>
              <a:t>صفات مطلوب </a:t>
            </a:r>
            <a:r>
              <a:rPr lang="fa-IR" sz="2000" dirty="0"/>
              <a:t>را به ژن افراد اضافه کنیم. 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اما </a:t>
            </a:r>
            <a:r>
              <a:rPr lang="fa-IR" sz="2000" dirty="0"/>
              <a:t>این تکنولوژی تا کجا می‌تواند </a:t>
            </a:r>
            <a:r>
              <a:rPr lang="fa-IR" sz="2000" dirty="0">
                <a:solidFill>
                  <a:srgbClr val="FFFF00"/>
                </a:solidFill>
              </a:rPr>
              <a:t>پیشرفت</a:t>
            </a:r>
            <a:r>
              <a:rPr lang="fa-IR" sz="2000" dirty="0"/>
              <a:t> کند؟ </a:t>
            </a: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/>
              <a:t>ژن‌ها تاثیر زیادی در فرآیند های پایه‌ای زندگی دارند و تعیین کننده‌ی رفتار و ویژگی های هر فرد هستند. به همین دلیل است که </a:t>
            </a:r>
            <a:r>
              <a:rPr lang="fa-IR" sz="2000" dirty="0" smtClean="0"/>
              <a:t>محققین زیادی </a:t>
            </a:r>
            <a:r>
              <a:rPr lang="fa-IR" sz="2000" dirty="0"/>
              <a:t>تلاش می‌کنند تا از علم ژنتیک برای </a:t>
            </a:r>
            <a:r>
              <a:rPr lang="fa-IR" sz="2000" dirty="0">
                <a:solidFill>
                  <a:srgbClr val="FFFF00"/>
                </a:solidFill>
              </a:rPr>
              <a:t>پیشگیری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درمان</a:t>
            </a:r>
            <a:r>
              <a:rPr lang="fa-IR" sz="2000" dirty="0"/>
              <a:t> </a:t>
            </a:r>
            <a:r>
              <a:rPr lang="fa-IR" sz="2000" dirty="0" smtClean="0"/>
              <a:t>و </a:t>
            </a:r>
            <a:r>
              <a:rPr lang="fa-IR" sz="2000" dirty="0" smtClean="0">
                <a:solidFill>
                  <a:srgbClr val="FFFF00"/>
                </a:solidFill>
              </a:rPr>
              <a:t>تحقیقات </a:t>
            </a:r>
            <a:r>
              <a:rPr lang="fa-IR" sz="2000" dirty="0">
                <a:solidFill>
                  <a:srgbClr val="FFFF00"/>
                </a:solidFill>
              </a:rPr>
              <a:t>پزشکی </a:t>
            </a:r>
            <a:r>
              <a:rPr lang="fa-IR" sz="2000" dirty="0"/>
              <a:t>استفاده کنند. ژنتیک در چند سال اخیر </a:t>
            </a:r>
            <a:r>
              <a:rPr lang="fa-IR" sz="2000" dirty="0" smtClean="0"/>
              <a:t>پیشرفت بسیاری </a:t>
            </a:r>
            <a:r>
              <a:rPr lang="fa-IR" sz="2000" dirty="0"/>
              <a:t>داشته است به طوری </a:t>
            </a:r>
            <a:r>
              <a:rPr lang="fa-IR" sz="2000" dirty="0" smtClean="0"/>
              <a:t>که</a:t>
            </a:r>
            <a:r>
              <a:rPr lang="fa-IR" sz="2000" u="sng" dirty="0"/>
              <a:t> </a:t>
            </a:r>
            <a:r>
              <a:rPr lang="fa-IR" sz="2000" u="sng" dirty="0" smtClean="0"/>
              <a:t>می‌توان </a:t>
            </a:r>
            <a:r>
              <a:rPr lang="fa-IR" sz="2000" u="sng" dirty="0"/>
              <a:t>گفت در آینده ای نزدیک خواهیم توانست صفات انسانی را </a:t>
            </a:r>
            <a:r>
              <a:rPr lang="fa-IR" sz="2000" u="sng" dirty="0">
                <a:solidFill>
                  <a:srgbClr val="FF0000"/>
                </a:solidFill>
              </a:rPr>
              <a:t>به طور کامل مهندسی </a:t>
            </a:r>
            <a:r>
              <a:rPr lang="fa-IR" sz="2000" u="sng" dirty="0"/>
              <a:t>کنیم. </a:t>
            </a:r>
            <a:endParaRPr lang="fa-IR" sz="2000" u="sng" dirty="0" smtClean="0"/>
          </a:p>
          <a:p>
            <a:pPr algn="justLow" rtl="1"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البته </a:t>
            </a:r>
            <a:r>
              <a:rPr lang="fa-IR" sz="2000" dirty="0">
                <a:solidFill>
                  <a:srgbClr val="FF0000"/>
                </a:solidFill>
              </a:rPr>
              <a:t>مسائل اخلاقی </a:t>
            </a:r>
            <a:r>
              <a:rPr lang="fa-IR" sz="2000" dirty="0"/>
              <a:t>زیادی در این رابطه بیان می‌شود که هنوز پاسخ روشنی برایشان ارائه نشده است.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02" y="527605"/>
            <a:ext cx="7177135" cy="532179"/>
          </a:xfrm>
        </p:spPr>
        <p:txBody>
          <a:bodyPr>
            <a:noAutofit/>
          </a:bodyPr>
          <a:lstStyle/>
          <a:p>
            <a:pPr algn="ctr"/>
            <a:r>
              <a:rPr lang="fa-IR" sz="4000" b="1" dirty="0">
                <a:solidFill>
                  <a:srgbClr val="FFFF00"/>
                </a:solidFill>
              </a:rPr>
              <a:t>عصر جدید مهندسی </a:t>
            </a:r>
            <a:r>
              <a:rPr lang="fa-IR" sz="4000" b="1" dirty="0" smtClean="0">
                <a:solidFill>
                  <a:srgbClr val="FFFF00"/>
                </a:solidFill>
              </a:rPr>
              <a:t>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16" y="1443835"/>
            <a:ext cx="8382305" cy="5039265"/>
          </a:xfrm>
        </p:spPr>
        <p:txBody>
          <a:bodyPr>
            <a:noAutofit/>
          </a:bodyPr>
          <a:lstStyle/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بیش </a:t>
            </a:r>
            <a:r>
              <a:rPr lang="fa-IR" sz="2000" dirty="0"/>
              <a:t>از 40 سال از تولد مهندسی ژنتیک می گذرد؛ رشته ای که موضوع آن ابداع روش هایی به منظور ایجاد </a:t>
            </a:r>
            <a:r>
              <a:rPr lang="fa-IR" sz="2000" dirty="0">
                <a:solidFill>
                  <a:srgbClr val="FF0000"/>
                </a:solidFill>
              </a:rPr>
              <a:t>تغییر در دی  ان اِی </a:t>
            </a:r>
            <a:r>
              <a:rPr lang="fa-IR" sz="2000" dirty="0"/>
              <a:t>موجودات زنده است، </a:t>
            </a:r>
            <a:r>
              <a:rPr lang="fa-IR" sz="2000" dirty="0">
                <a:solidFill>
                  <a:srgbClr val="4FD165"/>
                </a:solidFill>
              </a:rPr>
              <a:t>به شیوه ای که در طبیعت هرگز امکان پذیر نیست</a:t>
            </a:r>
            <a:r>
              <a:rPr lang="fa-IR" sz="2000" dirty="0"/>
              <a:t>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مهندسی </a:t>
            </a:r>
            <a:r>
              <a:rPr lang="fa-IR" sz="2000" dirty="0"/>
              <a:t>ژنتیک با سرعتی باور نکردنی جایگاه برجسته خود را در زمینه های بسیاری از جمله </a:t>
            </a:r>
            <a:r>
              <a:rPr lang="fa-IR" sz="2000" dirty="0">
                <a:solidFill>
                  <a:srgbClr val="FFFF00"/>
                </a:solidFill>
              </a:rPr>
              <a:t>صنعت</a:t>
            </a:r>
            <a:r>
              <a:rPr lang="fa-IR" sz="2000" dirty="0"/>
              <a:t>، </a:t>
            </a:r>
            <a:r>
              <a:rPr lang="fa-IR" sz="2000" dirty="0">
                <a:solidFill>
                  <a:srgbClr val="FFFF00"/>
                </a:solidFill>
              </a:rPr>
              <a:t>کشاورزی</a:t>
            </a:r>
            <a:r>
              <a:rPr lang="fa-IR" sz="2000" dirty="0"/>
              <a:t> و </a:t>
            </a:r>
            <a:r>
              <a:rPr lang="fa-IR" sz="2000" dirty="0">
                <a:solidFill>
                  <a:srgbClr val="FFFF00"/>
                </a:solidFill>
              </a:rPr>
              <a:t>شبیه سازی موجودات زنده </a:t>
            </a:r>
            <a:r>
              <a:rPr lang="fa-IR" sz="2000" dirty="0"/>
              <a:t>به اثبات رساند و به کانون بسیاری از تحقیقات تبدیل شد</a:t>
            </a:r>
            <a:r>
              <a:rPr lang="fa-IR" sz="2000" dirty="0" smtClean="0"/>
              <a:t>.</a:t>
            </a:r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اما شاید آنچه موقعیت این علم را از دیگر علوم متمایز می کند، </a:t>
            </a:r>
            <a:r>
              <a:rPr lang="fa-IR" sz="2000" dirty="0">
                <a:solidFill>
                  <a:srgbClr val="4FD165"/>
                </a:solidFill>
              </a:rPr>
              <a:t>کاربردهای پزشکی </a:t>
            </a:r>
            <a:r>
              <a:rPr lang="fa-IR" sz="2000" dirty="0"/>
              <a:t>آن باشد. اگر در زمانی نه چندان دور، دانشمندان در برابر ژن های معیوب بیماران خود </a:t>
            </a:r>
            <a:r>
              <a:rPr lang="fa-IR" sz="2000" dirty="0">
                <a:solidFill>
                  <a:srgbClr val="00B0F0"/>
                </a:solidFill>
              </a:rPr>
              <a:t>حریفی از پیش باخته </a:t>
            </a:r>
            <a:r>
              <a:rPr lang="fa-IR" sz="2000" dirty="0"/>
              <a:t>محسوب می شدند، امروز می توانند به لطف ژن درمانی، ژن های سالم را وارد سلول های بدن بیمار کرده و ژن های معیوب و جهش یافته را تصحیح کنند. </a:t>
            </a:r>
            <a:endParaRPr lang="fa-IR" sz="2000" dirty="0" smtClean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 smtClean="0"/>
              <a:t>ژن </a:t>
            </a:r>
            <a:r>
              <a:rPr lang="fa-IR" sz="2000" dirty="0"/>
              <a:t>درمانی امکان </a:t>
            </a:r>
            <a:r>
              <a:rPr lang="fa-IR" sz="2000" dirty="0">
                <a:solidFill>
                  <a:srgbClr val="FFFF00"/>
                </a:solidFill>
              </a:rPr>
              <a:t>غربالگری</a:t>
            </a:r>
            <a:r>
              <a:rPr lang="fa-IR" sz="2000" dirty="0"/>
              <a:t> برای آگاهی از بیماری های ژنتیک پیش و پس از تولد را نیز فراهم می کند. اما آنچه پای دانشمندان چینی را به دنیای رسانه ها باز کرد، عبور از خط قرمز تحقیقات مهندسی ژنتیک تا امروز و اعمال تغییرات قابل انتقال به نسل های بعد در رویان انسان است</a:t>
            </a:r>
            <a:r>
              <a:rPr lang="fa-IR" sz="2000" dirty="0" smtClean="0"/>
              <a:t>. </a:t>
            </a:r>
            <a:endParaRPr lang="fa-I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229600" cy="4886560"/>
          </a:xfrm>
        </p:spPr>
        <p:txBody>
          <a:bodyPr>
            <a:normAutofit/>
          </a:bodyPr>
          <a:lstStyle/>
          <a:p>
            <a:pPr marL="0" indent="0" algn="justLow" rtl="1">
              <a:lnSpc>
                <a:spcPct val="150000"/>
              </a:lnSpc>
              <a:buNone/>
            </a:pPr>
            <a:r>
              <a:rPr lang="fa-IR" sz="2000" dirty="0" smtClean="0"/>
              <a:t>	بيش </a:t>
            </a:r>
            <a:r>
              <a:rPr lang="fa-IR" sz="2000" dirty="0"/>
              <a:t>از </a:t>
            </a:r>
            <a:r>
              <a:rPr lang="fa-IR" sz="2000" dirty="0">
                <a:solidFill>
                  <a:srgbClr val="FF0000"/>
                </a:solidFill>
              </a:rPr>
              <a:t>چهار هزار نقص </a:t>
            </a:r>
            <a:r>
              <a:rPr lang="fa-IR" sz="2000" dirty="0" smtClean="0">
                <a:solidFill>
                  <a:srgbClr val="FF0000"/>
                </a:solidFill>
              </a:rPr>
              <a:t>ژنتيكی </a:t>
            </a:r>
            <a:r>
              <a:rPr lang="fa-IR" sz="2000" dirty="0"/>
              <a:t>در انسـان </a:t>
            </a:r>
            <a:r>
              <a:rPr lang="fa-IR" sz="2000" dirty="0" smtClean="0"/>
              <a:t>شناسـايی شـده</a:t>
            </a:r>
            <a:r>
              <a:rPr lang="fa-IR" sz="2000" dirty="0"/>
              <a:t> </a:t>
            </a:r>
            <a:r>
              <a:rPr lang="fa-IR" sz="2000" dirty="0" smtClean="0"/>
              <a:t>است.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000" dirty="0"/>
              <a:t>اين عوارض و </a:t>
            </a:r>
            <a:r>
              <a:rPr lang="fa-IR" sz="2000" dirty="0" smtClean="0"/>
              <a:t>بيماري ها </a:t>
            </a:r>
            <a:r>
              <a:rPr lang="fa-IR" sz="2000" dirty="0"/>
              <a:t>ممكن است </a:t>
            </a:r>
            <a:r>
              <a:rPr lang="fa-IR" sz="2000" dirty="0">
                <a:solidFill>
                  <a:srgbClr val="FFFF00"/>
                </a:solidFill>
              </a:rPr>
              <a:t>مزمن</a:t>
            </a:r>
            <a:r>
              <a:rPr lang="fa-IR" sz="2000" dirty="0"/>
              <a:t> يا </a:t>
            </a:r>
            <a:r>
              <a:rPr lang="fa-IR" sz="2000" dirty="0">
                <a:solidFill>
                  <a:srgbClr val="FFFF00"/>
                </a:solidFill>
              </a:rPr>
              <a:t>كشـنده</a:t>
            </a:r>
            <a:r>
              <a:rPr lang="fa-IR" sz="2000" dirty="0"/>
              <a:t> و </a:t>
            </a:r>
            <a:r>
              <a:rPr lang="fa-IR" sz="2000" dirty="0" smtClean="0"/>
              <a:t>يـا در </a:t>
            </a:r>
            <a:r>
              <a:rPr lang="fa-IR" sz="2000" dirty="0"/>
              <a:t>برخي </a:t>
            </a:r>
            <a:r>
              <a:rPr lang="fa-IR" sz="2000" dirty="0" smtClean="0"/>
              <a:t>مـوارد </a:t>
            </a:r>
            <a:r>
              <a:rPr lang="fa-IR" sz="2000" dirty="0" smtClean="0">
                <a:solidFill>
                  <a:srgbClr val="FFFF00"/>
                </a:solidFill>
              </a:rPr>
              <a:t>نهفتـه</a:t>
            </a:r>
            <a:r>
              <a:rPr lang="fa-IR" sz="2000" dirty="0" smtClean="0"/>
              <a:t> </a:t>
            </a:r>
            <a:r>
              <a:rPr lang="fa-IR" sz="2000" dirty="0">
                <a:solidFill>
                  <a:srgbClr val="FFFF00"/>
                </a:solidFill>
              </a:rPr>
              <a:t>و ناشـناخته </a:t>
            </a:r>
            <a:r>
              <a:rPr lang="fa-IR" sz="2000" dirty="0"/>
              <a:t>باشـند.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 </a:t>
            </a:r>
            <a:r>
              <a:rPr lang="fa-IR" sz="2000" dirty="0"/>
              <a:t>برخـي از </a:t>
            </a:r>
            <a:r>
              <a:rPr lang="fa-IR" sz="2000" dirty="0" smtClean="0"/>
              <a:t>مـوارد، نقص هاي </a:t>
            </a:r>
            <a:r>
              <a:rPr lang="fa-IR" sz="2000" dirty="0"/>
              <a:t>ژنتيكي </a:t>
            </a:r>
            <a:r>
              <a:rPr lang="fa-IR" sz="2000" dirty="0">
                <a:solidFill>
                  <a:srgbClr val="00B0F0"/>
                </a:solidFill>
              </a:rPr>
              <a:t>نتيجه </a:t>
            </a:r>
            <a:r>
              <a:rPr lang="fa-IR" sz="2000" dirty="0" smtClean="0">
                <a:solidFill>
                  <a:srgbClr val="00B0F0"/>
                </a:solidFill>
              </a:rPr>
              <a:t>جهش </a:t>
            </a:r>
            <a:r>
              <a:rPr lang="fa-IR" sz="2000" dirty="0" smtClean="0"/>
              <a:t>هايي </a:t>
            </a:r>
            <a:r>
              <a:rPr lang="fa-IR" sz="2000" dirty="0"/>
              <a:t>اسـت كـه بـه دليـل </a:t>
            </a:r>
            <a:r>
              <a:rPr lang="fa-IR" sz="2000" dirty="0" smtClean="0">
                <a:solidFill>
                  <a:srgbClr val="00B0F0"/>
                </a:solidFill>
              </a:rPr>
              <a:t>عوامـل محيطی </a:t>
            </a:r>
            <a:r>
              <a:rPr lang="fa-IR" sz="2000" dirty="0" smtClean="0"/>
              <a:t>در ژن های سـلول هاي زايشـی ايجـاد </a:t>
            </a:r>
            <a:r>
              <a:rPr lang="fa-IR" sz="2000" dirty="0"/>
              <a:t>مـيشـوند </a:t>
            </a:r>
            <a:r>
              <a:rPr lang="fa-IR" sz="2000" dirty="0" smtClean="0"/>
              <a:t>.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در</a:t>
            </a:r>
            <a:r>
              <a:rPr lang="fa-IR" sz="2000" dirty="0"/>
              <a:t> </a:t>
            </a:r>
            <a:r>
              <a:rPr lang="fa-IR" sz="2000" dirty="0" smtClean="0"/>
              <a:t>سال هاي </a:t>
            </a:r>
            <a:r>
              <a:rPr lang="fa-IR" sz="2000" dirty="0"/>
              <a:t>اخير، </a:t>
            </a:r>
            <a:r>
              <a:rPr lang="fa-IR" sz="2000" dirty="0" smtClean="0"/>
              <a:t>پيشرفت هاي </a:t>
            </a:r>
            <a:r>
              <a:rPr lang="fa-IR" sz="2000" dirty="0"/>
              <a:t>سريع و </a:t>
            </a:r>
            <a:r>
              <a:rPr lang="fa-IR" sz="2000" dirty="0" smtClean="0"/>
              <a:t>حيرت انگيز </a:t>
            </a:r>
            <a:r>
              <a:rPr lang="fa-IR" sz="2000" dirty="0"/>
              <a:t>در علوم و فنـاوري</a:t>
            </a:r>
            <a:br>
              <a:rPr lang="fa-IR" sz="2000" dirty="0"/>
            </a:br>
            <a:r>
              <a:rPr lang="fa-IR" sz="2000" dirty="0"/>
              <a:t>و بويژه </a:t>
            </a:r>
            <a:r>
              <a:rPr lang="fa-IR" sz="2000" dirty="0" smtClean="0"/>
              <a:t>مهندسی </a:t>
            </a:r>
            <a:r>
              <a:rPr lang="fa-IR" sz="2000" dirty="0"/>
              <a:t>ژنتيك </a:t>
            </a:r>
            <a:r>
              <a:rPr lang="fa-IR" sz="2000" dirty="0" smtClean="0">
                <a:solidFill>
                  <a:srgbClr val="4FD165"/>
                </a:solidFill>
              </a:rPr>
              <a:t>دورنمای </a:t>
            </a:r>
            <a:r>
              <a:rPr lang="fa-IR" sz="2000" dirty="0">
                <a:solidFill>
                  <a:srgbClr val="4FD165"/>
                </a:solidFill>
              </a:rPr>
              <a:t>دانش </a:t>
            </a:r>
            <a:r>
              <a:rPr lang="fa-IR" sz="2000" dirty="0" smtClean="0">
                <a:solidFill>
                  <a:srgbClr val="4FD165"/>
                </a:solidFill>
              </a:rPr>
              <a:t>پزشكی </a:t>
            </a:r>
            <a:r>
              <a:rPr lang="fa-IR" sz="2000" dirty="0"/>
              <a:t>را بشدت </a:t>
            </a:r>
            <a:r>
              <a:rPr lang="fa-IR" sz="2000" dirty="0" smtClean="0"/>
              <a:t>تغييـر داده </a:t>
            </a:r>
            <a:r>
              <a:rPr lang="fa-IR" sz="2000" dirty="0"/>
              <a:t>است. </a:t>
            </a:r>
            <a:endParaRPr lang="fa-IR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27902" y="527605"/>
            <a:ext cx="7177135" cy="532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b="1" smtClean="0">
                <a:solidFill>
                  <a:srgbClr val="FFFF00"/>
                </a:solidFill>
              </a:rPr>
              <a:t>عصر جدید مهندسی ژنتیک</a:t>
            </a:r>
            <a:endParaRPr lang="fa-IR" sz="40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6590" y="527605"/>
            <a:ext cx="4107785" cy="532179"/>
          </a:xfrm>
        </p:spPr>
        <p:txBody>
          <a:bodyPr>
            <a:noAutofit/>
          </a:bodyPr>
          <a:lstStyle/>
          <a:p>
            <a:pPr algn="ctr"/>
            <a:r>
              <a:rPr lang="fa-IR" sz="4000" dirty="0" smtClean="0">
                <a:solidFill>
                  <a:srgbClr val="FFFF00"/>
                </a:solidFill>
                <a:cs typeface="2  Titr" panose="00000700000000000000" pitchFamily="2" charset="-78"/>
              </a:rPr>
              <a:t>نگرانی های اخلاقی</a:t>
            </a:r>
            <a:endParaRPr lang="fa-IR" sz="4000" dirty="0">
              <a:solidFill>
                <a:srgbClr val="FFFF00"/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59844"/>
            <a:ext cx="8229600" cy="3664920"/>
          </a:xfrm>
        </p:spPr>
        <p:txBody>
          <a:bodyPr>
            <a:noAutofit/>
          </a:bodyPr>
          <a:lstStyle/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برخي </a:t>
            </a:r>
            <a:r>
              <a:rPr lang="fa-IR" sz="2000" dirty="0"/>
              <a:t>از مردم با </a:t>
            </a:r>
            <a:r>
              <a:rPr lang="fa-IR" sz="2000" dirty="0">
                <a:solidFill>
                  <a:srgbClr val="FF0000"/>
                </a:solidFill>
              </a:rPr>
              <a:t>هر گونه </a:t>
            </a:r>
            <a:r>
              <a:rPr lang="fa-IR" sz="2000" dirty="0" smtClean="0">
                <a:solidFill>
                  <a:srgbClr val="FF0000"/>
                </a:solidFill>
              </a:rPr>
              <a:t>دستكاری </a:t>
            </a:r>
            <a:r>
              <a:rPr lang="fa-IR" sz="2000" dirty="0" smtClean="0"/>
              <a:t>در رمزهای ژنتيكـی انسـان يا </a:t>
            </a:r>
            <a:r>
              <a:rPr lang="fa-IR" sz="2000" dirty="0"/>
              <a:t>حتي هر شكلي از حيات مخالف هسـتند. </a:t>
            </a:r>
            <a:endParaRPr lang="fa-IR" sz="2000" dirty="0" smtClean="0"/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عـدهاي </a:t>
            </a:r>
            <a:r>
              <a:rPr lang="fa-IR" sz="2000" dirty="0"/>
              <a:t>از منتقـدين </a:t>
            </a:r>
            <a:r>
              <a:rPr lang="fa-IR" sz="2000" dirty="0" smtClean="0"/>
              <a:t> مذهبي </a:t>
            </a:r>
            <a:r>
              <a:rPr lang="fa-IR" sz="2000" dirty="0"/>
              <a:t>هم مهندسي ژنتيك </a:t>
            </a:r>
            <a:r>
              <a:rPr lang="fa-IR" sz="2000" dirty="0" smtClean="0"/>
              <a:t>را  </a:t>
            </a:r>
            <a:r>
              <a:rPr lang="fa-IR" sz="2000" dirty="0" smtClean="0">
                <a:solidFill>
                  <a:srgbClr val="FF0000"/>
                </a:solidFill>
              </a:rPr>
              <a:t>دخالت </a:t>
            </a:r>
            <a:r>
              <a:rPr lang="fa-IR" sz="2000" dirty="0">
                <a:solidFill>
                  <a:srgbClr val="FF0000"/>
                </a:solidFill>
              </a:rPr>
              <a:t>در كار خداوند </a:t>
            </a:r>
            <a:r>
              <a:rPr lang="fa-IR" sz="2000" dirty="0"/>
              <a:t>دانسته و </a:t>
            </a:r>
            <a:r>
              <a:rPr lang="fa-IR" sz="2000" dirty="0" smtClean="0"/>
              <a:t>بر اين عقيده اند </a:t>
            </a:r>
            <a:r>
              <a:rPr lang="fa-IR" sz="2000" dirty="0"/>
              <a:t>كه </a:t>
            </a:r>
            <a:r>
              <a:rPr lang="fa-IR" sz="2000" dirty="0">
                <a:solidFill>
                  <a:srgbClr val="92D050"/>
                </a:solidFill>
              </a:rPr>
              <a:t>حيات مقدس است </a:t>
            </a:r>
            <a:r>
              <a:rPr lang="fa-IR" sz="2000" dirty="0"/>
              <a:t>و </a:t>
            </a:r>
            <a:r>
              <a:rPr lang="fa-IR" sz="2000" dirty="0" smtClean="0"/>
              <a:t>نبايد توسط </a:t>
            </a:r>
            <a:r>
              <a:rPr lang="fa-IR" sz="2000" dirty="0"/>
              <a:t>انسـان </a:t>
            </a:r>
            <a:r>
              <a:rPr lang="fa-IR" sz="2000" dirty="0" smtClean="0"/>
              <a:t>بـراي رسيدن </a:t>
            </a:r>
            <a:r>
              <a:rPr lang="fa-IR" sz="2000" dirty="0"/>
              <a:t>به اهدف خود مورد تغيير قرار </a:t>
            </a:r>
            <a:r>
              <a:rPr lang="fa-IR" sz="2000" dirty="0" smtClean="0"/>
              <a:t>گيـرد. </a:t>
            </a:r>
          </a:p>
          <a:p>
            <a:pPr algn="justLow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 smtClean="0"/>
              <a:t>برخـي </a:t>
            </a:r>
            <a:r>
              <a:rPr lang="fa-IR" sz="2000" dirty="0"/>
              <a:t>از </a:t>
            </a:r>
            <a:r>
              <a:rPr lang="fa-IR" sz="2000" dirty="0" smtClean="0"/>
              <a:t>مخالفت هـا</a:t>
            </a:r>
            <a:r>
              <a:rPr lang="fa-IR" sz="2000" dirty="0"/>
              <a:t> </a:t>
            </a:r>
            <a:r>
              <a:rPr lang="fa-IR" sz="2000" dirty="0" smtClean="0"/>
              <a:t>مبتني </a:t>
            </a:r>
            <a:r>
              <a:rPr lang="fa-IR" sz="2000" dirty="0"/>
              <a:t>بر </a:t>
            </a:r>
            <a:r>
              <a:rPr lang="fa-IR" sz="2000" dirty="0">
                <a:solidFill>
                  <a:srgbClr val="FFFF00"/>
                </a:solidFill>
              </a:rPr>
              <a:t>اصول غيرمذهبي </a:t>
            </a:r>
            <a:r>
              <a:rPr lang="fa-IR" sz="2000" dirty="0" smtClean="0"/>
              <a:t>(سكولار) </a:t>
            </a:r>
            <a:r>
              <a:rPr lang="fa-IR" sz="2000" dirty="0"/>
              <a:t>است، مانند </a:t>
            </a:r>
            <a:r>
              <a:rPr lang="fa-IR" sz="2000" dirty="0" smtClean="0"/>
              <a:t>اعتقادات </a:t>
            </a:r>
            <a:r>
              <a:rPr lang="fa-IR" sz="2000" dirty="0" smtClean="0">
                <a:solidFill>
                  <a:srgbClr val="FF0000"/>
                </a:solidFill>
              </a:rPr>
              <a:t>تند</a:t>
            </a:r>
            <a:r>
              <a:rPr lang="fa-IR" sz="2000" dirty="0" smtClean="0"/>
              <a:t> و </a:t>
            </a:r>
            <a:r>
              <a:rPr lang="fa-IR" sz="2000" dirty="0" smtClean="0">
                <a:solidFill>
                  <a:srgbClr val="FF0000"/>
                </a:solidFill>
              </a:rPr>
              <a:t>افراطي</a:t>
            </a:r>
            <a:r>
              <a:rPr lang="fa-IR" sz="2000" dirty="0" smtClean="0"/>
              <a:t> </a:t>
            </a:r>
            <a:r>
              <a:rPr lang="fa-IR" sz="2000" dirty="0"/>
              <a:t>ژرمي ريفكين كـه عقيـده دارد تغييـر </a:t>
            </a:r>
            <a:r>
              <a:rPr lang="en-US" sz="2000" dirty="0"/>
              <a:t>DNA</a:t>
            </a:r>
            <a:r>
              <a:rPr lang="fa-IR" sz="2000" dirty="0"/>
              <a:t>تحـت </a:t>
            </a:r>
            <a:r>
              <a:rPr lang="fa-IR" sz="2000" dirty="0" smtClean="0"/>
              <a:t>هـر شرايطي تجاوز </a:t>
            </a:r>
            <a:r>
              <a:rPr lang="fa-IR" sz="2000" dirty="0"/>
              <a:t>به كرامت انسانها و ساير اشكال حيات است </a:t>
            </a:r>
            <a:r>
              <a:rPr lang="fa-IR" sz="2000" dirty="0" smtClean="0"/>
              <a:t>.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/>
              <a:t> </a:t>
            </a:r>
            <a:r>
              <a:rPr lang="fa-IR" sz="2000" dirty="0" smtClean="0"/>
              <a:t>اين </a:t>
            </a:r>
            <a:r>
              <a:rPr lang="fa-IR" sz="2000" dirty="0"/>
              <a:t>اعتقادات شايد مفهوم خوبي داشته باشـد ولـي </a:t>
            </a:r>
            <a:r>
              <a:rPr lang="fa-IR" sz="2000" dirty="0">
                <a:solidFill>
                  <a:srgbClr val="00B0F0"/>
                </a:solidFill>
              </a:rPr>
              <a:t>هـيچ مبنـاي منطقي </a:t>
            </a:r>
            <a:r>
              <a:rPr lang="fa-IR" sz="2000" dirty="0" smtClean="0">
                <a:solidFill>
                  <a:srgbClr val="00B0F0"/>
                </a:solidFill>
              </a:rPr>
              <a:t>و علمي ندارند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/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a-IR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67262" y="1368150"/>
            <a:ext cx="535915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solidFill>
                  <a:srgbClr val="FF9E1D"/>
                </a:solidFill>
                <a:cs typeface="+mj-cs"/>
              </a:rPr>
              <a:t>الف) مهندسی </a:t>
            </a:r>
            <a:r>
              <a:rPr lang="fa-IR" sz="2800" b="1" dirty="0">
                <a:solidFill>
                  <a:srgbClr val="FF9E1D"/>
                </a:solidFill>
                <a:cs typeface="+mj-cs"/>
              </a:rPr>
              <a:t>ژنتيك ذاتاً اشتباه است</a:t>
            </a:r>
          </a:p>
        </p:txBody>
      </p:sp>
    </p:spTree>
    <p:extLst>
      <p:ext uri="{BB962C8B-B14F-4D97-AF65-F5344CB8AC3E}">
        <p14:creationId xmlns:p14="http://schemas.microsoft.com/office/powerpoint/2010/main" val="63888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570592"/>
              </p:ext>
            </p:extLst>
          </p:nvPr>
        </p:nvGraphicFramePr>
        <p:xfrm>
          <a:off x="601663" y="985720"/>
          <a:ext cx="8229600" cy="534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374900"/>
            <a:ext cx="7779719" cy="610820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Titr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2  Titr" panose="00000700000000000000" pitchFamily="2" charset="-78"/>
              </a:rPr>
              <a:t>ژنتيك</a:t>
            </a:r>
            <a:endParaRPr lang="fa-I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2  Tit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346942"/>
            <a:ext cx="7016195" cy="5191970"/>
          </a:xfrm>
        </p:spPr>
        <p:txBody>
          <a:bodyPr>
            <a:no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/>
              <a:t>استدلال هاي </a:t>
            </a:r>
            <a:r>
              <a:rPr lang="fa-IR" sz="1800" dirty="0"/>
              <a:t>مبتني بر مقدس بودن حيات بر اين امر اشاره </a:t>
            </a:r>
            <a:r>
              <a:rPr lang="fa-IR" sz="1800" dirty="0" smtClean="0"/>
              <a:t>دارنـد كه </a:t>
            </a:r>
            <a:r>
              <a:rPr lang="fa-IR" sz="1800" dirty="0"/>
              <a:t>تغيير اشكال حيات </a:t>
            </a:r>
            <a:r>
              <a:rPr lang="fa-IR" sz="1800" dirty="0" smtClean="0">
                <a:solidFill>
                  <a:srgbClr val="FF0000"/>
                </a:solidFill>
              </a:rPr>
              <a:t>بي حرمتي </a:t>
            </a:r>
            <a:r>
              <a:rPr lang="fa-IR" sz="1800" dirty="0">
                <a:solidFill>
                  <a:srgbClr val="FF0000"/>
                </a:solidFill>
              </a:rPr>
              <a:t>و نقض اراده خالق و دخالت </a:t>
            </a:r>
            <a:r>
              <a:rPr lang="fa-IR" sz="1800" dirty="0" smtClean="0">
                <a:solidFill>
                  <a:srgbClr val="FF0000"/>
                </a:solidFill>
              </a:rPr>
              <a:t>در كار </a:t>
            </a:r>
            <a:r>
              <a:rPr lang="fa-IR" sz="1800" dirty="0">
                <a:solidFill>
                  <a:srgbClr val="FF0000"/>
                </a:solidFill>
              </a:rPr>
              <a:t>خداوند است </a:t>
            </a:r>
            <a:r>
              <a:rPr lang="fa-IR" sz="1800" dirty="0" smtClean="0"/>
              <a:t>امـا </a:t>
            </a:r>
            <a:r>
              <a:rPr lang="fa-IR" sz="1800" dirty="0"/>
              <a:t>ايـن افـراد در اثبـات نظريـه خـود </a:t>
            </a:r>
            <a:r>
              <a:rPr lang="fa-IR" sz="1800" dirty="0" smtClean="0"/>
              <a:t>بـا </a:t>
            </a:r>
            <a:r>
              <a:rPr lang="fa-IR" sz="1800" dirty="0" smtClean="0">
                <a:solidFill>
                  <a:srgbClr val="FF0000"/>
                </a:solidFill>
              </a:rPr>
              <a:t>شكست</a:t>
            </a:r>
            <a:r>
              <a:rPr lang="fa-IR" sz="1800" dirty="0" smtClean="0"/>
              <a:t> </a:t>
            </a:r>
            <a:r>
              <a:rPr lang="fa-IR" sz="1800" dirty="0"/>
              <a:t>مواجه </a:t>
            </a:r>
            <a:r>
              <a:rPr lang="fa-IR" sz="1800" dirty="0" smtClean="0"/>
              <a:t>مي شوند.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/>
              <a:t> </a:t>
            </a:r>
            <a:r>
              <a:rPr lang="fa-IR" sz="1800" dirty="0"/>
              <a:t>چون فرضياتي كه مبناي ايـن </a:t>
            </a:r>
            <a:r>
              <a:rPr lang="fa-IR" sz="1800" dirty="0" smtClean="0"/>
              <a:t>سـوالات قرار </a:t>
            </a:r>
            <a:r>
              <a:rPr lang="fa-IR" sz="1800" dirty="0"/>
              <a:t>ميگيرد دچار اشكال اسـت. ايـن مخالفتهـا بيشـر از </a:t>
            </a:r>
            <a:r>
              <a:rPr lang="fa-IR" sz="1800" dirty="0" smtClean="0"/>
              <a:t>طـرف متدينان </a:t>
            </a:r>
            <a:r>
              <a:rPr lang="fa-IR" sz="1800" dirty="0"/>
              <a:t>غربي مطرح ميشود</a:t>
            </a:r>
            <a:r>
              <a:rPr lang="fa-IR" sz="1800" dirty="0" smtClean="0"/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>
                <a:solidFill>
                  <a:srgbClr val="4FD165"/>
                </a:solidFill>
              </a:rPr>
              <a:t> </a:t>
            </a:r>
            <a:r>
              <a:rPr lang="fa-IR" sz="1800" dirty="0">
                <a:solidFill>
                  <a:srgbClr val="4FD165"/>
                </a:solidFill>
              </a:rPr>
              <a:t>بر اساس تفكرات </a:t>
            </a:r>
            <a:r>
              <a:rPr lang="fa-IR" sz="1800" dirty="0" smtClean="0">
                <a:solidFill>
                  <a:srgbClr val="4FD165"/>
                </a:solidFill>
              </a:rPr>
              <a:t>اسلامی امكـان دخالت </a:t>
            </a:r>
            <a:r>
              <a:rPr lang="fa-IR" sz="1800" dirty="0">
                <a:solidFill>
                  <a:srgbClr val="4FD165"/>
                </a:solidFill>
              </a:rPr>
              <a:t>در كار خداوند وجود ندارد</a:t>
            </a:r>
            <a:r>
              <a:rPr lang="fa-IR" sz="1800" dirty="0" smtClean="0">
                <a:solidFill>
                  <a:srgbClr val="4FD165"/>
                </a:solidFill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 smtClean="0"/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 smtClean="0"/>
              <a:t> </a:t>
            </a:r>
            <a:r>
              <a:rPr lang="fa-IR" sz="1800" dirty="0"/>
              <a:t>به عقيـده بسـياري از </a:t>
            </a:r>
            <a:r>
              <a:rPr lang="fa-IR" sz="1800" dirty="0" smtClean="0"/>
              <a:t>علمـاي ديني </a:t>
            </a:r>
            <a:r>
              <a:rPr lang="fa-IR" sz="1800" dirty="0"/>
              <a:t>و فلاسفه </a:t>
            </a:r>
            <a:r>
              <a:rPr lang="fa-IR" sz="2000" b="1" dirty="0"/>
              <a:t>اراده </a:t>
            </a:r>
            <a:r>
              <a:rPr lang="fa-IR" sz="2000" b="1" dirty="0" smtClean="0"/>
              <a:t>بشـری </a:t>
            </a:r>
            <a:r>
              <a:rPr lang="fa-IR" sz="2000" b="1" dirty="0"/>
              <a:t>در </a:t>
            </a:r>
            <a:r>
              <a:rPr lang="fa-IR" sz="2000" b="1" dirty="0" smtClean="0"/>
              <a:t>راسـتای </a:t>
            </a:r>
            <a:r>
              <a:rPr lang="fa-IR" sz="2000" b="1" dirty="0"/>
              <a:t>اراده </a:t>
            </a:r>
            <a:r>
              <a:rPr lang="fa-IR" sz="2000" b="1" dirty="0" smtClean="0"/>
              <a:t>خداونـدی </a:t>
            </a:r>
            <a:r>
              <a:rPr lang="fa-IR" sz="2000" b="1" dirty="0"/>
              <a:t>اسـت</a:t>
            </a:r>
            <a:r>
              <a:rPr lang="fa-IR" sz="2000" b="1" dirty="0" smtClean="0"/>
              <a:t>.</a:t>
            </a:r>
            <a:endParaRPr lang="fa-IR" sz="1800" b="1" dirty="0" smtClean="0"/>
          </a:p>
          <a:p>
            <a:pPr marL="0" indent="0" algn="r" rtl="1">
              <a:buNone/>
            </a:pPr>
            <a:r>
              <a:rPr lang="fa-IR" b="1" dirty="0">
                <a:solidFill>
                  <a:srgbClr val="FFC000"/>
                </a:solidFill>
              </a:rPr>
              <a:t/>
            </a:r>
            <a:br>
              <a:rPr lang="fa-IR" b="1" dirty="0">
                <a:solidFill>
                  <a:srgbClr val="FFC000"/>
                </a:solidFill>
              </a:rPr>
            </a:br>
            <a:r>
              <a:rPr lang="fa-IR" b="1" dirty="0" smtClean="0">
                <a:solidFill>
                  <a:srgbClr val="FFC000"/>
                </a:solidFill>
              </a:rPr>
              <a:t>بنابراين</a:t>
            </a:r>
            <a:r>
              <a:rPr lang="fa-IR" b="1" dirty="0">
                <a:solidFill>
                  <a:srgbClr val="FFC000"/>
                </a:solidFill>
              </a:rPr>
              <a:t>، </a:t>
            </a:r>
            <a:r>
              <a:rPr lang="fa-IR" b="1" dirty="0" smtClean="0">
                <a:solidFill>
                  <a:srgbClr val="FFC000"/>
                </a:solidFill>
              </a:rPr>
              <a:t>مهندسی </a:t>
            </a:r>
            <a:r>
              <a:rPr lang="fa-IR" b="1" dirty="0">
                <a:solidFill>
                  <a:srgbClr val="FFC000"/>
                </a:solidFill>
              </a:rPr>
              <a:t>ژنتيك به عنوان جلوهاي از اراده خالق </a:t>
            </a:r>
            <a:r>
              <a:rPr lang="fa-IR" b="1" dirty="0" smtClean="0">
                <a:solidFill>
                  <a:srgbClr val="FFC000"/>
                </a:solidFill>
              </a:rPr>
              <a:t>شناخته می شود.</a:t>
            </a:r>
          </a:p>
          <a:p>
            <a:pPr marL="0" indent="0" algn="r" rtl="1">
              <a:buNone/>
            </a:pPr>
            <a:endParaRPr lang="fa-I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670" y="1443834"/>
            <a:ext cx="8229601" cy="4912515"/>
          </a:xfrm>
        </p:spPr>
        <p:txBody>
          <a:bodyPr>
            <a:noAutofit/>
          </a:bodyPr>
          <a:lstStyle/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همچنين</a:t>
            </a:r>
            <a:r>
              <a:rPr lang="fa-IR" sz="2000" dirty="0"/>
              <a:t>، گاه </a:t>
            </a:r>
            <a:r>
              <a:rPr lang="fa-IR" sz="2000" dirty="0">
                <a:solidFill>
                  <a:srgbClr val="FF0000"/>
                </a:solidFill>
              </a:rPr>
              <a:t>در تفسير نقض كرامـت انسـاني در </a:t>
            </a:r>
            <a:r>
              <a:rPr lang="fa-IR" sz="2000" dirty="0" smtClean="0">
                <a:solidFill>
                  <a:srgbClr val="FF0000"/>
                </a:solidFill>
              </a:rPr>
              <a:t>مهندسـي ژنتيك </a:t>
            </a:r>
            <a:r>
              <a:rPr lang="fa-IR" sz="2000" dirty="0"/>
              <a:t>انسان، </a:t>
            </a:r>
            <a:r>
              <a:rPr lang="fa-IR" sz="2000" dirty="0" smtClean="0"/>
              <a:t>اين گونه </a:t>
            </a:r>
            <a:r>
              <a:rPr lang="fa-IR" sz="2000" dirty="0"/>
              <a:t>بيان </a:t>
            </a:r>
            <a:r>
              <a:rPr lang="fa-IR" sz="2000" dirty="0" smtClean="0"/>
              <a:t>مي شود </a:t>
            </a:r>
            <a:r>
              <a:rPr lang="fa-IR" sz="2000" dirty="0"/>
              <a:t>كه كرامت انساني در </a:t>
            </a:r>
            <a:r>
              <a:rPr lang="fa-IR" sz="2000" dirty="0" smtClean="0">
                <a:solidFill>
                  <a:srgbClr val="FFFF00"/>
                </a:solidFill>
              </a:rPr>
              <a:t>حفـظ و دست ناخوردگی </a:t>
            </a:r>
            <a:r>
              <a:rPr lang="fa-IR" sz="2000" dirty="0"/>
              <a:t>تركيب </a:t>
            </a:r>
            <a:r>
              <a:rPr lang="fa-IR" sz="2000" dirty="0" smtClean="0"/>
              <a:t>ژنتيكي اوسـت</a:t>
            </a:r>
            <a:r>
              <a:rPr lang="en-US" sz="2000" dirty="0" smtClean="0"/>
              <a:t>.</a:t>
            </a:r>
            <a:r>
              <a:rPr lang="fa-IR" sz="2000" dirty="0" smtClean="0"/>
              <a:t> از </a:t>
            </a:r>
            <a:r>
              <a:rPr lang="fa-IR" sz="2000" dirty="0"/>
              <a:t>ايـن رو، هـر </a:t>
            </a:r>
            <a:r>
              <a:rPr lang="fa-IR" sz="2000" dirty="0" smtClean="0"/>
              <a:t>گونـه دستكاري </a:t>
            </a:r>
            <a:r>
              <a:rPr lang="fa-IR" sz="2000" dirty="0"/>
              <a:t>ژنوم انسان، </a:t>
            </a:r>
            <a:r>
              <a:rPr lang="fa-IR" sz="2000" dirty="0">
                <a:solidFill>
                  <a:srgbClr val="FF0000"/>
                </a:solidFill>
              </a:rPr>
              <a:t>نقض كرامت </a:t>
            </a:r>
            <a:r>
              <a:rPr lang="fa-IR" sz="2000" dirty="0"/>
              <a:t>به او </a:t>
            </a:r>
            <a:r>
              <a:rPr lang="fa-IR" sz="2000" dirty="0" smtClean="0"/>
              <a:t>شـمار مـي رود </a:t>
            </a:r>
            <a:r>
              <a:rPr lang="fa-IR" sz="2000" dirty="0"/>
              <a:t>و از </a:t>
            </a:r>
            <a:r>
              <a:rPr lang="fa-IR" sz="2000" dirty="0" smtClean="0"/>
              <a:t>آن جا </a:t>
            </a:r>
            <a:r>
              <a:rPr lang="fa-IR" sz="2000" dirty="0"/>
              <a:t>در كه مهندسي </a:t>
            </a:r>
            <a:r>
              <a:rPr lang="fa-IR" sz="2000" dirty="0" smtClean="0"/>
              <a:t>ژنتيك با ژن </a:t>
            </a:r>
            <a:r>
              <a:rPr lang="fa-IR" sz="2000" dirty="0"/>
              <a:t>هاي انساني بـازي </a:t>
            </a:r>
            <a:r>
              <a:rPr lang="fa-IR" sz="2000" dirty="0" smtClean="0"/>
              <a:t>مـي شـود</a:t>
            </a:r>
            <a:r>
              <a:rPr lang="fa-IR" sz="2000" dirty="0"/>
              <a:t>، </a:t>
            </a:r>
            <a:r>
              <a:rPr lang="fa-IR" sz="2000" dirty="0" smtClean="0"/>
              <a:t>بـه همين </a:t>
            </a:r>
            <a:r>
              <a:rPr lang="fa-IR" sz="2000" dirty="0"/>
              <a:t>دليل، اين كار ناقض كرامـت </a:t>
            </a:r>
            <a:r>
              <a:rPr lang="fa-IR" sz="2000" dirty="0" smtClean="0"/>
              <a:t>انسـانی </a:t>
            </a:r>
            <a:r>
              <a:rPr lang="fa-IR" sz="2000" dirty="0"/>
              <a:t>و </a:t>
            </a:r>
            <a:r>
              <a:rPr lang="fa-IR" sz="2000" dirty="0">
                <a:solidFill>
                  <a:srgbClr val="FF0000"/>
                </a:solidFill>
              </a:rPr>
              <a:t>تحقيـر</a:t>
            </a:r>
            <a:r>
              <a:rPr lang="fa-IR" sz="2000" dirty="0"/>
              <a:t> آن </a:t>
            </a:r>
            <a:r>
              <a:rPr lang="fa-IR" sz="2000" dirty="0" smtClean="0"/>
              <a:t>اسـت.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 smtClean="0"/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>
                <a:solidFill>
                  <a:srgbClr val="FF0000"/>
                </a:solidFill>
              </a:rPr>
              <a:t>در </a:t>
            </a:r>
            <a:r>
              <a:rPr lang="fa-IR" sz="2000" dirty="0">
                <a:solidFill>
                  <a:srgbClr val="FF0000"/>
                </a:solidFill>
              </a:rPr>
              <a:t>اين نگرش انسان به مثابه مجموعه اي از </a:t>
            </a:r>
            <a:r>
              <a:rPr lang="fa-IR" sz="2000" dirty="0" smtClean="0">
                <a:solidFill>
                  <a:srgbClr val="FF0000"/>
                </a:solidFill>
              </a:rPr>
              <a:t>ژن ها انگاشته مي </a:t>
            </a:r>
            <a:r>
              <a:rPr lang="fa-IR" sz="2000" dirty="0">
                <a:solidFill>
                  <a:srgbClr val="FF0000"/>
                </a:solidFill>
              </a:rPr>
              <a:t>شود</a:t>
            </a:r>
            <a:r>
              <a:rPr lang="fa-IR" sz="2000" dirty="0"/>
              <a:t> اما ، </a:t>
            </a:r>
            <a:r>
              <a:rPr lang="fa-IR" sz="2000" dirty="0" smtClean="0"/>
              <a:t>در </a:t>
            </a:r>
            <a:r>
              <a:rPr lang="fa-IR" sz="2000" dirty="0"/>
              <a:t>اعلاميه </a:t>
            </a:r>
            <a:r>
              <a:rPr lang="fa-IR" sz="2000" dirty="0" smtClean="0"/>
              <a:t>بين المللی داده هـای </a:t>
            </a:r>
            <a:r>
              <a:rPr lang="fa-IR" sz="2000" dirty="0"/>
              <a:t>ژنتيـك </a:t>
            </a:r>
            <a:r>
              <a:rPr lang="fa-IR" sz="2000" dirty="0" smtClean="0"/>
              <a:t>انسـانی در </a:t>
            </a:r>
            <a:r>
              <a:rPr lang="fa-IR" sz="2000" dirty="0"/>
              <a:t>خصوص </a:t>
            </a:r>
            <a:r>
              <a:rPr lang="fa-IR" sz="2000" dirty="0" smtClean="0">
                <a:solidFill>
                  <a:srgbClr val="92D050"/>
                </a:solidFill>
              </a:rPr>
              <a:t>هويت شخص </a:t>
            </a:r>
            <a:r>
              <a:rPr lang="fa-IR" sz="2000" dirty="0"/>
              <a:t>چنين بيان شده </a:t>
            </a:r>
            <a:r>
              <a:rPr lang="fa-IR" sz="2000" dirty="0" smtClean="0"/>
              <a:t>است :</a:t>
            </a:r>
          </a:p>
          <a:p>
            <a:pPr algn="justLow" rtl="1">
              <a:buFont typeface="Wingdings" panose="05000000000000000000" pitchFamily="2" charset="2"/>
              <a:buChar char="v"/>
            </a:pPr>
            <a:r>
              <a:rPr lang="fa-IR" sz="2000" dirty="0" smtClean="0"/>
              <a:t> </a:t>
            </a:r>
            <a:r>
              <a:rPr lang="fa-IR" sz="2400" b="1" dirty="0" smtClean="0">
                <a:solidFill>
                  <a:srgbClr val="FFC000"/>
                </a:solidFill>
              </a:rPr>
              <a:t>هـر فرد ساختار ژنتيكی مشخصی دارد، در عين حال </a:t>
            </a:r>
            <a:r>
              <a:rPr lang="fa-IR" sz="2400" b="1" dirty="0" smtClean="0">
                <a:solidFill>
                  <a:srgbClr val="FFFF00"/>
                </a:solidFill>
              </a:rPr>
              <a:t>هويت</a:t>
            </a:r>
            <a:r>
              <a:rPr lang="fa-IR" sz="2400" b="1" dirty="0" smtClean="0">
                <a:solidFill>
                  <a:srgbClr val="FFC000"/>
                </a:solidFill>
              </a:rPr>
              <a:t> يك فـرد </a:t>
            </a:r>
            <a:r>
              <a:rPr lang="fa-IR" sz="2400" b="1" dirty="0" smtClean="0">
                <a:solidFill>
                  <a:srgbClr val="FFFF00"/>
                </a:solidFill>
              </a:rPr>
              <a:t>به خصوصيات ژنتيكی وي محدود نمی شود </a:t>
            </a:r>
            <a:r>
              <a:rPr lang="fa-IR" sz="2400" b="1" dirty="0" smtClean="0">
                <a:solidFill>
                  <a:srgbClr val="FFC000"/>
                </a:solidFill>
              </a:rPr>
              <a:t>و در شكل گيری آن شاخص های </a:t>
            </a:r>
            <a:r>
              <a:rPr lang="fa-IR" sz="2400" b="1" dirty="0" smtClean="0">
                <a:solidFill>
                  <a:srgbClr val="FFFF00"/>
                </a:solidFill>
              </a:rPr>
              <a:t>تربيتـی</a:t>
            </a:r>
            <a:r>
              <a:rPr lang="fa-IR" sz="2400" b="1" dirty="0" smtClean="0">
                <a:solidFill>
                  <a:srgbClr val="FFC000"/>
                </a:solidFill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</a:rPr>
              <a:t>محيطـی</a:t>
            </a:r>
            <a:r>
              <a:rPr lang="fa-IR" sz="2400" b="1" dirty="0" smtClean="0">
                <a:solidFill>
                  <a:srgbClr val="FFC000"/>
                </a:solidFill>
              </a:rPr>
              <a:t> و </a:t>
            </a:r>
            <a:r>
              <a:rPr lang="fa-IR" sz="2400" b="1" dirty="0" smtClean="0">
                <a:solidFill>
                  <a:srgbClr val="FFFF00"/>
                </a:solidFill>
              </a:rPr>
              <a:t>فـردی</a:t>
            </a:r>
            <a:r>
              <a:rPr lang="fa-IR" sz="2400" b="1" dirty="0" smtClean="0">
                <a:solidFill>
                  <a:srgbClr val="FFC000"/>
                </a:solidFill>
              </a:rPr>
              <a:t> و نـوع </a:t>
            </a:r>
            <a:r>
              <a:rPr lang="fa-IR" sz="2400" b="1" dirty="0" smtClean="0">
                <a:solidFill>
                  <a:srgbClr val="FFFF00"/>
                </a:solidFill>
              </a:rPr>
              <a:t>روابـط عـاطفی</a:t>
            </a:r>
            <a:r>
              <a:rPr lang="fa-IR" sz="2400" b="1" dirty="0" smtClean="0">
                <a:solidFill>
                  <a:srgbClr val="FFC000"/>
                </a:solidFill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</a:rPr>
              <a:t>اجتماعی</a:t>
            </a:r>
            <a:r>
              <a:rPr lang="fa-IR" sz="2400" b="1" dirty="0" smtClean="0">
                <a:solidFill>
                  <a:srgbClr val="FFC000"/>
                </a:solidFill>
              </a:rPr>
              <a:t>، </a:t>
            </a:r>
            <a:r>
              <a:rPr lang="fa-IR" sz="2400" b="1" dirty="0" smtClean="0">
                <a:solidFill>
                  <a:srgbClr val="FFFF00"/>
                </a:solidFill>
              </a:rPr>
              <a:t>معنوی</a:t>
            </a:r>
            <a:r>
              <a:rPr lang="fa-IR" sz="2400" b="1" dirty="0" smtClean="0">
                <a:solidFill>
                  <a:srgbClr val="FFC000"/>
                </a:solidFill>
              </a:rPr>
              <a:t>، و </a:t>
            </a:r>
            <a:r>
              <a:rPr lang="fa-IR" sz="2400" b="1" dirty="0" smtClean="0">
                <a:solidFill>
                  <a:srgbClr val="FFFF00"/>
                </a:solidFill>
              </a:rPr>
              <a:t>فرهنگی</a:t>
            </a:r>
            <a:r>
              <a:rPr lang="fa-IR" sz="2400" b="1" dirty="0" smtClean="0">
                <a:solidFill>
                  <a:srgbClr val="FFC000"/>
                </a:solidFill>
              </a:rPr>
              <a:t> بـا ديگـران نقـش دارنـد و عنصـر </a:t>
            </a:r>
            <a:r>
              <a:rPr lang="fa-IR" sz="2400" b="1" dirty="0" smtClean="0">
                <a:solidFill>
                  <a:srgbClr val="FFFF00"/>
                </a:solidFill>
              </a:rPr>
              <a:t>آزادی</a:t>
            </a:r>
            <a:r>
              <a:rPr lang="fa-IR" sz="2400" b="1" dirty="0" smtClean="0">
                <a:solidFill>
                  <a:srgbClr val="FFC000"/>
                </a:solidFill>
              </a:rPr>
              <a:t> آن در موثر است</a:t>
            </a:r>
            <a:r>
              <a:rPr lang="fa-IR" sz="2000" dirty="0" smtClean="0"/>
              <a:t>.</a:t>
            </a:r>
            <a:r>
              <a:rPr lang="fa-IR" sz="2000" dirty="0"/>
              <a:t/>
            </a:r>
            <a:br>
              <a:rPr lang="fa-IR" sz="2000" dirty="0"/>
            </a:br>
            <a:endParaRPr lang="fa-IR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50448" y="527605"/>
            <a:ext cx="5650085" cy="610820"/>
          </a:xfrm>
        </p:spPr>
        <p:txBody>
          <a:bodyPr>
            <a:normAutofit fontScale="90000"/>
          </a:bodyPr>
          <a:lstStyle/>
          <a:p>
            <a:r>
              <a:rPr lang="fa-I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Titr" panose="00000700000000000000" pitchFamily="2" charset="-78"/>
              </a:rPr>
              <a:t> ايرادات مذهبي به مهندسي </a:t>
            </a:r>
            <a:r>
              <a:rPr lang="fa-IR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cs typeface="2  Titr" panose="00000700000000000000" pitchFamily="2" charset="-78"/>
              </a:rPr>
              <a:t>ژنتيك</a:t>
            </a:r>
            <a:endParaRPr lang="fa-IR" dirty="0">
              <a:cs typeface="2  Titr" panose="00000700000000000000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-template-24">
  <a:themeElements>
    <a:clrScheme name="Custom 25">
      <a:dk1>
        <a:srgbClr val="4D4D4D"/>
      </a:dk1>
      <a:lt1>
        <a:srgbClr val="FFFFFF"/>
      </a:lt1>
      <a:dk2>
        <a:srgbClr val="4D4D4D"/>
      </a:dk2>
      <a:lt2>
        <a:srgbClr val="CC0000"/>
      </a:lt2>
      <a:accent1>
        <a:srgbClr val="FF9933"/>
      </a:accent1>
      <a:accent2>
        <a:srgbClr val="009900"/>
      </a:accent2>
      <a:accent3>
        <a:srgbClr val="00B0F0"/>
      </a:accent3>
      <a:accent4>
        <a:srgbClr val="404040"/>
      </a:accent4>
      <a:accent5>
        <a:srgbClr val="FFFF00"/>
      </a:accent5>
      <a:accent6>
        <a:srgbClr val="008A00"/>
      </a:accent6>
      <a:hlink>
        <a:srgbClr val="3366FF"/>
      </a:hlink>
      <a:folHlink>
        <a:srgbClr val="DDDDDD"/>
      </a:folHlink>
    </a:clrScheme>
    <a:fontScheme name="Custom 2">
      <a:majorFont>
        <a:latin typeface="IRANSans(FaNum) Light"/>
        <a:ea typeface=""/>
        <a:cs typeface="IRANSans(FaNum) Medium"/>
      </a:majorFont>
      <a:minorFont>
        <a:latin typeface="Calibri"/>
        <a:ea typeface=""/>
        <a:cs typeface="IRANSans(FaNum)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815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MS PGothic</vt:lpstr>
      <vt:lpstr>2  Mitra_5 (MRT)</vt:lpstr>
      <vt:lpstr>2  Titr</vt:lpstr>
      <vt:lpstr>Arial</vt:lpstr>
      <vt:lpstr>Calibri</vt:lpstr>
      <vt:lpstr>IRANSans(FaNum) Light</vt:lpstr>
      <vt:lpstr>IRANSans(FaNum) Medium</vt:lpstr>
      <vt:lpstr>Microsoft Sans Serif</vt:lpstr>
      <vt:lpstr>Niagara Solid</vt:lpstr>
      <vt:lpstr>Palatino Linotype</vt:lpstr>
      <vt:lpstr>ParkAvenue BT</vt:lpstr>
      <vt:lpstr>Wingdings</vt:lpstr>
      <vt:lpstr>Office Theme</vt:lpstr>
      <vt:lpstr>powerpoint-template-24</vt:lpstr>
      <vt:lpstr>بررسی چالش های  اخلاقی  مهندسی ژنتیک</vt:lpstr>
      <vt:lpstr>سیر مطالب</vt:lpstr>
      <vt:lpstr>مقدمه</vt:lpstr>
      <vt:lpstr>عصر جدید مهندسی ژنتیک</vt:lpstr>
      <vt:lpstr>PowerPoint Presentation</vt:lpstr>
      <vt:lpstr>نگرانی های اخلاقی</vt:lpstr>
      <vt:lpstr>PowerPoint Presentation</vt:lpstr>
      <vt:lpstr> ايرادات مذهبي به مهندسي ژنتيك</vt:lpstr>
      <vt:lpstr> ايرادات مذهبي به مهندسي ژنتيك</vt:lpstr>
      <vt:lpstr>Ethical Issus</vt:lpstr>
      <vt:lpstr>PowerPoint Presentation</vt:lpstr>
      <vt:lpstr>The Issue of Species Boundaries </vt:lpstr>
      <vt:lpstr>PowerPoint Presentation</vt:lpstr>
      <vt:lpstr>Other issues in transgenics and generic engineering researches</vt:lpstr>
      <vt:lpstr>The Legal Implications of Transgenics </vt:lpstr>
      <vt:lpstr>جمع بندی</vt:lpstr>
      <vt:lpstr>Q &amp; A</vt:lpstr>
      <vt:lpstr>منابع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Arya</cp:lastModifiedBy>
  <cp:revision>67</cp:revision>
  <dcterms:created xsi:type="dcterms:W3CDTF">2013-08-21T19:17:07Z</dcterms:created>
  <dcterms:modified xsi:type="dcterms:W3CDTF">2018-12-28T18:29:15Z</dcterms:modified>
</cp:coreProperties>
</file>